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3" r:id="rId3"/>
    <p:sldId id="268" r:id="rId4"/>
    <p:sldId id="259" r:id="rId5"/>
    <p:sldId id="277" r:id="rId6"/>
    <p:sldId id="280" r:id="rId7"/>
    <p:sldId id="281" r:id="rId8"/>
    <p:sldId id="279" r:id="rId9"/>
    <p:sldId id="278" r:id="rId10"/>
    <p:sldId id="272" r:id="rId11"/>
    <p:sldId id="276" r:id="rId12"/>
    <p:sldId id="28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CC"/>
    <a:srgbClr val="FF00FF"/>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DA1A63-B286-42B7-AF80-5835F41F5EE6}" type="datetimeFigureOut">
              <a:rPr lang="en-US" smtClean="0"/>
              <a:pPr/>
              <a:t>3/30/2024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4009595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1A63-B286-42B7-AF80-5835F41F5EE6}" type="datetimeFigureOut">
              <a:rPr lang="en-US" smtClean="0"/>
              <a:pPr/>
              <a:t>3/30/2024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2890633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1A63-B286-42B7-AF80-5835F41F5EE6}" type="datetimeFigureOut">
              <a:rPr lang="en-US" smtClean="0"/>
              <a:pPr/>
              <a:t>3/30/2024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3840693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A1A63-B286-42B7-AF80-5835F41F5EE6}" type="datetimeFigureOut">
              <a:rPr lang="en-US" smtClean="0"/>
              <a:pPr/>
              <a:t>3/30/2024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261746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DA1A63-B286-42B7-AF80-5835F41F5EE6}" type="datetimeFigureOut">
              <a:rPr lang="en-US" smtClean="0"/>
              <a:pPr/>
              <a:t>3/30/2024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47063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DA1A63-B286-42B7-AF80-5835F41F5EE6}" type="datetimeFigureOut">
              <a:rPr lang="en-US" smtClean="0"/>
              <a:pPr/>
              <a:t>3/30/2024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499208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DA1A63-B286-42B7-AF80-5835F41F5EE6}" type="datetimeFigureOut">
              <a:rPr lang="en-US" smtClean="0"/>
              <a:pPr/>
              <a:t>3/30/2024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3851326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DA1A63-B286-42B7-AF80-5835F41F5EE6}" type="datetimeFigureOut">
              <a:rPr lang="en-US" smtClean="0"/>
              <a:pPr/>
              <a:t>3/30/2024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1589004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DA1A63-B286-42B7-AF80-5835F41F5EE6}" type="datetimeFigureOut">
              <a:rPr lang="en-US" smtClean="0"/>
              <a:pPr/>
              <a:t>3/30/2024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38085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DA1A63-B286-42B7-AF80-5835F41F5EE6}" type="datetimeFigureOut">
              <a:rPr lang="en-US" smtClean="0"/>
              <a:pPr/>
              <a:t>3/30/2024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35180060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DA1A63-B286-42B7-AF80-5835F41F5EE6}" type="datetimeFigureOut">
              <a:rPr lang="en-US" smtClean="0"/>
              <a:pPr/>
              <a:t>3/30/2024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5EB84-5D89-49B2-8479-E64C9577A1E1}" type="slidenum">
              <a:rPr lang="en-US" smtClean="0"/>
              <a:pPr/>
              <a:t>‹#›</a:t>
            </a:fld>
            <a:endParaRPr lang="en-US"/>
          </a:p>
        </p:txBody>
      </p:sp>
    </p:spTree>
    <p:extLst>
      <p:ext uri="{BB962C8B-B14F-4D97-AF65-F5344CB8AC3E}">
        <p14:creationId xmlns:p14="http://schemas.microsoft.com/office/powerpoint/2010/main" val="3864457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DA1A63-B286-42B7-AF80-5835F41F5EE6}" type="datetimeFigureOut">
              <a:rPr lang="en-US" smtClean="0"/>
              <a:pPr/>
              <a:t>3/30/2024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C5EB84-5D89-49B2-8479-E64C9577A1E1}" type="slidenum">
              <a:rPr lang="en-US" smtClean="0"/>
              <a:pPr/>
              <a:t>‹#›</a:t>
            </a:fld>
            <a:endParaRPr lang="en-US"/>
          </a:p>
        </p:txBody>
      </p:sp>
    </p:spTree>
    <p:extLst>
      <p:ext uri="{BB962C8B-B14F-4D97-AF65-F5344CB8AC3E}">
        <p14:creationId xmlns:p14="http://schemas.microsoft.com/office/powerpoint/2010/main" val="2219702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7.xml"/><Relationship Id="rId1" Type="http://schemas.openxmlformats.org/officeDocument/2006/relationships/audio" Target="file:///D:\L&#7898;P%20B5\Hien\BGDT\BGDT%2019%20-%2020\Th&#225;ng%2012%20to%20mau%20cai%20ao\nh&#7841;c\01%20Unknown%20Artist%20-%20Track%2001%20-%20Disc%202502f304.mp3" TargetMode="Externa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7.xml"/><Relationship Id="rId1" Type="http://schemas.openxmlformats.org/officeDocument/2006/relationships/audio" Target="file:///D:\L&#7898;P%20B5\Hien\BGDT\BGDT%2019%20-%2020\BGTT%20Thang1%20xau%20hoa%20xanh%20do%20vang\nhac\LyCayBong-VA_4eqmr.mp3" TargetMode="External"/><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audio" Target="file:///D:\L&#7898;P%20B5\Hien\BGDT\BGDT%2019%20-%2020\Th&#225;ng%2012%20to%20mau%20cai%20ao\nh&#7841;c\01%20Unknown%20Artist%20-%20Track%2001%20-%20Disc%202502f304.mp3" TargetMode="Externa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3.png"/><Relationship Id="rId7" Type="http://schemas.openxmlformats.org/officeDocument/2006/relationships/image" Target="../media/image10.pn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8.jpe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1.xml"/><Relationship Id="rId1" Type="http://schemas.openxmlformats.org/officeDocument/2006/relationships/audio" Target="file:///D:\L&#7898;P%20B5\Hien\BGDT\BGDT%2019%20-%2020\Th&#225;ng%2012%20to%20mau%20cai%20ao\nh&#7841;c\01%20Unknown%20Artist%20-%20Track%2001%20-%20Disc%202502f304.mp3" TargetMode="Externa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4" name="TextBox 3"/>
          <p:cNvSpPr txBox="1"/>
          <p:nvPr/>
        </p:nvSpPr>
        <p:spPr>
          <a:xfrm>
            <a:off x="3581400" y="1828800"/>
            <a:ext cx="184731" cy="369332"/>
          </a:xfrm>
          <a:prstGeom prst="rect">
            <a:avLst/>
          </a:prstGeom>
          <a:noFill/>
        </p:spPr>
        <p:txBody>
          <a:bodyPr wrap="none" rtlCol="0">
            <a:spAutoFit/>
          </a:bodyPr>
          <a:lstStyle/>
          <a:p>
            <a:endParaRPr lang="en-US" dirty="0"/>
          </a:p>
        </p:txBody>
      </p:sp>
      <p:sp>
        <p:nvSpPr>
          <p:cNvPr id="6" name="WordArt 4"/>
          <p:cNvSpPr>
            <a:spLocks noChangeArrowheads="1" noChangeShapeType="1" noTextEdit="1"/>
          </p:cNvSpPr>
          <p:nvPr/>
        </p:nvSpPr>
        <p:spPr bwMode="auto">
          <a:xfrm>
            <a:off x="486508" y="233923"/>
            <a:ext cx="8323263" cy="3189753"/>
          </a:xfrm>
          <a:prstGeom prst="rect">
            <a:avLst/>
          </a:prstGeom>
        </p:spPr>
        <p:txBody>
          <a:bodyPr spcFirstLastPara="1" wrap="none" numCol="1" fromWordArt="1">
            <a:prstTxWarp prst="textArchUp">
              <a:avLst>
                <a:gd name="adj" fmla="val 10800004"/>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600" kern="10" dirty="0">
              <a:ln w="9525">
                <a:solidFill>
                  <a:srgbClr val="CC99FF"/>
                </a:solidFill>
                <a:round/>
                <a:headEnd/>
                <a:tailEnd/>
              </a:ln>
              <a:solidFill>
                <a:srgbClr val="0000FF"/>
              </a:solidFill>
              <a:effectLst>
                <a:outerShdw dist="53882" dir="2700000" algn="ctr" rotWithShape="0">
                  <a:srgbClr val="9999FF">
                    <a:alpha val="79999"/>
                  </a:srgbClr>
                </a:outerShdw>
              </a:effectLst>
              <a:latin typeface="Times New Roman"/>
              <a:cs typeface="Times New Roman"/>
            </a:endParaRPr>
          </a:p>
        </p:txBody>
      </p:sp>
      <p:sp>
        <p:nvSpPr>
          <p:cNvPr id="10" name="TextBox 9"/>
          <p:cNvSpPr txBox="1"/>
          <p:nvPr/>
        </p:nvSpPr>
        <p:spPr>
          <a:xfrm>
            <a:off x="3581400" y="6400800"/>
            <a:ext cx="2677336" cy="400110"/>
          </a:xfrm>
          <a:prstGeom prst="rect">
            <a:avLst/>
          </a:prstGeom>
          <a:noFill/>
        </p:spPr>
        <p:txBody>
          <a:bodyPr wrap="none" rtlCol="0">
            <a:spAutoFit/>
          </a:bodyPr>
          <a:lstStyle/>
          <a:p>
            <a:r>
              <a:rPr lang="en-US" sz="2000" b="1" dirty="0" err="1" smtClean="0">
                <a:latin typeface="Times New Roman" pitchFamily="18" charset="0"/>
                <a:cs typeface="Times New Roman" pitchFamily="18" charset="0"/>
              </a:rPr>
              <a:t>Năm</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học</a:t>
            </a:r>
            <a:r>
              <a:rPr lang="en-US" sz="2000" b="1" dirty="0" smtClean="0">
                <a:latin typeface="Times New Roman" pitchFamily="18" charset="0"/>
                <a:cs typeface="Times New Roman" pitchFamily="18" charset="0"/>
              </a:rPr>
              <a:t> :  2023 - 2024</a:t>
            </a:r>
            <a:endParaRPr lang="en-US" sz="2000" b="1" dirty="0">
              <a:latin typeface="Times New Roman" pitchFamily="18" charset="0"/>
              <a:cs typeface="Times New Roman" pitchFamily="18" charset="0"/>
            </a:endParaRPr>
          </a:p>
        </p:txBody>
      </p:sp>
      <p:sp>
        <p:nvSpPr>
          <p:cNvPr id="12" name="TextBox 11"/>
          <p:cNvSpPr txBox="1"/>
          <p:nvPr/>
        </p:nvSpPr>
        <p:spPr>
          <a:xfrm>
            <a:off x="1479798" y="120134"/>
            <a:ext cx="6507295" cy="400110"/>
          </a:xfrm>
          <a:prstGeom prst="rect">
            <a:avLst/>
          </a:prstGeom>
          <a:noFill/>
        </p:spPr>
        <p:txBody>
          <a:bodyPr wrap="none" rtlCol="0">
            <a:spAutoFit/>
          </a:bodyPr>
          <a:lstStyle/>
          <a:p>
            <a:pPr algn="ctr"/>
            <a:r>
              <a:rPr lang="vi-VN" sz="2000" b="1" dirty="0" smtClean="0">
                <a:solidFill>
                  <a:srgbClr val="0000FF"/>
                </a:solidFill>
                <a:latin typeface="+mj-lt"/>
              </a:rPr>
              <a:t>PHÒNG GIÁO DỤC VÀ ĐÀO TẠO QUẬN LONG BIÊN</a:t>
            </a:r>
            <a:endParaRPr lang="en-US" sz="2000" b="1" dirty="0">
              <a:solidFill>
                <a:srgbClr val="0000FF"/>
              </a:solidFill>
              <a:latin typeface="+mj-lt"/>
            </a:endParaRPr>
          </a:p>
        </p:txBody>
      </p:sp>
      <p:sp>
        <p:nvSpPr>
          <p:cNvPr id="13" name="TextBox 12"/>
          <p:cNvSpPr txBox="1"/>
          <p:nvPr/>
        </p:nvSpPr>
        <p:spPr>
          <a:xfrm>
            <a:off x="2361779" y="491952"/>
            <a:ext cx="4477701" cy="400110"/>
          </a:xfrm>
          <a:prstGeom prst="rect">
            <a:avLst/>
          </a:prstGeom>
          <a:noFill/>
        </p:spPr>
        <p:txBody>
          <a:bodyPr wrap="none" rtlCol="0">
            <a:spAutoFit/>
          </a:bodyPr>
          <a:lstStyle/>
          <a:p>
            <a:pPr algn="ctr"/>
            <a:r>
              <a:rPr lang="vi-VN" sz="2000" b="1" dirty="0" smtClean="0">
                <a:solidFill>
                  <a:srgbClr val="0000FF"/>
                </a:solidFill>
                <a:latin typeface="+mj-lt"/>
              </a:rPr>
              <a:t>TRƯỜNG MẦM NON </a:t>
            </a:r>
            <a:r>
              <a:rPr lang="en-US" sz="2000" b="1" dirty="0" smtClean="0">
                <a:solidFill>
                  <a:srgbClr val="0000FF"/>
                </a:solidFill>
                <a:latin typeface="Times New Roman" panose="02020603050405020304" pitchFamily="18" charset="0"/>
                <a:cs typeface="Times New Roman" panose="02020603050405020304" pitchFamily="18" charset="0"/>
              </a:rPr>
              <a:t>NGUYỆT QUẾ</a:t>
            </a:r>
            <a:endParaRPr lang="en-US" sz="2000" b="1" dirty="0">
              <a:solidFill>
                <a:srgbClr val="0000FF"/>
              </a:solidFill>
              <a:latin typeface="Times New Roman" panose="02020603050405020304" pitchFamily="18" charset="0"/>
              <a:cs typeface="Times New Roman" panose="02020603050405020304" pitchFamily="18" charset="0"/>
            </a:endParaRPr>
          </a:p>
        </p:txBody>
      </p:sp>
      <p:sp>
        <p:nvSpPr>
          <p:cNvPr id="15" name="Rectangle 1"/>
          <p:cNvSpPr>
            <a:spLocks noChangeArrowheads="1"/>
          </p:cNvSpPr>
          <p:nvPr/>
        </p:nvSpPr>
        <p:spPr bwMode="auto">
          <a:xfrm>
            <a:off x="1586420" y="2967930"/>
            <a:ext cx="6497638"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000">
                <a:solidFill>
                  <a:schemeClr val="tx1"/>
                </a:solidFill>
                <a:latin typeface="Arial" panose="020B0604020202020204" pitchFamily="34" charset="0"/>
                <a:ea typeface="宋体" panose="02010600030101010101" pitchFamily="2" charset="-122"/>
              </a:defRPr>
            </a:lvl1pPr>
            <a:lvl2pPr marL="742950" indent="-285750">
              <a:defRPr sz="3000">
                <a:solidFill>
                  <a:schemeClr val="tx1"/>
                </a:solidFill>
                <a:latin typeface="Arial" panose="020B0604020202020204" pitchFamily="34" charset="0"/>
                <a:ea typeface="宋体" panose="02010600030101010101" pitchFamily="2" charset="-122"/>
              </a:defRPr>
            </a:lvl2pPr>
            <a:lvl3pPr marL="1143000" indent="-228600">
              <a:defRPr sz="3000">
                <a:solidFill>
                  <a:schemeClr val="tx1"/>
                </a:solidFill>
                <a:latin typeface="Arial" panose="020B0604020202020204" pitchFamily="34" charset="0"/>
                <a:ea typeface="宋体" panose="02010600030101010101" pitchFamily="2" charset="-122"/>
              </a:defRPr>
            </a:lvl3pPr>
            <a:lvl4pPr marL="1600200" indent="-228600">
              <a:defRPr sz="3000">
                <a:solidFill>
                  <a:schemeClr val="tx1"/>
                </a:solidFill>
                <a:latin typeface="Arial" panose="020B0604020202020204" pitchFamily="34" charset="0"/>
                <a:ea typeface="宋体" panose="02010600030101010101" pitchFamily="2" charset="-122"/>
              </a:defRPr>
            </a:lvl4pPr>
            <a:lvl5pPr marL="2057400" indent="-228600">
              <a:defRPr sz="3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sz="3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sz="3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sz="3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sz="3000">
                <a:solidFill>
                  <a:schemeClr val="tx1"/>
                </a:solidFill>
                <a:latin typeface="Arial" panose="020B0604020202020204" pitchFamily="34" charset="0"/>
                <a:ea typeface="宋体" panose="02010600030101010101" pitchFamily="2" charset="-122"/>
              </a:defRPr>
            </a:lvl9pPr>
          </a:lstStyle>
          <a:p>
            <a:pPr algn="ctr">
              <a:lnSpc>
                <a:spcPct val="120000"/>
              </a:lnSpc>
            </a:pPr>
            <a:r>
              <a:rPr lang="en-US" altLang="zh-CN" sz="28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HOẠT ĐỘNG </a:t>
            </a:r>
            <a:r>
              <a:rPr lang="en-US" altLang="zh-CN" sz="28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VỚI ĐỒ </a:t>
            </a:r>
            <a:r>
              <a:rPr lang="en-US" altLang="zh-CN" sz="28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VẬT</a:t>
            </a:r>
            <a:endParaRPr lang="en-US" altLang="zh-CN" sz="28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endParaRPr>
          </a:p>
          <a:p>
            <a:pPr algn="ctr">
              <a:lnSpc>
                <a:spcPct val="120000"/>
              </a:lnSpc>
            </a:pP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Đề</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tài</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Cắm</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hoa</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về</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đúng</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lọ</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xanh</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đỏ</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vàng</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a:t>
            </a:r>
            <a:endPar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endParaRPr>
          </a:p>
          <a:p>
            <a:pPr algn="ctr">
              <a:lnSpc>
                <a:spcPct val="120000"/>
              </a:lnSpc>
            </a:pP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Lứa</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tuổi</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Nhà</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trẻ</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24 – 36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tháng</a:t>
            </a:r>
            <a:endPar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endParaRPr>
          </a:p>
          <a:p>
            <a:pPr algn="ctr">
              <a:lnSpc>
                <a:spcPct val="120000"/>
              </a:lnSpc>
            </a:pP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Giáo</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viên</a:t>
            </a:r>
            <a:r>
              <a:rPr lang="en-US" altLang="zh-CN"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Nguyễn</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Thị</a:t>
            </a:r>
            <a:r>
              <a:rPr lang="en-US" altLang="zh-CN" sz="2400" b="1" dirty="0"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 Thu </a:t>
            </a:r>
            <a:r>
              <a:rPr lang="en-US" altLang="zh-CN" sz="2400" b="1" dirty="0" err="1" smtClean="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rPr>
              <a:t>Trang</a:t>
            </a:r>
            <a:endParaRPr lang="zh-CN" altLang="en-US" sz="2400" b="1" dirty="0">
              <a:solidFill>
                <a:srgbClr val="0000FF"/>
              </a:solidFill>
              <a:latin typeface="Times New Roman" panose="02020603050405020304" pitchFamily="18" charset="0"/>
              <a:ea typeface="Microsoft YaHei" panose="020B0503020204020204" pitchFamily="34" charset="-122"/>
              <a:cs typeface="Times New Roman" panose="02020603050405020304" pitchFamily="18" charset="0"/>
            </a:endParaRPr>
          </a:p>
        </p:txBody>
      </p:sp>
      <p:pic>
        <p:nvPicPr>
          <p:cNvPr id="9" name="Picture 2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54400" y="911225"/>
            <a:ext cx="2181225" cy="169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88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100" fill="hold"/>
                                        <p:tgtEl>
                                          <p:spTgt spid="15"/>
                                        </p:tgtEl>
                                        <p:attrNameLst>
                                          <p:attrName>ppt_x</p:attrName>
                                        </p:attrNameLst>
                                      </p:cBhvr>
                                      <p:tavLst>
                                        <p:tav tm="0">
                                          <p:val>
                                            <p:strVal val="#ppt_x"/>
                                          </p:val>
                                        </p:tav>
                                        <p:tav tm="100000">
                                          <p:val>
                                            <p:strVal val="#ppt_x"/>
                                          </p:val>
                                        </p:tav>
                                      </p:tavLst>
                                    </p:anim>
                                    <p:anim calcmode="lin" valueType="num">
                                      <p:cBhvr additive="base">
                                        <p:cTn id="22" dur="100" fill="hold"/>
                                        <p:tgtEl>
                                          <p:spTgt spid="1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Users\Administrator\Desktop\hoa anh pp\images (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38200" y="914400"/>
            <a:ext cx="6934200" cy="2397451"/>
          </a:xfrm>
          <a:prstGeom prst="rect">
            <a:avLst/>
          </a:prstGeom>
        </p:spPr>
        <p:txBody>
          <a:bodyPr wrap="square">
            <a:spAutoFit/>
          </a:bodyPr>
          <a:lstStyle/>
          <a:p>
            <a:pPr lvl="0">
              <a:lnSpc>
                <a:spcPct val="107000"/>
              </a:lnSpc>
            </a:pPr>
            <a:r>
              <a:rPr lang="en-US" sz="2800" b="1" dirty="0" smtClean="0">
                <a:latin typeface="Times New Roman" pitchFamily="18" charset="0"/>
                <a:ea typeface="Times New Roman"/>
                <a:cs typeface="Times New Roman" pitchFamily="18" charset="0"/>
              </a:rPr>
              <a:t>* Trẻ thực hiện:</a:t>
            </a:r>
          </a:p>
          <a:p>
            <a:pPr lvl="0">
              <a:lnSpc>
                <a:spcPct val="107000"/>
              </a:lnSpc>
            </a:pPr>
            <a:r>
              <a:rPr lang="en-US" sz="2800" b="1" i="1" dirty="0" smtClean="0">
                <a:latin typeface="Times New Roman" pitchFamily="18" charset="0"/>
                <a:ea typeface="Times New Roman"/>
                <a:cs typeface="Times New Roman" pitchFamily="18" charset="0"/>
              </a:rPr>
              <a:t> </a:t>
            </a:r>
            <a:r>
              <a:rPr lang="vi-VN" sz="2800" dirty="0">
                <a:latin typeface="Times New Roman" pitchFamily="18" charset="0"/>
                <a:ea typeface="Times New Roman"/>
                <a:cs typeface="Times New Roman" pitchFamily="18" charset="0"/>
              </a:rPr>
              <a:t>- </a:t>
            </a:r>
            <a:r>
              <a:rPr lang="en-US" sz="2800" dirty="0" smtClean="0">
                <a:latin typeface="Times New Roman" pitchFamily="18" charset="0"/>
                <a:ea typeface="Times New Roman"/>
                <a:cs typeface="Times New Roman" pitchFamily="18" charset="0"/>
              </a:rPr>
              <a:t>Khi t</a:t>
            </a:r>
            <a:r>
              <a:rPr lang="vi-VN" sz="2800" dirty="0" smtClean="0">
                <a:latin typeface="Times New Roman" pitchFamily="18" charset="0"/>
                <a:ea typeface="Times New Roman"/>
                <a:cs typeface="Times New Roman" pitchFamily="18" charset="0"/>
              </a:rPr>
              <a:t>rẻ </a:t>
            </a:r>
            <a:r>
              <a:rPr lang="vi-VN" sz="2800" dirty="0">
                <a:latin typeface="Times New Roman" pitchFamily="18" charset="0"/>
                <a:ea typeface="Times New Roman"/>
                <a:cs typeface="Times New Roman" pitchFamily="18" charset="0"/>
              </a:rPr>
              <a:t>thực hiện cô hỏi trẻ: Con đang làm gì? Con xâu hoa màu gì? Con xâu như thế nào?</a:t>
            </a:r>
          </a:p>
          <a:p>
            <a:pPr lvl="0">
              <a:lnSpc>
                <a:spcPct val="107000"/>
              </a:lnSpc>
            </a:pPr>
            <a:r>
              <a:rPr lang="vi-VN" sz="2800" dirty="0">
                <a:latin typeface="Times New Roman" pitchFamily="18" charset="0"/>
                <a:ea typeface="Times New Roman"/>
                <a:cs typeface="Times New Roman" pitchFamily="18" charset="0"/>
              </a:rPr>
              <a:t>- Khi đã có trẻ xâu xong cô buộc dây giúp trẻ nhận xét luôn bài của trẻ tại chỗ trẻ.</a:t>
            </a:r>
          </a:p>
        </p:txBody>
      </p:sp>
      <p:pic>
        <p:nvPicPr>
          <p:cNvPr id="5" name="01 Unknown Artist - Track 01 - Disc 2502f304.mp3">
            <a:hlinkClick r:id="" action="ppaction://media"/>
          </p:cNvPr>
          <p:cNvPicPr>
            <a:picLocks noRot="1" noChangeAspect="1"/>
          </p:cNvPicPr>
          <p:nvPr>
            <a:audioFile r:link="rId1"/>
          </p:nvPr>
        </p:nvPicPr>
        <p:blipFill>
          <a:blip r:embed="rId4"/>
          <a:stretch>
            <a:fillRect/>
          </a:stretch>
        </p:blipFill>
        <p:spPr>
          <a:xfrm>
            <a:off x="8610600" y="6371063"/>
            <a:ext cx="457200" cy="457200"/>
          </a:xfrm>
          <a:prstGeom prst="rect">
            <a:avLst/>
          </a:prstGeom>
        </p:spPr>
      </p:pic>
    </p:spTree>
    <p:extLst>
      <p:ext uri="{BB962C8B-B14F-4D97-AF65-F5344CB8AC3E}">
        <p14:creationId xmlns:p14="http://schemas.microsoft.com/office/powerpoint/2010/main" val="790075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81674"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Administrator\Desktop\hoa anh pp\images (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82" y="-27709"/>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33400" y="1447800"/>
            <a:ext cx="7543800" cy="1018740"/>
          </a:xfrm>
          <a:prstGeom prst="rect">
            <a:avLst/>
          </a:prstGeom>
        </p:spPr>
        <p:txBody>
          <a:bodyPr wrap="square">
            <a:spAutoFit/>
          </a:bodyPr>
          <a:lstStyle/>
          <a:p>
            <a:pPr>
              <a:lnSpc>
                <a:spcPct val="115000"/>
              </a:lnSpc>
              <a:spcAft>
                <a:spcPts val="0"/>
              </a:spcAft>
            </a:pPr>
            <a:r>
              <a:rPr lang="pt-BR"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 Kết thúc:</a:t>
            </a:r>
            <a:endParaRPr lang="en-U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Cô</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và</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trẻ</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cùng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hát</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nhạc</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bài</a:t>
            </a:r>
            <a:r>
              <a:rPr lang="en-US" sz="2800"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Lý</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cây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bông</a:t>
            </a:r>
            <a:r>
              <a:rPr lang="en-US" sz="2800" i="1" dirty="0">
                <a:latin typeface="Times New Roman" panose="02020603050405020304" pitchFamily="18" charset="0"/>
                <a:ea typeface="Times New Roman" panose="02020603050405020304" pitchFamily="18" charset="0"/>
              </a:rPr>
              <a:t>”</a:t>
            </a:r>
            <a:endParaRPr lang="en-US" sz="3600" dirty="0"/>
          </a:p>
        </p:txBody>
      </p:sp>
      <p:pic>
        <p:nvPicPr>
          <p:cNvPr id="6" name="LyCayBong-VA_4eqmr.mp3">
            <a:hlinkClick r:id="" action="ppaction://media"/>
          </p:cNvPr>
          <p:cNvPicPr>
            <a:picLocks noRot="1" noChangeAspect="1"/>
          </p:cNvPicPr>
          <p:nvPr>
            <a:audioFile r:link="rId1"/>
          </p:nvPr>
        </p:nvPicPr>
        <p:blipFill>
          <a:blip r:embed="rId4"/>
          <a:stretch>
            <a:fillRect/>
          </a:stretch>
        </p:blipFill>
        <p:spPr>
          <a:xfrm>
            <a:off x="8661119" y="6400800"/>
            <a:ext cx="533400" cy="533400"/>
          </a:xfrm>
          <a:prstGeom prst="rect">
            <a:avLst/>
          </a:prstGeom>
        </p:spPr>
      </p:pic>
    </p:spTree>
    <p:extLst>
      <p:ext uri="{BB962C8B-B14F-4D97-AF65-F5344CB8AC3E}">
        <p14:creationId xmlns:p14="http://schemas.microsoft.com/office/powerpoint/2010/main" val="2590466150"/>
      </p:ext>
    </p:extLst>
  </p:cSld>
  <p:clrMapOvr>
    <a:masterClrMapping/>
  </p:clrMapOvr>
  <p:timing>
    <p:tnLst>
      <p:par>
        <p:cTn id="1" dur="indefinite" restart="never" nodeType="tmRoot">
          <p:childTnLst>
            <p:audio>
              <p:cMediaNode>
                <p:cTn id="2"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828800"/>
            <a:ext cx="7772400" cy="2914650"/>
          </a:xfrm>
        </p:spPr>
        <p:txBody>
          <a:bodyPr>
            <a:normAutofit fontScale="90000"/>
          </a:bodyPr>
          <a:lstStyle/>
          <a:p>
            <a:pPr>
              <a:lnSpc>
                <a:spcPct val="115000"/>
              </a:lnSpc>
              <a:spcAft>
                <a:spcPts val="0"/>
              </a:spcAft>
            </a:pP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Chúc</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các</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con </a:t>
            </a:r>
            <a:b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b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chăm</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ngoan</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học</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6700" dirty="0" err="1"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giỏi</a:t>
            </a:r>
            <a:r>
              <a:rPr lang="en-US" sz="67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a:t>
            </a:r>
            <a:r>
              <a:rPr lang="en-US" dirty="0">
                <a:latin typeface="Times New Roman" panose="02020603050405020304" pitchFamily="18" charset="0"/>
                <a:ea typeface="Calibri" panose="020F0502020204030204" pitchFamily="34" charset="0"/>
                <a:cs typeface="Times New Roman" panose="02020603050405020304" pitchFamily="18" charset="0"/>
              </a:rPr>
              <a:t/>
            </a:r>
            <a:br>
              <a:rPr lang="en-US" dirty="0">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pic>
        <p:nvPicPr>
          <p:cNvPr id="3" name="01 Unknown Artist - Track 01 - Disc 2502f304.mp3">
            <a:hlinkClick r:id="" action="ppaction://media"/>
          </p:cNvPr>
          <p:cNvPicPr>
            <a:picLocks noRot="1" noChangeAspect="1"/>
          </p:cNvPicPr>
          <p:nvPr>
            <a:audioFile r:link="rId1"/>
          </p:nvPr>
        </p:nvPicPr>
        <p:blipFill>
          <a:blip r:embed="rId4"/>
          <a:stretch>
            <a:fillRect/>
          </a:stretch>
        </p:blipFill>
        <p:spPr>
          <a:xfrm>
            <a:off x="8610600" y="6324600"/>
            <a:ext cx="533400" cy="533400"/>
          </a:xfrm>
          <a:prstGeom prst="rect">
            <a:avLst/>
          </a:prstGeom>
        </p:spPr>
      </p:pic>
    </p:spTree>
    <p:extLst>
      <p:ext uri="{BB962C8B-B14F-4D97-AF65-F5344CB8AC3E}">
        <p14:creationId xmlns:p14="http://schemas.microsoft.com/office/powerpoint/2010/main" val="2818559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3"/>
                    </p:tgtEl>
                  </p:cond>
                </p:stCondLst>
                <p:endSync evt="end" delay="0">
                  <p:rtn val="all"/>
                </p:endSync>
                <p:childTnLst>
                  <p:par>
                    <p:cTn id="12" fill="hold">
                      <p:stCondLst>
                        <p:cond delay="0"/>
                      </p:stCondLst>
                      <p:childTnLst>
                        <p:par>
                          <p:cTn id="13" fill="hold">
                            <p:stCondLst>
                              <p:cond delay="0"/>
                            </p:stCondLst>
                            <p:childTnLst>
                              <p:par>
                                <p:cTn id="14" presetID="1" presetClass="mediacall" presetSubtype="0" fill="hold" nodeType="clickEffect">
                                  <p:stCondLst>
                                    <p:cond delay="0"/>
                                  </p:stCondLst>
                                  <p:childTnLst>
                                    <p:cmd type="call" cmd="playFrom(0.0)">
                                      <p:cBhvr>
                                        <p:cTn id="15" dur="181674" fill="hold"/>
                                        <p:tgtEl>
                                          <p:spTgt spid="3"/>
                                        </p:tgtEl>
                                      </p:cBhvr>
                                    </p:cmd>
                                  </p:childTnLst>
                                </p:cTn>
                              </p:par>
                            </p:childTnLst>
                          </p:cTn>
                        </p:par>
                      </p:childTnLst>
                    </p:cTn>
                  </p:par>
                </p:childTnLst>
              </p:cTn>
              <p:nextCondLst>
                <p:cond evt="onClick" delay="0">
                  <p:tgtEl>
                    <p:spTgt spid="3"/>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Administrator\Desktop\hoa anh pp\images (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352812" y="457200"/>
            <a:ext cx="4846198" cy="707886"/>
          </a:xfrm>
          <a:prstGeom prst="rect">
            <a:avLst/>
          </a:prstGeom>
        </p:spPr>
        <p:txBody>
          <a:bodyPr wrap="none">
            <a:spAutoFit/>
          </a:bodyPr>
          <a:lstStyle/>
          <a:p>
            <a:pPr lvl="0" algn="ctr"/>
            <a:r>
              <a:rPr lang="en-US" sz="4000" b="1" dirty="0" smtClean="0">
                <a:solidFill>
                  <a:srgbClr val="FF0000"/>
                </a:solidFill>
                <a:latin typeface="Times New Roman" pitchFamily="18" charset="0"/>
                <a:cs typeface="Times New Roman" pitchFamily="18" charset="0"/>
              </a:rPr>
              <a:t>I - </a:t>
            </a:r>
            <a:r>
              <a:rPr lang="en-US" sz="4000" b="1" dirty="0" err="1" smtClean="0">
                <a:solidFill>
                  <a:srgbClr val="FF0000"/>
                </a:solidFill>
                <a:latin typeface="Times New Roman" pitchFamily="18" charset="0"/>
                <a:cs typeface="Times New Roman" pitchFamily="18" charset="0"/>
              </a:rPr>
              <a:t>Mục</a:t>
            </a:r>
            <a:r>
              <a:rPr lang="en-US" sz="4000" b="1" dirty="0" smtClean="0">
                <a:solidFill>
                  <a:srgbClr val="FF0000"/>
                </a:solidFill>
                <a:latin typeface="Times New Roman" pitchFamily="18" charset="0"/>
                <a:cs typeface="Times New Roman" pitchFamily="18" charset="0"/>
              </a:rPr>
              <a:t> </a:t>
            </a:r>
            <a:r>
              <a:rPr lang="en-US" sz="4000" b="1" dirty="0">
                <a:solidFill>
                  <a:srgbClr val="FF0000"/>
                </a:solidFill>
                <a:latin typeface="Times New Roman" pitchFamily="18" charset="0"/>
                <a:cs typeface="Times New Roman" pitchFamily="18" charset="0"/>
              </a:rPr>
              <a:t>đích- yêu cầu</a:t>
            </a:r>
          </a:p>
        </p:txBody>
      </p:sp>
      <p:sp>
        <p:nvSpPr>
          <p:cNvPr id="4" name="Rectangle 3"/>
          <p:cNvSpPr/>
          <p:nvPr/>
        </p:nvSpPr>
        <p:spPr>
          <a:xfrm>
            <a:off x="1295400" y="1752600"/>
            <a:ext cx="5562600" cy="3880871"/>
          </a:xfrm>
          <a:prstGeom prst="rect">
            <a:avLst/>
          </a:prstGeom>
        </p:spPr>
        <p:txBody>
          <a:bodyPr wrap="square">
            <a:spAutoFit/>
          </a:bodyPr>
          <a:lstStyle/>
          <a:p>
            <a:pPr>
              <a:lnSpc>
                <a:spcPct val="115000"/>
              </a:lnSpc>
              <a:spcBef>
                <a:spcPts val="600"/>
              </a:spcBef>
              <a:spcAft>
                <a:spcPts val="0"/>
              </a:spcAft>
            </a:pP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1.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Kiến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bông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hoa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lọ</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màu</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xanh</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đỏ</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vàng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b="1" dirty="0" smtClean="0">
                <a:latin typeface="Times New Roman" panose="02020603050405020304" pitchFamily="18" charset="0"/>
                <a:ea typeface="Times New Roman" panose="02020603050405020304" pitchFamily="18" charset="0"/>
                <a:cs typeface="Times New Roman" panose="02020603050405020304" pitchFamily="18" charset="0"/>
              </a:rPr>
              <a:t>2. </a:t>
            </a:r>
            <a:r>
              <a:rPr lang="pt-BR" sz="2400" b="1" dirty="0">
                <a:latin typeface="Times New Roman" panose="02020603050405020304" pitchFamily="18" charset="0"/>
                <a:ea typeface="Times New Roman" panose="02020603050405020304" pitchFamily="18" charset="0"/>
                <a:cs typeface="Times New Roman" panose="02020603050405020304" pitchFamily="18" charset="0"/>
              </a:rPr>
              <a:t>Kỹ năng</a:t>
            </a:r>
            <a:r>
              <a:rPr lang="pt-BR"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Trẻ phân biệt được màu đỏ, vàng, xanh</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Trẻ biết chọn hoa màu đỏ, vàng, xanh cắm đúng lọ có màu tương ứng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en-US" sz="2400" b="1" dirty="0" smtClean="0">
                <a:latin typeface="Times New Roman" panose="02020603050405020304" pitchFamily="18" charset="0"/>
                <a:ea typeface="Times New Roman" panose="02020603050405020304" pitchFamily="18" charset="0"/>
                <a:cs typeface="Times New Roman" panose="02020603050405020304" pitchFamily="18" charset="0"/>
              </a:rPr>
              <a:t>3.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Thái</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hứng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thú</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hoạt</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1794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istrator\Desktop\hoa anh pp\images (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10" y="-13855"/>
            <a:ext cx="9143999" cy="6858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123209" y="356484"/>
            <a:ext cx="4180609" cy="769441"/>
          </a:xfrm>
          <a:prstGeom prst="rect">
            <a:avLst/>
          </a:prstGeom>
          <a:noFill/>
        </p:spPr>
        <p:txBody>
          <a:bodyPr wrap="square" rtlCol="0">
            <a:spAutoFit/>
          </a:bodyPr>
          <a:lstStyle/>
          <a:p>
            <a:pPr algn="ctr"/>
            <a:r>
              <a:rPr lang="en-US" sz="4400" b="1" dirty="0">
                <a:solidFill>
                  <a:srgbClr val="FF0000"/>
                </a:solidFill>
                <a:latin typeface="Times New Roman" pitchFamily="18" charset="0"/>
                <a:cs typeface="Times New Roman" pitchFamily="18" charset="0"/>
              </a:rPr>
              <a:t> </a:t>
            </a:r>
            <a:r>
              <a:rPr lang="en-US" sz="4400" b="1" dirty="0" smtClean="0">
                <a:solidFill>
                  <a:srgbClr val="FF0000"/>
                </a:solidFill>
                <a:latin typeface="Times New Roman" pitchFamily="18" charset="0"/>
                <a:cs typeface="Times New Roman" pitchFamily="18" charset="0"/>
              </a:rPr>
              <a:t>II - </a:t>
            </a:r>
            <a:r>
              <a:rPr lang="en-US" sz="4400" b="1" dirty="0" err="1" smtClean="0">
                <a:solidFill>
                  <a:srgbClr val="FF0000"/>
                </a:solidFill>
                <a:latin typeface="Times New Roman" pitchFamily="18" charset="0"/>
                <a:cs typeface="Times New Roman" pitchFamily="18" charset="0"/>
              </a:rPr>
              <a:t>Chuẩn</a:t>
            </a:r>
            <a:r>
              <a:rPr lang="en-US" sz="4400" b="1" dirty="0" smtClean="0">
                <a:solidFill>
                  <a:srgbClr val="FF0000"/>
                </a:solidFill>
                <a:latin typeface="Times New Roman" pitchFamily="18" charset="0"/>
                <a:cs typeface="Times New Roman" pitchFamily="18" charset="0"/>
              </a:rPr>
              <a:t> bị</a:t>
            </a:r>
            <a:endParaRPr lang="en-US" sz="4400" b="1" dirty="0">
              <a:solidFill>
                <a:srgbClr val="FF0000"/>
              </a:solidFill>
              <a:latin typeface="Times New Roman" pitchFamily="18" charset="0"/>
              <a:cs typeface="Times New Roman" pitchFamily="18" charset="0"/>
            </a:endParaRPr>
          </a:p>
        </p:txBody>
      </p:sp>
      <p:sp>
        <p:nvSpPr>
          <p:cNvPr id="2" name="Rectangle 1"/>
          <p:cNvSpPr/>
          <p:nvPr/>
        </p:nvSpPr>
        <p:spPr>
          <a:xfrm>
            <a:off x="1828800" y="1650550"/>
            <a:ext cx="6096000" cy="4708981"/>
          </a:xfrm>
          <a:prstGeom prst="rect">
            <a:avLst/>
          </a:prstGeom>
        </p:spPr>
        <p:txBody>
          <a:bodyPr wrap="square">
            <a:spAutoFit/>
          </a:bodyPr>
          <a:lstStyle/>
          <a:p>
            <a:pPr>
              <a:lnSpc>
                <a:spcPct val="115000"/>
              </a:lnSpc>
              <a:spcBef>
                <a:spcPts val="600"/>
              </a:spcBef>
              <a:spcAft>
                <a:spcPts val="0"/>
              </a:spcAft>
            </a:pP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Đồ</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cô</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Nhạc</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lời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nhạc</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Lý</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cây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bông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Các bông hoa đỏ, vàng, xanh</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buFontTx/>
              <a:buChar char="-"/>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3 lọ </a:t>
            </a:r>
            <a:r>
              <a:rPr lang="pt-BR" sz="2400" dirty="0">
                <a:latin typeface="Times New Roman" panose="02020603050405020304" pitchFamily="18" charset="0"/>
                <a:ea typeface="Times New Roman" panose="02020603050405020304" pitchFamily="18" charset="0"/>
                <a:cs typeface="Times New Roman" panose="02020603050405020304" pitchFamily="18" charset="0"/>
              </a:rPr>
              <a:t>hoa đỏ, vàng, xanh</a:t>
            </a: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nSpc>
                <a:spcPct val="115000"/>
              </a:lnSpc>
              <a:spcAft>
                <a:spcPts val="0"/>
              </a:spcAft>
            </a:pPr>
            <a:r>
              <a:rPr lang="vi-VN" sz="2400" dirty="0" smtClean="0">
                <a:latin typeface="+mj-lt"/>
              </a:rPr>
              <a:t>- Bảng tương tác</a:t>
            </a:r>
            <a:r>
              <a:rPr lang="en-US" sz="2400" dirty="0" smtClean="0">
                <a:latin typeface="+mj-lt"/>
              </a:rPr>
              <a:t>.</a:t>
            </a:r>
            <a:endParaRPr lang="en-US" sz="2400" dirty="0">
              <a:latin typeface="+mj-lt"/>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Đồ</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dùng</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trẻ</a:t>
            </a:r>
            <a:r>
              <a:rPr lang="pt-BR" sz="24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Mỗi nhóm trẻ ba giỏ hoa có màu: xanh, đỏ, vàng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Mỗi nhóm trẻ 3 lọ hoa có màu xanh, đỏ, vàng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a:latin typeface="Times New Roman" panose="02020603050405020304" pitchFamily="18" charset="0"/>
                <a:ea typeface="Times New Roman" panose="02020603050405020304" pitchFamily="18" charset="0"/>
                <a:cs typeface="Times New Roman" panose="02020603050405020304" pitchFamily="18" charset="0"/>
              </a:rPr>
              <a:t>- Trang phục gọn gàng.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pt-BR" sz="2400" dirty="0">
                <a:latin typeface="Times New Roman" panose="02020603050405020304" pitchFamily="18" charset="0"/>
                <a:ea typeface="Times New Roman" panose="02020603050405020304" pitchFamily="18" charset="0"/>
              </a:rPr>
              <a:t>- Chỗ ngồi cho trẻ.</a:t>
            </a:r>
            <a:endParaRPr lang="en-US" sz="3200" dirty="0"/>
          </a:p>
        </p:txBody>
      </p:sp>
    </p:spTree>
    <p:extLst>
      <p:ext uri="{BB962C8B-B14F-4D97-AF65-F5344CB8AC3E}">
        <p14:creationId xmlns:p14="http://schemas.microsoft.com/office/powerpoint/2010/main" val="1213736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dministrator\Desktop\hoa anh pp\20-hinh-nen-don-gian-danh-cho-nguoi-thich-su-don-gian-1486868702-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708" y="0"/>
            <a:ext cx="9143999" cy="68961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332115" y="776368"/>
            <a:ext cx="3853940" cy="769441"/>
          </a:xfrm>
          <a:prstGeom prst="rect">
            <a:avLst/>
          </a:prstGeom>
          <a:noFill/>
        </p:spPr>
        <p:txBody>
          <a:bodyPr wrap="none" rtlCol="0">
            <a:spAutoFit/>
          </a:bodyPr>
          <a:lstStyle/>
          <a:p>
            <a:pPr algn="ctr"/>
            <a:r>
              <a:rPr lang="en-US" sz="4400" b="1" dirty="0" smtClean="0">
                <a:solidFill>
                  <a:srgbClr val="FF0000"/>
                </a:solidFill>
                <a:latin typeface="Times New Roman" pitchFamily="18" charset="0"/>
                <a:cs typeface="Times New Roman" pitchFamily="18" charset="0"/>
              </a:rPr>
              <a:t>Cách tiến hành</a:t>
            </a:r>
            <a:endParaRPr lang="en-US" sz="4400" b="1" dirty="0">
              <a:solidFill>
                <a:srgbClr val="FF0000"/>
              </a:solidFill>
              <a:latin typeface="Times New Roman" pitchFamily="18" charset="0"/>
              <a:cs typeface="Times New Roman" pitchFamily="18" charset="0"/>
            </a:endParaRPr>
          </a:p>
        </p:txBody>
      </p:sp>
      <p:sp>
        <p:nvSpPr>
          <p:cNvPr id="8" name="Rectangle 7"/>
          <p:cNvSpPr/>
          <p:nvPr/>
        </p:nvSpPr>
        <p:spPr>
          <a:xfrm>
            <a:off x="1295400" y="1905000"/>
            <a:ext cx="6781800" cy="2039917"/>
          </a:xfrm>
          <a:prstGeom prst="rect">
            <a:avLst/>
          </a:prstGeom>
        </p:spPr>
        <p:txBody>
          <a:bodyPr wrap="square">
            <a:spAutoFit/>
          </a:bodyPr>
          <a:lstStyle/>
          <a:p>
            <a:pPr>
              <a:lnSpc>
                <a:spcPct val="115000"/>
              </a:lnSpc>
              <a:spcBef>
                <a:spcPts val="600"/>
              </a:spcBef>
              <a:spcAft>
                <a:spcPts val="0"/>
              </a:spcAft>
            </a:pPr>
            <a:r>
              <a:rPr lang="en-US" sz="2800" b="1" dirty="0" smtClean="0">
                <a:latin typeface="Times New Roman" panose="02020603050405020304" pitchFamily="18" charset="0"/>
                <a:ea typeface="Times New Roman" panose="02020603050405020304" pitchFamily="18" charset="0"/>
                <a:cs typeface="Times New Roman" panose="02020603050405020304" pitchFamily="18" charset="0"/>
              </a:rPr>
              <a:t>1</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Ổn</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tổ</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chức</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 Cô và trẻ chơi trò chơi: “</a:t>
            </a:r>
            <a:r>
              <a:rPr lang="pt-BR" sz="2800" i="1" dirty="0">
                <a:latin typeface="Times New Roman" panose="02020603050405020304" pitchFamily="18" charset="0"/>
                <a:ea typeface="Times New Roman" panose="02020603050405020304" pitchFamily="18" charset="0"/>
                <a:cs typeface="Times New Roman" panose="02020603050405020304" pitchFamily="18" charset="0"/>
              </a:rPr>
              <a:t>Ảo thuật”</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 làm xuất hiện giỏ hoa nhiều màu.</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pPr>
            <a:r>
              <a:rPr lang="en-US" sz="2800" dirty="0" smtClean="0">
                <a:solidFill>
                  <a:srgbClr val="0000FF"/>
                </a:solidFill>
                <a:latin typeface="Times New Roman" pitchFamily="18" charset="0"/>
                <a:ea typeface="Calibri"/>
                <a:cs typeface="Times New Roman" pitchFamily="18" charset="0"/>
              </a:rPr>
              <a:t>- </a:t>
            </a:r>
            <a:r>
              <a:rPr lang="en-US" sz="2800" dirty="0" err="1" smtClean="0">
                <a:latin typeface="Times New Roman" pitchFamily="18" charset="0"/>
                <a:ea typeface="Calibri"/>
                <a:cs typeface="Times New Roman" pitchFamily="18" charset="0"/>
              </a:rPr>
              <a:t>Đàm</a:t>
            </a:r>
            <a:r>
              <a:rPr lang="en-US" sz="2800" dirty="0" smtClean="0">
                <a:latin typeface="Times New Roman" pitchFamily="18" charset="0"/>
                <a:ea typeface="Calibri"/>
                <a:cs typeface="Times New Roman" pitchFamily="18" charset="0"/>
              </a:rPr>
              <a:t> thoại dẫn dắt vào bài.</a:t>
            </a:r>
            <a:endParaRPr lang="en-US" sz="2800" dirty="0">
              <a:latin typeface="Times New Roman" pitchFamily="18" charset="0"/>
              <a:ea typeface="Calibri"/>
              <a:cs typeface="Times New Roman" pitchFamily="18" charset="0"/>
            </a:endParaRPr>
          </a:p>
        </p:txBody>
      </p:sp>
    </p:spTree>
    <p:extLst>
      <p:ext uri="{BB962C8B-B14F-4D97-AF65-F5344CB8AC3E}">
        <p14:creationId xmlns:p14="http://schemas.microsoft.com/office/powerpoint/2010/main" val="3988061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Administrator\Desktop\hoa anh p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0300"/>
            <a:ext cx="9144000"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76399" y="762000"/>
            <a:ext cx="5623655" cy="530594"/>
          </a:xfrm>
          <a:prstGeom prst="rect">
            <a:avLst/>
          </a:prstGeom>
        </p:spPr>
        <p:txBody>
          <a:bodyPr wrap="none">
            <a:spAutoFit/>
          </a:bodyPr>
          <a:lstStyle/>
          <a:p>
            <a:pPr lvl="0">
              <a:lnSpc>
                <a:spcPct val="107000"/>
              </a:lnSpc>
            </a:pPr>
            <a:r>
              <a:rPr lang="pt-BR" sz="2800" b="1" dirty="0" smtClean="0">
                <a:solidFill>
                  <a:srgbClr val="FF0000"/>
                </a:solidFill>
                <a:latin typeface="Times New Roman"/>
                <a:ea typeface="Times New Roman"/>
                <a:cs typeface="Times New Roman"/>
              </a:rPr>
              <a:t>2. </a:t>
            </a:r>
            <a:r>
              <a:rPr lang="en-US" sz="2800" b="1" dirty="0" smtClean="0">
                <a:solidFill>
                  <a:srgbClr val="FF0000"/>
                </a:solidFill>
                <a:latin typeface="Times New Roman"/>
                <a:ea typeface="Calibri"/>
                <a:cs typeface="Times New Roman"/>
              </a:rPr>
              <a:t>Phương pháp, hình thức tổ chức</a:t>
            </a:r>
            <a:r>
              <a:rPr lang="vi-VN" sz="2800" b="1" dirty="0" smtClean="0">
                <a:solidFill>
                  <a:srgbClr val="FF0000"/>
                </a:solidFill>
                <a:latin typeface="Times New Roman"/>
                <a:ea typeface="Calibri"/>
                <a:cs typeface="Times New Roman"/>
              </a:rPr>
              <a:t>:</a:t>
            </a:r>
            <a:endParaRPr lang="en-US" sz="2800" dirty="0">
              <a:solidFill>
                <a:srgbClr val="FF0000"/>
              </a:solidFill>
              <a:ea typeface="Calibri"/>
              <a:cs typeface="Times New Roman"/>
            </a:endParaRPr>
          </a:p>
        </p:txBody>
      </p:sp>
      <p:sp>
        <p:nvSpPr>
          <p:cNvPr id="3" name="Rectangle 2"/>
          <p:cNvSpPr/>
          <p:nvPr/>
        </p:nvSpPr>
        <p:spPr>
          <a:xfrm>
            <a:off x="868727" y="2209800"/>
            <a:ext cx="7239000" cy="2145203"/>
          </a:xfrm>
          <a:prstGeom prst="rect">
            <a:avLst/>
          </a:prstGeom>
        </p:spPr>
        <p:txBody>
          <a:bodyPr wrap="square">
            <a:spAutoFit/>
          </a:bodyPr>
          <a:lstStyle/>
          <a:p>
            <a:pPr marL="342900" indent="-342900">
              <a:lnSpc>
                <a:spcPct val="115000"/>
              </a:lnSpc>
              <a:spcAft>
                <a:spcPts val="0"/>
              </a:spcAft>
              <a:buFont typeface="Arial" panose="020B0604020202020204" pitchFamily="34" charset="0"/>
              <a:buChar char="•"/>
            </a:pPr>
            <a:r>
              <a:rPr lang="pt-BR" sz="2400" i="1" dirty="0" smtClean="0">
                <a:latin typeface="Times New Roman" panose="02020603050405020304" pitchFamily="18" charset="0"/>
                <a:ea typeface="Times New Roman" panose="02020603050405020304" pitchFamily="18" charset="0"/>
                <a:cs typeface="Times New Roman" panose="02020603050405020304" pitchFamily="18" charset="0"/>
              </a:rPr>
              <a:t>Quan </a:t>
            </a:r>
            <a:r>
              <a:rPr lang="pt-BR" sz="2400" i="1" dirty="0">
                <a:latin typeface="Times New Roman" panose="02020603050405020304" pitchFamily="18" charset="0"/>
                <a:ea typeface="Times New Roman" panose="02020603050405020304" pitchFamily="18" charset="0"/>
                <a:cs typeface="Times New Roman" panose="02020603050405020304" pitchFamily="18" charset="0"/>
              </a:rPr>
              <a:t>sát nhận xét mẫu:</a:t>
            </a:r>
            <a:r>
              <a:rPr lang="pt-BR" sz="2400" dirty="0">
                <a:latin typeface="Times New Roman" panose="02020603050405020304" pitchFamily="18" charset="0"/>
                <a:ea typeface="Times New Roman" panose="02020603050405020304" pitchFamily="18" charset="0"/>
                <a:cs typeface="Times New Roman" panose="02020603050405020304" pitchFamily="18" charset="0"/>
              </a:rPr>
              <a:t> Cô đưa ra 3 lọ hoa cho trẻ  quan sát và nhận xét. Hỏi trẻ hoa màu đỏ cắm vào lọ màu gì? Hoa màu vàng, xanh cắm lọ màu gì? Muốn làm được như vậy các con phải làm gì</a:t>
            </a: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nSpc>
                <a:spcPct val="115000"/>
              </a:lnSpc>
              <a:spcAft>
                <a:spcPts val="0"/>
              </a:spcAft>
              <a:buFont typeface="Arial" panose="020B0604020202020204" pitchFamily="34" charset="0"/>
              <a:buChar char="•"/>
            </a:pP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6471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wipe(down)">
                                      <p:cBhvr>
                                        <p:cTn id="7" dur="500"/>
                                        <p:tgtEl>
                                          <p:spTgt spid="9218"/>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down)">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lo-hoa-4-lop2.jpg"/>
          <p:cNvPicPr>
            <a:picLocks noChangeAspect="1"/>
          </p:cNvPicPr>
          <p:nvPr/>
        </p:nvPicPr>
        <p:blipFill>
          <a:blip r:embed="rId3"/>
          <a:stretch>
            <a:fillRect/>
          </a:stretch>
        </p:blipFill>
        <p:spPr>
          <a:xfrm>
            <a:off x="3429000" y="3733800"/>
            <a:ext cx="1298448" cy="2895600"/>
          </a:xfrm>
          <a:prstGeom prst="rect">
            <a:avLst/>
          </a:prstGeom>
        </p:spPr>
      </p:pic>
      <p:pic>
        <p:nvPicPr>
          <p:cNvPr id="4" name="Picture 3" descr="vang.png"/>
          <p:cNvPicPr>
            <a:picLocks noChangeAspect="1"/>
          </p:cNvPicPr>
          <p:nvPr/>
        </p:nvPicPr>
        <p:blipFill>
          <a:blip r:embed="rId4"/>
          <a:stretch>
            <a:fillRect/>
          </a:stretch>
        </p:blipFill>
        <p:spPr>
          <a:xfrm>
            <a:off x="6705600" y="3619048"/>
            <a:ext cx="1438476" cy="3238952"/>
          </a:xfrm>
          <a:prstGeom prst="rect">
            <a:avLst/>
          </a:prstGeom>
        </p:spPr>
      </p:pic>
      <p:pic>
        <p:nvPicPr>
          <p:cNvPr id="5" name="Picture 4" descr="hoa xanh.png"/>
          <p:cNvPicPr>
            <a:picLocks noChangeAspect="1"/>
          </p:cNvPicPr>
          <p:nvPr/>
        </p:nvPicPr>
        <p:blipFill>
          <a:blip r:embed="rId5"/>
          <a:stretch>
            <a:fillRect/>
          </a:stretch>
        </p:blipFill>
        <p:spPr>
          <a:xfrm>
            <a:off x="533400" y="0"/>
            <a:ext cx="1581371" cy="2514600"/>
          </a:xfrm>
          <a:prstGeom prst="rect">
            <a:avLst/>
          </a:prstGeom>
        </p:spPr>
      </p:pic>
      <p:pic>
        <p:nvPicPr>
          <p:cNvPr id="6" name="Picture 5" descr="hoa.png"/>
          <p:cNvPicPr>
            <a:picLocks noChangeAspect="1"/>
          </p:cNvPicPr>
          <p:nvPr/>
        </p:nvPicPr>
        <p:blipFill>
          <a:blip r:embed="rId6"/>
          <a:stretch>
            <a:fillRect/>
          </a:stretch>
        </p:blipFill>
        <p:spPr>
          <a:xfrm>
            <a:off x="6553200" y="0"/>
            <a:ext cx="1286055" cy="2438400"/>
          </a:xfrm>
          <a:prstGeom prst="rect">
            <a:avLst/>
          </a:prstGeom>
        </p:spPr>
      </p:pic>
      <p:pic>
        <p:nvPicPr>
          <p:cNvPr id="7" name="Picture 6" descr="hoa vang.png"/>
          <p:cNvPicPr>
            <a:picLocks noChangeAspect="1"/>
          </p:cNvPicPr>
          <p:nvPr/>
        </p:nvPicPr>
        <p:blipFill>
          <a:blip r:embed="rId7"/>
          <a:stretch>
            <a:fillRect/>
          </a:stretch>
        </p:blipFill>
        <p:spPr>
          <a:xfrm>
            <a:off x="3733800" y="1"/>
            <a:ext cx="914400" cy="3048000"/>
          </a:xfrm>
          <a:prstGeom prst="rect">
            <a:avLst/>
          </a:prstGeom>
        </p:spPr>
      </p:pic>
      <p:pic>
        <p:nvPicPr>
          <p:cNvPr id="8" name="Picture 7" descr="Untitled.png"/>
          <p:cNvPicPr>
            <a:picLocks noChangeAspect="1"/>
          </p:cNvPicPr>
          <p:nvPr/>
        </p:nvPicPr>
        <p:blipFill>
          <a:blip r:embed="rId8"/>
          <a:stretch>
            <a:fillRect/>
          </a:stretch>
        </p:blipFill>
        <p:spPr>
          <a:xfrm>
            <a:off x="228600" y="3810000"/>
            <a:ext cx="1609950" cy="28194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609600" y="834444"/>
            <a:ext cx="8001000" cy="5155066"/>
          </a:xfrm>
          <a:prstGeom prst="rect">
            <a:avLst/>
          </a:prstGeom>
        </p:spPr>
        <p:txBody>
          <a:bodyPr wrap="square">
            <a:spAutoFit/>
          </a:bodyPr>
          <a:lstStyle/>
          <a:p>
            <a:pPr>
              <a:lnSpc>
                <a:spcPct val="115000"/>
              </a:lnSpc>
              <a:spcAft>
                <a:spcPts val="0"/>
              </a:spcAft>
            </a:pPr>
            <a:r>
              <a:rPr lang="es-ES" sz="24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ES" sz="2400" i="1" dirty="0" err="1" smtClean="0">
                <a:latin typeface="Times New Roman" panose="02020603050405020304" pitchFamily="18" charset="0"/>
                <a:ea typeface="Times New Roman" panose="02020603050405020304" pitchFamily="18" charset="0"/>
                <a:cs typeface="Times New Roman" panose="02020603050405020304" pitchFamily="18" charset="0"/>
              </a:rPr>
              <a:t>Bài</a:t>
            </a:r>
            <a:r>
              <a:rPr lang="es-ES" sz="24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ES" sz="2400" i="1" dirty="0" err="1" smtClean="0">
                <a:latin typeface="Times New Roman" panose="02020603050405020304" pitchFamily="18" charset="0"/>
                <a:ea typeface="Times New Roman" panose="02020603050405020304" pitchFamily="18" charset="0"/>
                <a:cs typeface="Times New Roman" panose="02020603050405020304" pitchFamily="18" charset="0"/>
              </a:rPr>
              <a:t>tập</a:t>
            </a:r>
            <a:r>
              <a:rPr lang="es-ES" sz="24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ES" sz="2400" i="1" dirty="0" err="1" smtClean="0">
                <a:latin typeface="Times New Roman" panose="02020603050405020304" pitchFamily="18" charset="0"/>
                <a:ea typeface="Times New Roman" panose="02020603050405020304" pitchFamily="18" charset="0"/>
                <a:cs typeface="Times New Roman" panose="02020603050405020304" pitchFamily="18" charset="0"/>
              </a:rPr>
              <a:t>theo</a:t>
            </a:r>
            <a:r>
              <a:rPr lang="es-ES" sz="24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ES" sz="2400" i="1" dirty="0" err="1" smtClean="0">
                <a:latin typeface="Times New Roman" panose="02020603050405020304" pitchFamily="18" charset="0"/>
                <a:ea typeface="Times New Roman" panose="02020603050405020304" pitchFamily="18" charset="0"/>
                <a:cs typeface="Times New Roman" panose="02020603050405020304" pitchFamily="18" charset="0"/>
              </a:rPr>
              <a:t>mẫu</a:t>
            </a:r>
            <a:r>
              <a:rPr lang="es-ES" sz="2400" i="1"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Cô và trẻ cùng làm, cô đưa ra lần lượt từng bông hoa màu đỏ, vàng,  xanh và hỏi trẻ: + Bông hoa cô cầm có màu gì? + Đây là lọ hoa màu gì?</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Bông hoa màu đỏ cắm vào lọ màu đỏ.</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Cô chọn bông hoa màu đỏ, cho trẻ chọn bông hoa màu đỏ giống cô và cắm vào lọ màu đỏ.</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Tương tự với bông hoa màu vàng, xanh.</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Câu hỏi khi làm : + Bông hoa màu gì?</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 Hoa màu... cắm vào lọ màu gì?</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 Cô và các con đang làm gì?</a:t>
            </a:r>
            <a:endParaRPr lang="en-US" sz="24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pt-BR" sz="2400" dirty="0" smtClean="0">
                <a:latin typeface="Times New Roman" panose="02020603050405020304" pitchFamily="18" charset="0"/>
                <a:ea typeface="Times New Roman" panose="02020603050405020304" pitchFamily="18" charset="0"/>
                <a:cs typeface="Times New Roman" panose="02020603050405020304" pitchFamily="18" charset="0"/>
              </a:rPr>
              <a:t>- Cô và trẻ cùng nhận xét sản phẩm mà cô và trẻ cắm.</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descr="Untitled.png"/>
          <p:cNvPicPr>
            <a:picLocks noChangeAspect="1"/>
          </p:cNvPicPr>
          <p:nvPr/>
        </p:nvPicPr>
        <p:blipFill>
          <a:blip r:embed="rId3"/>
          <a:stretch>
            <a:fillRect/>
          </a:stretch>
        </p:blipFill>
        <p:spPr>
          <a:xfrm>
            <a:off x="228600" y="3810000"/>
            <a:ext cx="1609950" cy="2248214"/>
          </a:xfrm>
          <a:prstGeom prst="rect">
            <a:avLst/>
          </a:prstGeom>
        </p:spPr>
      </p:pic>
      <p:pic>
        <p:nvPicPr>
          <p:cNvPr id="4" name="Picture 3" descr="vang.png"/>
          <p:cNvPicPr>
            <a:picLocks noChangeAspect="1"/>
          </p:cNvPicPr>
          <p:nvPr/>
        </p:nvPicPr>
        <p:blipFill>
          <a:blip r:embed="rId4"/>
          <a:stretch>
            <a:fillRect/>
          </a:stretch>
        </p:blipFill>
        <p:spPr>
          <a:xfrm>
            <a:off x="6781800" y="3638928"/>
            <a:ext cx="1209876" cy="2724224"/>
          </a:xfrm>
          <a:prstGeom prst="rect">
            <a:avLst/>
          </a:prstGeom>
        </p:spPr>
      </p:pic>
      <p:pic>
        <p:nvPicPr>
          <p:cNvPr id="5" name="Picture 4" descr="lo-hoa-4-lop2.jpg"/>
          <p:cNvPicPr>
            <a:picLocks noChangeAspect="1"/>
          </p:cNvPicPr>
          <p:nvPr/>
        </p:nvPicPr>
        <p:blipFill>
          <a:blip r:embed="rId5"/>
          <a:stretch>
            <a:fillRect/>
          </a:stretch>
        </p:blipFill>
        <p:spPr>
          <a:xfrm>
            <a:off x="3733800" y="3276600"/>
            <a:ext cx="1298448" cy="3048000"/>
          </a:xfrm>
          <a:prstGeom prst="rect">
            <a:avLst/>
          </a:prstGeom>
        </p:spPr>
      </p:pic>
      <p:pic>
        <p:nvPicPr>
          <p:cNvPr id="7" name="Picture 6" descr="hoa.png"/>
          <p:cNvPicPr>
            <a:picLocks noChangeAspect="1"/>
          </p:cNvPicPr>
          <p:nvPr/>
        </p:nvPicPr>
        <p:blipFill>
          <a:blip r:embed="rId6"/>
          <a:stretch>
            <a:fillRect/>
          </a:stretch>
        </p:blipFill>
        <p:spPr>
          <a:xfrm>
            <a:off x="6705600" y="0"/>
            <a:ext cx="1286055" cy="2124372"/>
          </a:xfrm>
          <a:prstGeom prst="rect">
            <a:avLst/>
          </a:prstGeom>
        </p:spPr>
      </p:pic>
      <p:pic>
        <p:nvPicPr>
          <p:cNvPr id="8" name="Picture 7" descr="hoa xanh.png"/>
          <p:cNvPicPr>
            <a:picLocks noChangeAspect="1"/>
          </p:cNvPicPr>
          <p:nvPr/>
        </p:nvPicPr>
        <p:blipFill>
          <a:blip r:embed="rId7"/>
          <a:stretch>
            <a:fillRect/>
          </a:stretch>
        </p:blipFill>
        <p:spPr>
          <a:xfrm>
            <a:off x="304800" y="228600"/>
            <a:ext cx="1324525" cy="1981201"/>
          </a:xfrm>
          <a:prstGeom prst="rect">
            <a:avLst/>
          </a:prstGeom>
        </p:spPr>
      </p:pic>
      <p:pic>
        <p:nvPicPr>
          <p:cNvPr id="9" name="Picture 8" descr="hoa vang.png"/>
          <p:cNvPicPr>
            <a:picLocks noChangeAspect="1"/>
          </p:cNvPicPr>
          <p:nvPr/>
        </p:nvPicPr>
        <p:blipFill>
          <a:blip r:embed="rId8"/>
          <a:stretch>
            <a:fillRect/>
          </a:stretch>
        </p:blipFill>
        <p:spPr>
          <a:xfrm>
            <a:off x="3733800" y="0"/>
            <a:ext cx="838200" cy="28387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strips(downLeft)">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49" presetClass="path" presetSubtype="0" accel="50000" decel="50000" fill="hold" nodeType="clickEffect">
                                  <p:stCondLst>
                                    <p:cond delay="0"/>
                                  </p:stCondLst>
                                  <p:childTnLst>
                                    <p:animMotion origin="layout" path="M -0.07032 -0.06597 L -0.68698 0.33403 " pathEditMode="relative" rAng="0" ptsTypes="AA">
                                      <p:cBhvr>
                                        <p:cTn id="21" dur="2000" fill="hold"/>
                                        <p:tgtEl>
                                          <p:spTgt spid="7"/>
                                        </p:tgtEl>
                                        <p:attrNameLst>
                                          <p:attrName>ppt_x</p:attrName>
                                          <p:attrName>ppt_y</p:attrName>
                                        </p:attrNameLst>
                                      </p:cBhvr>
                                      <p:rCtr x="-30800" y="20000"/>
                                    </p:animMotion>
                                  </p:childTnLst>
                                </p:cTn>
                              </p:par>
                            </p:childTnLst>
                          </p:cTn>
                        </p:par>
                      </p:childTnLst>
                    </p:cTn>
                  </p:par>
                  <p:par>
                    <p:cTn id="22" fill="hold">
                      <p:stCondLst>
                        <p:cond delay="indefinite"/>
                      </p:stCondLst>
                      <p:childTnLst>
                        <p:par>
                          <p:cTn id="23" fill="hold">
                            <p:stCondLst>
                              <p:cond delay="0"/>
                            </p:stCondLst>
                            <p:childTnLst>
                              <p:par>
                                <p:cTn id="24" presetID="49" presetClass="path" presetSubtype="0" accel="50000" decel="50000" fill="hold" nodeType="clickEffect">
                                  <p:stCondLst>
                                    <p:cond delay="0"/>
                                  </p:stCondLst>
                                  <p:childTnLst>
                                    <p:animMotion origin="layout" path="M 0.06927 -0.03334 L 0.3526 0.22222 " pathEditMode="relative" rAng="0" ptsTypes="AA">
                                      <p:cBhvr>
                                        <p:cTn id="25" dur="2000" fill="hold"/>
                                        <p:tgtEl>
                                          <p:spTgt spid="8"/>
                                        </p:tgtEl>
                                        <p:attrNameLst>
                                          <p:attrName>ppt_x</p:attrName>
                                          <p:attrName>ppt_y</p:attrName>
                                        </p:attrNameLst>
                                      </p:cBhvr>
                                      <p:rCtr x="14200" y="12800"/>
                                    </p:animMotion>
                                  </p:childTnLst>
                                </p:cTn>
                              </p:par>
                            </p:childTnLst>
                          </p:cTn>
                        </p:par>
                      </p:childTnLst>
                    </p:cTn>
                  </p:par>
                  <p:par>
                    <p:cTn id="26" fill="hold">
                      <p:stCondLst>
                        <p:cond delay="indefinite"/>
                      </p:stCondLst>
                      <p:childTnLst>
                        <p:par>
                          <p:cTn id="27" fill="hold">
                            <p:stCondLst>
                              <p:cond delay="0"/>
                            </p:stCondLst>
                            <p:childTnLst>
                              <p:par>
                                <p:cTn id="28" presetID="49" presetClass="path" presetSubtype="0" accel="50000" decel="50000" fill="hold" nodeType="clickEffect">
                                  <p:stCondLst>
                                    <p:cond delay="0"/>
                                  </p:stCondLst>
                                  <p:childTnLst>
                                    <p:animMotion origin="layout" path="M 0.05416 -0.10694 L 0.34583 0.24862 " pathEditMode="relative" rAng="0" ptsTypes="AA">
                                      <p:cBhvr>
                                        <p:cTn id="29" dur="2000" fill="hold"/>
                                        <p:tgtEl>
                                          <p:spTgt spid="9"/>
                                        </p:tgtEl>
                                        <p:attrNameLst>
                                          <p:attrName>ppt_x</p:attrName>
                                          <p:attrName>ppt_y</p:attrName>
                                        </p:attrNameLst>
                                      </p:cBhvr>
                                      <p:rCtr x="14600" y="17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l">
              <a:lnSpc>
                <a:spcPct val="115000"/>
              </a:lnSpc>
              <a:spcAft>
                <a:spcPts val="0"/>
              </a:spcAft>
            </a:pPr>
            <a:r>
              <a:rPr lang="pt-BR" sz="2700" b="1" i="1" dirty="0">
                <a:latin typeface="Times New Roman" panose="02020603050405020304" pitchFamily="18" charset="0"/>
                <a:ea typeface="Times New Roman" panose="02020603050405020304" pitchFamily="18" charset="0"/>
                <a:cs typeface="Times New Roman" panose="02020603050405020304" pitchFamily="18" charset="0"/>
              </a:rPr>
              <a:t>* Bài tập sáng tạo:</a:t>
            </a:r>
            <a:r>
              <a:rPr lang="pt-BR" sz="2700" b="1" dirty="0">
                <a:latin typeface="Times New Roman" panose="02020603050405020304" pitchFamily="18" charset="0"/>
                <a:ea typeface="Times New Roman" panose="02020603050405020304" pitchFamily="18" charset="0"/>
                <a:cs typeface="Times New Roman" panose="02020603050405020304" pitchFamily="18" charset="0"/>
              </a:rPr>
              <a:t> (</a:t>
            </a:r>
            <a:r>
              <a:rPr lang="pt-BR" sz="2700" b="1" i="1" dirty="0">
                <a:latin typeface="Times New Roman" panose="02020603050405020304" pitchFamily="18" charset="0"/>
                <a:ea typeface="Times New Roman" panose="02020603050405020304" pitchFamily="18" charset="0"/>
                <a:cs typeface="Times New Roman" panose="02020603050405020304" pitchFamily="18" charset="0"/>
              </a:rPr>
              <a:t>Bật nhạc không lời)</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Cô cho trẻ làm theo nhóm dựa trên lời nói của cô về cách cắm hoa theo màu. Chia trẻ thành 3 nhóm. Mỗi nhóm 3 lọ hoa màu xanh, đỏ, vàng và ba giỏ hoa màu xanh, đỏ, vàng.</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Trẻ chọn các màu hoa xanh, đỏ, vàng và cắm vào lọ có màu tương ứng.</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Câu hỏi khi trẻ thực hiện: </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Con đang làm gì?  + Bông hoa này có màu gì?</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Bông hoa màu... cắm vào lọ màu gì?</a:t>
            </a:r>
            <a:r>
              <a:rPr lang="en-US" sz="2700" dirty="0">
                <a:latin typeface="Times New Roman" panose="02020603050405020304" pitchFamily="18" charset="0"/>
                <a:ea typeface="Calibri" panose="020F0502020204030204" pitchFamily="34" charset="0"/>
                <a:cs typeface="Times New Roman" panose="02020603050405020304" pitchFamily="18" charset="0"/>
              </a:rPr>
              <a:t/>
            </a:r>
            <a:br>
              <a:rPr lang="en-US" sz="2700" dirty="0">
                <a:latin typeface="Times New Roman" panose="02020603050405020304" pitchFamily="18" charset="0"/>
                <a:ea typeface="Calibri" panose="020F0502020204030204" pitchFamily="34" charset="0"/>
                <a:cs typeface="Times New Roman" panose="02020603050405020304" pitchFamily="18" charset="0"/>
              </a:rPr>
            </a:br>
            <a:r>
              <a:rPr lang="pt-BR" sz="2700" dirty="0">
                <a:latin typeface="Times New Roman" panose="02020603050405020304" pitchFamily="18" charset="0"/>
                <a:ea typeface="Times New Roman" panose="02020603050405020304" pitchFamily="18" charset="0"/>
                <a:cs typeface="Times New Roman" panose="02020603050405020304" pitchFamily="18" charset="0"/>
              </a:rPr>
              <a:t>- Cô và trẻ cùng nhận xét sản phẩm.</a:t>
            </a:r>
            <a:r>
              <a:rPr lang="en-US" dirty="0">
                <a:latin typeface="Times New Roman" panose="02020603050405020304" pitchFamily="18" charset="0"/>
                <a:ea typeface="Calibri" panose="020F0502020204030204" pitchFamily="34" charset="0"/>
                <a:cs typeface="Times New Roman" panose="02020603050405020304" pitchFamily="18" charset="0"/>
              </a:rPr>
              <a:t/>
            </a:r>
            <a:br>
              <a:rPr lang="en-US" dirty="0">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pic>
        <p:nvPicPr>
          <p:cNvPr id="3" name="01 Unknown Artist - Track 01 - Disc 2502f304.mp3">
            <a:hlinkClick r:id="" action="ppaction://media"/>
          </p:cNvPr>
          <p:cNvPicPr>
            <a:picLocks noRot="1" noChangeAspect="1"/>
          </p:cNvPicPr>
          <p:nvPr>
            <a:audioFile r:link="rId1"/>
          </p:nvPr>
        </p:nvPicPr>
        <p:blipFill>
          <a:blip r:embed="rId4"/>
          <a:stretch>
            <a:fillRect/>
          </a:stretch>
        </p:blipFill>
        <p:spPr>
          <a:xfrm>
            <a:off x="8653346" y="6378498"/>
            <a:ext cx="457200" cy="457200"/>
          </a:xfrm>
          <a:prstGeom prst="rect">
            <a:avLst/>
          </a:prstGeom>
        </p:spPr>
      </p:pic>
    </p:spTree>
    <p:extLst>
      <p:ext uri="{BB962C8B-B14F-4D97-AF65-F5344CB8AC3E}">
        <p14:creationId xmlns:p14="http://schemas.microsoft.com/office/powerpoint/2010/main" val="160096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3"/>
                    </p:tgtEl>
                  </p:cond>
                </p:stCondLst>
                <p:endSync evt="end" delay="0">
                  <p:rtn val="all"/>
                </p:endSync>
                <p:childTnLst>
                  <p:par>
                    <p:cTn id="12" fill="hold">
                      <p:stCondLst>
                        <p:cond delay="0"/>
                      </p:stCondLst>
                      <p:childTnLst>
                        <p:par>
                          <p:cTn id="13" fill="hold">
                            <p:stCondLst>
                              <p:cond delay="0"/>
                            </p:stCondLst>
                            <p:childTnLst>
                              <p:par>
                                <p:cTn id="14" presetID="1" presetClass="mediacall" presetSubtype="0" fill="hold" nodeType="clickEffect">
                                  <p:stCondLst>
                                    <p:cond delay="0"/>
                                  </p:stCondLst>
                                  <p:childTnLst>
                                    <p:cmd type="call" cmd="playFrom(0.0)">
                                      <p:cBhvr>
                                        <p:cTn id="15" dur="181674" fill="hold"/>
                                        <p:tgtEl>
                                          <p:spTgt spid="3"/>
                                        </p:tgtEl>
                                      </p:cBhvr>
                                    </p:cmd>
                                  </p:childTnLst>
                                </p:cTn>
                              </p:par>
                            </p:childTnLst>
                          </p:cTn>
                        </p:par>
                      </p:childTnLst>
                    </p:cTn>
                  </p:par>
                </p:childTnLst>
              </p:cTn>
              <p:nextCondLst>
                <p:cond evt="onClick" delay="0">
                  <p:tgtEl>
                    <p:spTgt spid="3"/>
                  </p:tgtEl>
                </p:cond>
              </p:nextCondLst>
            </p:seq>
            <p:audio>
              <p:cMediaNode>
                <p:cTn id="16" fill="hold" display="0">
                  <p:stCondLst>
                    <p:cond delay="indefinite"/>
                  </p:stCondLst>
                  <p:endCondLst>
                    <p:cond evt="onNext" delay="0">
                      <p:tgtEl>
                        <p:sldTgt/>
                      </p:tgtEl>
                    </p:cond>
                    <p:cond evt="onPrev" delay="0">
                      <p:tgtEl>
                        <p:sldTgt/>
                      </p:tgtEl>
                    </p:cond>
                    <p:cond evt="onStopAudio" delay="0">
                      <p:tgtEl>
                        <p:sldTgt/>
                      </p:tgtEl>
                    </p:cond>
                  </p:endCondLst>
                </p:cTn>
                <p:tgtEl>
                  <p:spTgt spid="3"/>
                </p:tgtEl>
              </p:cMediaNode>
            </p:audio>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555</TotalTime>
  <Words>554</Words>
  <Application>Microsoft Office PowerPoint</Application>
  <PresentationFormat>On-screen Show (4:3)</PresentationFormat>
  <Paragraphs>48</Paragraphs>
  <Slides>12</Slides>
  <Notes>0</Notes>
  <HiddenSlides>0</HiddenSlides>
  <MMClips>4</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Microsoft YaHei</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Bài tập sáng tạo: (Bật nhạc không lời) - Cô cho trẻ làm theo nhóm dựa trên lời nói của cô về cách cắm hoa theo màu. Chia trẻ thành 3 nhóm. Mỗi nhóm 3 lọ hoa màu xanh, đỏ, vàng và ba giỏ hoa màu xanh, đỏ, vàng. - Trẻ chọn các màu hoa xanh, đỏ, vàng và cắm vào lọ có màu tương ứng. - Câu hỏi khi trẻ thực hiện:  + Con đang làm gì?  + Bông hoa này có màu gì? + Bông hoa màu... cắm vào lọ màu gì? - Cô và trẻ cùng nhận xét sản phẩm. </vt:lpstr>
      <vt:lpstr>PowerPoint Presentation</vt:lpstr>
      <vt:lpstr>PowerPoint Presentation</vt:lpstr>
      <vt:lpstr>Chúc các con  chăm ngoan học giỏi!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huy_ctn</dc:creator>
  <cp:lastModifiedBy>Techsi.vn</cp:lastModifiedBy>
  <cp:revision>44</cp:revision>
  <dcterms:created xsi:type="dcterms:W3CDTF">2017-10-30T05:50:21Z</dcterms:created>
  <dcterms:modified xsi:type="dcterms:W3CDTF">2024-03-30T17:57:49Z</dcterms:modified>
</cp:coreProperties>
</file>