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Krub Bold Italics" panose="020B0604020202020204" charset="-34"/>
      <p:regular r:id="rId20"/>
    </p:embeddedFont>
    <p:embeddedFont>
      <p:font typeface="Paytone On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78174" y="6854357"/>
            <a:ext cx="13159793" cy="163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en-US" sz="9600" spc="288" dirty="0" err="1">
                <a:solidFill>
                  <a:srgbClr val="FFFBEF"/>
                </a:solidFill>
                <a:latin typeface="Paytone One"/>
              </a:rPr>
              <a:t>Vịt</a:t>
            </a:r>
            <a:r>
              <a:rPr lang="en-US" sz="9600" spc="288" dirty="0">
                <a:solidFill>
                  <a:srgbClr val="FFFBEF"/>
                </a:solidFill>
                <a:latin typeface="Paytone One"/>
              </a:rPr>
              <a:t> con </a:t>
            </a:r>
            <a:r>
              <a:rPr lang="en-US" sz="9600" spc="288" dirty="0" err="1">
                <a:solidFill>
                  <a:srgbClr val="FFFBEF"/>
                </a:solidFill>
                <a:latin typeface="Paytone One"/>
              </a:rPr>
              <a:t>đi</a:t>
            </a:r>
            <a:r>
              <a:rPr lang="en-US" sz="9600" spc="288" dirty="0">
                <a:solidFill>
                  <a:srgbClr val="FFFBEF"/>
                </a:solidFill>
                <a:latin typeface="Paytone One"/>
              </a:rPr>
              <a:t> </a:t>
            </a:r>
            <a:r>
              <a:rPr lang="en-US" sz="9600" spc="288" dirty="0" err="1">
                <a:solidFill>
                  <a:srgbClr val="FFFBEF"/>
                </a:solidFill>
                <a:latin typeface="Paytone One"/>
              </a:rPr>
              <a:t>học</a:t>
            </a:r>
            <a:endParaRPr lang="en-US" sz="9600" spc="288" dirty="0">
              <a:solidFill>
                <a:srgbClr val="FFFBEF"/>
              </a:solidFill>
              <a:latin typeface="Paytone One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909312" y="8634257"/>
            <a:ext cx="9497516" cy="66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99"/>
              </a:lnSpc>
            </a:pPr>
            <a:r>
              <a:rPr lang="en-US" sz="3799" spc="113" dirty="0" err="1">
                <a:solidFill>
                  <a:srgbClr val="FFFBEF"/>
                </a:solidFill>
                <a:latin typeface="Krub Bold Italics"/>
              </a:rPr>
              <a:t>Sưu</a:t>
            </a:r>
            <a:r>
              <a:rPr lang="en-US" sz="3799" spc="113" dirty="0">
                <a:solidFill>
                  <a:srgbClr val="FFFBEF"/>
                </a:solidFill>
                <a:latin typeface="Krub Bold Italics"/>
              </a:rPr>
              <a:t> </a:t>
            </a:r>
            <a:r>
              <a:rPr lang="en-US" sz="3799" spc="113" dirty="0" err="1">
                <a:solidFill>
                  <a:srgbClr val="FFFBEF"/>
                </a:solidFill>
                <a:latin typeface="Krub Bold Italics"/>
              </a:rPr>
              <a:t>tầm</a:t>
            </a:r>
            <a:endParaRPr lang="en-US" sz="3799" spc="113" dirty="0">
              <a:solidFill>
                <a:srgbClr val="FFFBEF"/>
              </a:solidFill>
              <a:latin typeface="Krub Bold Italics"/>
            </a:endParaRPr>
          </a:p>
        </p:txBody>
      </p:sp>
      <p:sp>
        <p:nvSpPr>
          <p:cNvPr id="4" name="Freeform 4"/>
          <p:cNvSpPr/>
          <p:nvPr/>
        </p:nvSpPr>
        <p:spPr>
          <a:xfrm rot="-129455">
            <a:off x="6564519" y="1542374"/>
            <a:ext cx="4654294" cy="4885232"/>
          </a:xfrm>
          <a:custGeom>
            <a:avLst/>
            <a:gdLst/>
            <a:ahLst/>
            <a:cxnLst/>
            <a:rect l="l" t="t" r="r" b="b"/>
            <a:pathLst>
              <a:path w="4654294" h="4885232">
                <a:moveTo>
                  <a:pt x="0" y="0"/>
                </a:moveTo>
                <a:lnTo>
                  <a:pt x="4654295" y="0"/>
                </a:lnTo>
                <a:lnTo>
                  <a:pt x="4654295" y="4885233"/>
                </a:lnTo>
                <a:lnTo>
                  <a:pt x="0" y="488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6870">
            <a:off x="11148755" y="1393215"/>
            <a:ext cx="1280842" cy="1981961"/>
          </a:xfrm>
          <a:custGeom>
            <a:avLst/>
            <a:gdLst/>
            <a:ahLst/>
            <a:cxnLst/>
            <a:rect l="l" t="t" r="r" b="b"/>
            <a:pathLst>
              <a:path w="1280842" h="1981961">
                <a:moveTo>
                  <a:pt x="0" y="0"/>
                </a:moveTo>
                <a:lnTo>
                  <a:pt x="1280842" y="0"/>
                </a:lnTo>
                <a:lnTo>
                  <a:pt x="1280842" y="1981961"/>
                </a:lnTo>
                <a:lnTo>
                  <a:pt x="0" y="198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6336">
            <a:off x="11907838" y="3743558"/>
            <a:ext cx="855330" cy="1387959"/>
          </a:xfrm>
          <a:custGeom>
            <a:avLst/>
            <a:gdLst/>
            <a:ahLst/>
            <a:cxnLst/>
            <a:rect l="l" t="t" r="r" b="b"/>
            <a:pathLst>
              <a:path w="855330" h="1387959">
                <a:moveTo>
                  <a:pt x="0" y="0"/>
                </a:moveTo>
                <a:lnTo>
                  <a:pt x="855330" y="0"/>
                </a:lnTo>
                <a:lnTo>
                  <a:pt x="855330" y="1387959"/>
                </a:lnTo>
                <a:lnTo>
                  <a:pt x="0" y="138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3939">
            <a:off x="5879039" y="1931966"/>
            <a:ext cx="1193889" cy="1455962"/>
          </a:xfrm>
          <a:custGeom>
            <a:avLst/>
            <a:gdLst/>
            <a:ahLst/>
            <a:cxnLst/>
            <a:rect l="l" t="t" r="r" b="b"/>
            <a:pathLst>
              <a:path w="1193889" h="1455962">
                <a:moveTo>
                  <a:pt x="0" y="0"/>
                </a:moveTo>
                <a:lnTo>
                  <a:pt x="1193889" y="0"/>
                </a:lnTo>
                <a:lnTo>
                  <a:pt x="1193889" y="1455962"/>
                </a:lnTo>
                <a:lnTo>
                  <a:pt x="0" y="1455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30792">
            <a:off x="5118806" y="2146618"/>
            <a:ext cx="310157" cy="475156"/>
          </a:xfrm>
          <a:custGeom>
            <a:avLst/>
            <a:gdLst/>
            <a:ahLst/>
            <a:cxnLst/>
            <a:rect l="l" t="t" r="r" b="b"/>
            <a:pathLst>
              <a:path w="310157" h="475156">
                <a:moveTo>
                  <a:pt x="0" y="0"/>
                </a:moveTo>
                <a:lnTo>
                  <a:pt x="310157" y="0"/>
                </a:lnTo>
                <a:lnTo>
                  <a:pt x="310157" y="475155"/>
                </a:lnTo>
                <a:lnTo>
                  <a:pt x="0" y="475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60750" y="1720423"/>
            <a:ext cx="645244" cy="810344"/>
          </a:xfrm>
          <a:custGeom>
            <a:avLst/>
            <a:gdLst/>
            <a:ahLst/>
            <a:cxnLst/>
            <a:rect l="l" t="t" r="r" b="b"/>
            <a:pathLst>
              <a:path w="645244" h="810344">
                <a:moveTo>
                  <a:pt x="0" y="0"/>
                </a:moveTo>
                <a:lnTo>
                  <a:pt x="645244" y="0"/>
                </a:lnTo>
                <a:lnTo>
                  <a:pt x="645244" y="810343"/>
                </a:lnTo>
                <a:lnTo>
                  <a:pt x="0" y="8103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96055" y="3838051"/>
            <a:ext cx="226318" cy="210476"/>
          </a:xfrm>
          <a:custGeom>
            <a:avLst/>
            <a:gdLst/>
            <a:ahLst/>
            <a:cxnLst/>
            <a:rect l="l" t="t" r="r" b="b"/>
            <a:pathLst>
              <a:path w="226318" h="210476">
                <a:moveTo>
                  <a:pt x="0" y="0"/>
                </a:moveTo>
                <a:lnTo>
                  <a:pt x="226318" y="0"/>
                </a:lnTo>
                <a:lnTo>
                  <a:pt x="226318" y="210476"/>
                </a:lnTo>
                <a:lnTo>
                  <a:pt x="0" y="2104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37064">
            <a:off x="6835912" y="5755429"/>
            <a:ext cx="369391" cy="343534"/>
          </a:xfrm>
          <a:custGeom>
            <a:avLst/>
            <a:gdLst/>
            <a:ahLst/>
            <a:cxnLst/>
            <a:rect l="l" t="t" r="r" b="b"/>
            <a:pathLst>
              <a:path w="369391" h="343534">
                <a:moveTo>
                  <a:pt x="0" y="0"/>
                </a:moveTo>
                <a:lnTo>
                  <a:pt x="369391" y="0"/>
                </a:lnTo>
                <a:lnTo>
                  <a:pt x="369391" y="343534"/>
                </a:lnTo>
                <a:lnTo>
                  <a:pt x="0" y="34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788640">
            <a:off x="5797628" y="4142987"/>
            <a:ext cx="683779" cy="589102"/>
          </a:xfrm>
          <a:custGeom>
            <a:avLst/>
            <a:gdLst/>
            <a:ahLst/>
            <a:cxnLst/>
            <a:rect l="l" t="t" r="r" b="b"/>
            <a:pathLst>
              <a:path w="683779" h="589102">
                <a:moveTo>
                  <a:pt x="0" y="0"/>
                </a:moveTo>
                <a:lnTo>
                  <a:pt x="683779" y="0"/>
                </a:lnTo>
                <a:lnTo>
                  <a:pt x="683779" y="589101"/>
                </a:lnTo>
                <a:lnTo>
                  <a:pt x="0" y="5891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1745784">
            <a:off x="-678798" y="1434939"/>
            <a:ext cx="6986784" cy="163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en-US" sz="9600" spc="288">
                <a:solidFill>
                  <a:srgbClr val="FFFBEF"/>
                </a:solidFill>
                <a:latin typeface="Paytone One"/>
              </a:rPr>
              <a:t>Truyện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8318" y="724507"/>
            <a:ext cx="11319556" cy="8001156"/>
          </a:xfrm>
          <a:custGeom>
            <a:avLst/>
            <a:gdLst/>
            <a:ahLst/>
            <a:cxnLst/>
            <a:rect l="l" t="t" r="r" b="b"/>
            <a:pathLst>
              <a:path w="11319556" h="8001156">
                <a:moveTo>
                  <a:pt x="0" y="0"/>
                </a:moveTo>
                <a:lnTo>
                  <a:pt x="11319556" y="0"/>
                </a:lnTo>
                <a:lnTo>
                  <a:pt x="11319556" y="8001157"/>
                </a:lnTo>
                <a:lnTo>
                  <a:pt x="0" y="8001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52" t="-9283" r="-1937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11966" y="9153525"/>
            <a:ext cx="13312260" cy="89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9"/>
              </a:lnSpc>
              <a:spcBef>
                <a:spcPct val="0"/>
              </a:spcBef>
            </a:pPr>
            <a:r>
              <a:rPr lang="en-US" sz="5235" spc="157">
                <a:solidFill>
                  <a:srgbClr val="000000"/>
                </a:solidFill>
                <a:latin typeface="Paytone One"/>
              </a:rPr>
              <a:t>Meo …meo, lũ chuột nghe thấy sợ lắm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5095" y="352965"/>
            <a:ext cx="12980647" cy="8600243"/>
          </a:xfrm>
          <a:custGeom>
            <a:avLst/>
            <a:gdLst/>
            <a:ahLst/>
            <a:cxnLst/>
            <a:rect l="l" t="t" r="r" b="b"/>
            <a:pathLst>
              <a:path w="11978676" h="8600243">
                <a:moveTo>
                  <a:pt x="0" y="0"/>
                </a:moveTo>
                <a:lnTo>
                  <a:pt x="11978677" y="0"/>
                </a:lnTo>
                <a:lnTo>
                  <a:pt x="11978677" y="8600243"/>
                </a:lnTo>
                <a:lnTo>
                  <a:pt x="0" y="8600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934" t="-6082" r="-1746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63281" y="9153525"/>
            <a:ext cx="15562719" cy="895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29"/>
              </a:lnSpc>
              <a:spcBef>
                <a:spcPct val="0"/>
              </a:spcBef>
            </a:pPr>
            <a:r>
              <a:rPr lang="en-US" sz="5235" spc="157">
                <a:solidFill>
                  <a:srgbClr val="000000"/>
                </a:solidFill>
                <a:latin typeface="Paytone One"/>
              </a:rPr>
              <a:t> ộp…ôp… Vịt Con khoái chí cười thật tươi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1004" y="447887"/>
            <a:ext cx="11940620" cy="8276813"/>
          </a:xfrm>
          <a:custGeom>
            <a:avLst/>
            <a:gdLst/>
            <a:ahLst/>
            <a:cxnLst/>
            <a:rect l="l" t="t" r="r" b="b"/>
            <a:pathLst>
              <a:path w="11940620" h="8276813">
                <a:moveTo>
                  <a:pt x="0" y="0"/>
                </a:moveTo>
                <a:lnTo>
                  <a:pt x="11940621" y="0"/>
                </a:lnTo>
                <a:lnTo>
                  <a:pt x="11940621" y="8276813"/>
                </a:lnTo>
                <a:lnTo>
                  <a:pt x="0" y="8276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783" t="-10393" r="-1825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878677"/>
            <a:ext cx="16230600" cy="133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7"/>
              </a:lnSpc>
              <a:spcBef>
                <a:spcPct val="0"/>
              </a:spcBef>
            </a:pPr>
            <a:r>
              <a:rPr lang="en-US" sz="3848" spc="115">
                <a:solidFill>
                  <a:srgbClr val="000000"/>
                </a:solidFill>
                <a:latin typeface="Paytone One"/>
              </a:rPr>
              <a:t>cô dạy bạn bè phải đoàn kết, nhường nhịn, giúp đỡ lẫn nhau, phải biết lễ phép, ngoan ngoãn và vâng lời người lớn.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4760" y="590563"/>
            <a:ext cx="11766357" cy="8667737"/>
          </a:xfrm>
          <a:custGeom>
            <a:avLst/>
            <a:gdLst/>
            <a:ahLst/>
            <a:cxnLst/>
            <a:rect l="l" t="t" r="r" b="b"/>
            <a:pathLst>
              <a:path w="11766357" h="8667737">
                <a:moveTo>
                  <a:pt x="0" y="0"/>
                </a:moveTo>
                <a:lnTo>
                  <a:pt x="11766358" y="0"/>
                </a:lnTo>
                <a:lnTo>
                  <a:pt x="11766358" y="8667737"/>
                </a:lnTo>
                <a:lnTo>
                  <a:pt x="0" y="86677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67" t="-3390" r="-1793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45338" y="9153525"/>
            <a:ext cx="6385203" cy="89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9"/>
              </a:lnSpc>
              <a:spcBef>
                <a:spcPct val="0"/>
              </a:spcBef>
            </a:pPr>
            <a:r>
              <a:rPr lang="en-US" sz="5235" spc="157">
                <a:solidFill>
                  <a:srgbClr val="000000"/>
                </a:solidFill>
                <a:latin typeface="Paytone One"/>
              </a:rPr>
              <a:t>Vịt Mẹ đón Vịt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4227" y="6003738"/>
            <a:ext cx="15595073" cy="333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439"/>
              </a:lnSpc>
              <a:spcBef>
                <a:spcPct val="0"/>
              </a:spcBef>
            </a:pPr>
            <a:r>
              <a:rPr lang="en-US" sz="9600" spc="288" dirty="0" err="1">
                <a:solidFill>
                  <a:srgbClr val="004AAD"/>
                </a:solidFill>
                <a:latin typeface="Paytone One"/>
              </a:rPr>
              <a:t>Chúc</a:t>
            </a:r>
            <a:r>
              <a:rPr lang="en-US" sz="9600" spc="288" dirty="0">
                <a:solidFill>
                  <a:srgbClr val="004AAD"/>
                </a:solidFill>
                <a:latin typeface="Paytone One"/>
              </a:rPr>
              <a:t> </a:t>
            </a:r>
            <a:r>
              <a:rPr lang="en-US" sz="9600" spc="288" dirty="0" err="1">
                <a:solidFill>
                  <a:srgbClr val="004AAD"/>
                </a:solidFill>
                <a:latin typeface="Paytone One"/>
              </a:rPr>
              <a:t>các</a:t>
            </a:r>
            <a:r>
              <a:rPr lang="en-US" sz="9600" spc="288" dirty="0">
                <a:solidFill>
                  <a:srgbClr val="004AAD"/>
                </a:solidFill>
                <a:latin typeface="Paytone One"/>
              </a:rPr>
              <a:t> con có </a:t>
            </a:r>
            <a:r>
              <a:rPr lang="en-US" sz="9600" spc="288" dirty="0" err="1">
                <a:solidFill>
                  <a:srgbClr val="004AAD"/>
                </a:solidFill>
                <a:latin typeface="Paytone One"/>
              </a:rPr>
              <a:t>bài</a:t>
            </a:r>
            <a:r>
              <a:rPr lang="en-US" sz="9600" spc="288" dirty="0">
                <a:solidFill>
                  <a:srgbClr val="004AAD"/>
                </a:solidFill>
                <a:latin typeface="Paytone One"/>
              </a:rPr>
              <a:t> </a:t>
            </a:r>
            <a:r>
              <a:rPr lang="en-US" sz="9600" spc="288" dirty="0" err="1">
                <a:solidFill>
                  <a:srgbClr val="004AAD"/>
                </a:solidFill>
                <a:latin typeface="Paytone One"/>
              </a:rPr>
              <a:t>học</a:t>
            </a:r>
            <a:r>
              <a:rPr lang="en-US" sz="9600" spc="288" dirty="0">
                <a:solidFill>
                  <a:srgbClr val="004AAD"/>
                </a:solidFill>
                <a:latin typeface="Paytone One"/>
              </a:rPr>
              <a:t> </a:t>
            </a:r>
            <a:r>
              <a:rPr lang="en-US" sz="9600" spc="288" dirty="0" err="1">
                <a:solidFill>
                  <a:srgbClr val="004AAD"/>
                </a:solidFill>
                <a:latin typeface="Paytone One"/>
              </a:rPr>
              <a:t>thật</a:t>
            </a:r>
            <a:r>
              <a:rPr lang="en-US" sz="9600" spc="288" dirty="0">
                <a:solidFill>
                  <a:srgbClr val="004AAD"/>
                </a:solidFill>
                <a:latin typeface="Paytone One"/>
              </a:rPr>
              <a:t> ý </a:t>
            </a:r>
            <a:r>
              <a:rPr lang="en-US" sz="9600" spc="288" dirty="0" err="1">
                <a:solidFill>
                  <a:srgbClr val="004AAD"/>
                </a:solidFill>
                <a:latin typeface="Paytone One"/>
              </a:rPr>
              <a:t>nghĩa</a:t>
            </a:r>
            <a:endParaRPr lang="en-US" sz="9600" spc="288" dirty="0">
              <a:solidFill>
                <a:srgbClr val="004AAD"/>
              </a:solidFill>
              <a:latin typeface="Paytone One"/>
            </a:endParaRPr>
          </a:p>
        </p:txBody>
      </p:sp>
      <p:sp>
        <p:nvSpPr>
          <p:cNvPr id="3" name="Freeform 3"/>
          <p:cNvSpPr/>
          <p:nvPr/>
        </p:nvSpPr>
        <p:spPr>
          <a:xfrm rot="-129455">
            <a:off x="6564519" y="1542374"/>
            <a:ext cx="4654294" cy="4885232"/>
          </a:xfrm>
          <a:custGeom>
            <a:avLst/>
            <a:gdLst/>
            <a:ahLst/>
            <a:cxnLst/>
            <a:rect l="l" t="t" r="r" b="b"/>
            <a:pathLst>
              <a:path w="4654294" h="4885232">
                <a:moveTo>
                  <a:pt x="0" y="0"/>
                </a:moveTo>
                <a:lnTo>
                  <a:pt x="4654295" y="0"/>
                </a:lnTo>
                <a:lnTo>
                  <a:pt x="4654295" y="4885233"/>
                </a:lnTo>
                <a:lnTo>
                  <a:pt x="0" y="4885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6870">
            <a:off x="11148755" y="1393215"/>
            <a:ext cx="1280842" cy="1981961"/>
          </a:xfrm>
          <a:custGeom>
            <a:avLst/>
            <a:gdLst/>
            <a:ahLst/>
            <a:cxnLst/>
            <a:rect l="l" t="t" r="r" b="b"/>
            <a:pathLst>
              <a:path w="1280842" h="1981961">
                <a:moveTo>
                  <a:pt x="0" y="0"/>
                </a:moveTo>
                <a:lnTo>
                  <a:pt x="1280842" y="0"/>
                </a:lnTo>
                <a:lnTo>
                  <a:pt x="1280842" y="1981961"/>
                </a:lnTo>
                <a:lnTo>
                  <a:pt x="0" y="198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6336">
            <a:off x="11907838" y="3743558"/>
            <a:ext cx="855330" cy="1387959"/>
          </a:xfrm>
          <a:custGeom>
            <a:avLst/>
            <a:gdLst/>
            <a:ahLst/>
            <a:cxnLst/>
            <a:rect l="l" t="t" r="r" b="b"/>
            <a:pathLst>
              <a:path w="855330" h="1387959">
                <a:moveTo>
                  <a:pt x="0" y="0"/>
                </a:moveTo>
                <a:lnTo>
                  <a:pt x="855330" y="0"/>
                </a:lnTo>
                <a:lnTo>
                  <a:pt x="855330" y="1387959"/>
                </a:lnTo>
                <a:lnTo>
                  <a:pt x="0" y="1387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63939">
            <a:off x="5879039" y="1931966"/>
            <a:ext cx="1193889" cy="1455962"/>
          </a:xfrm>
          <a:custGeom>
            <a:avLst/>
            <a:gdLst/>
            <a:ahLst/>
            <a:cxnLst/>
            <a:rect l="l" t="t" r="r" b="b"/>
            <a:pathLst>
              <a:path w="1193889" h="1455962">
                <a:moveTo>
                  <a:pt x="0" y="0"/>
                </a:moveTo>
                <a:lnTo>
                  <a:pt x="1193889" y="0"/>
                </a:lnTo>
                <a:lnTo>
                  <a:pt x="1193889" y="1455962"/>
                </a:lnTo>
                <a:lnTo>
                  <a:pt x="0" y="1455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30792">
            <a:off x="5118806" y="2146618"/>
            <a:ext cx="310157" cy="475156"/>
          </a:xfrm>
          <a:custGeom>
            <a:avLst/>
            <a:gdLst/>
            <a:ahLst/>
            <a:cxnLst/>
            <a:rect l="l" t="t" r="r" b="b"/>
            <a:pathLst>
              <a:path w="310157" h="475156">
                <a:moveTo>
                  <a:pt x="0" y="0"/>
                </a:moveTo>
                <a:lnTo>
                  <a:pt x="310157" y="0"/>
                </a:lnTo>
                <a:lnTo>
                  <a:pt x="310157" y="475155"/>
                </a:lnTo>
                <a:lnTo>
                  <a:pt x="0" y="475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060750" y="1720423"/>
            <a:ext cx="645244" cy="810344"/>
          </a:xfrm>
          <a:custGeom>
            <a:avLst/>
            <a:gdLst/>
            <a:ahLst/>
            <a:cxnLst/>
            <a:rect l="l" t="t" r="r" b="b"/>
            <a:pathLst>
              <a:path w="645244" h="810344">
                <a:moveTo>
                  <a:pt x="0" y="0"/>
                </a:moveTo>
                <a:lnTo>
                  <a:pt x="645244" y="0"/>
                </a:lnTo>
                <a:lnTo>
                  <a:pt x="645244" y="810343"/>
                </a:lnTo>
                <a:lnTo>
                  <a:pt x="0" y="8103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96055" y="3838051"/>
            <a:ext cx="226318" cy="210476"/>
          </a:xfrm>
          <a:custGeom>
            <a:avLst/>
            <a:gdLst/>
            <a:ahLst/>
            <a:cxnLst/>
            <a:rect l="l" t="t" r="r" b="b"/>
            <a:pathLst>
              <a:path w="226318" h="210476">
                <a:moveTo>
                  <a:pt x="0" y="0"/>
                </a:moveTo>
                <a:lnTo>
                  <a:pt x="226318" y="0"/>
                </a:lnTo>
                <a:lnTo>
                  <a:pt x="226318" y="210476"/>
                </a:lnTo>
                <a:lnTo>
                  <a:pt x="0" y="2104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37064">
            <a:off x="6835912" y="5755429"/>
            <a:ext cx="369391" cy="343534"/>
          </a:xfrm>
          <a:custGeom>
            <a:avLst/>
            <a:gdLst/>
            <a:ahLst/>
            <a:cxnLst/>
            <a:rect l="l" t="t" r="r" b="b"/>
            <a:pathLst>
              <a:path w="369391" h="343534">
                <a:moveTo>
                  <a:pt x="0" y="0"/>
                </a:moveTo>
                <a:lnTo>
                  <a:pt x="369391" y="0"/>
                </a:lnTo>
                <a:lnTo>
                  <a:pt x="369391" y="343534"/>
                </a:lnTo>
                <a:lnTo>
                  <a:pt x="0" y="34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88640">
            <a:off x="5797628" y="4142987"/>
            <a:ext cx="683779" cy="589102"/>
          </a:xfrm>
          <a:custGeom>
            <a:avLst/>
            <a:gdLst/>
            <a:ahLst/>
            <a:cxnLst/>
            <a:rect l="l" t="t" r="r" b="b"/>
            <a:pathLst>
              <a:path w="683779" h="589102">
                <a:moveTo>
                  <a:pt x="0" y="0"/>
                </a:moveTo>
                <a:lnTo>
                  <a:pt x="683779" y="0"/>
                </a:lnTo>
                <a:lnTo>
                  <a:pt x="683779" y="589101"/>
                </a:lnTo>
                <a:lnTo>
                  <a:pt x="0" y="5891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8696" y="475268"/>
            <a:ext cx="14270608" cy="9336464"/>
          </a:xfrm>
          <a:custGeom>
            <a:avLst/>
            <a:gdLst/>
            <a:ahLst/>
            <a:cxnLst/>
            <a:rect l="l" t="t" r="r" b="b"/>
            <a:pathLst>
              <a:path w="14270608" h="9336464">
                <a:moveTo>
                  <a:pt x="0" y="0"/>
                </a:moveTo>
                <a:lnTo>
                  <a:pt x="14270608" y="0"/>
                </a:lnTo>
                <a:lnTo>
                  <a:pt x="14270608" y="9336464"/>
                </a:lnTo>
                <a:lnTo>
                  <a:pt x="0" y="9336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69" t="-7389" r="-17240" b="-903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09857" y="138224"/>
            <a:ext cx="12068286" cy="8549417"/>
          </a:xfrm>
          <a:custGeom>
            <a:avLst/>
            <a:gdLst/>
            <a:ahLst/>
            <a:cxnLst/>
            <a:rect l="l" t="t" r="r" b="b"/>
            <a:pathLst>
              <a:path w="12068286" h="8549417">
                <a:moveTo>
                  <a:pt x="0" y="0"/>
                </a:moveTo>
                <a:lnTo>
                  <a:pt x="12068286" y="0"/>
                </a:lnTo>
                <a:lnTo>
                  <a:pt x="12068286" y="8549417"/>
                </a:lnTo>
                <a:lnTo>
                  <a:pt x="0" y="8549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26" t="-5056" r="-1638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44034" y="8516191"/>
            <a:ext cx="8399931" cy="153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9"/>
              </a:lnSpc>
              <a:spcBef>
                <a:spcPct val="0"/>
              </a:spcBef>
            </a:pPr>
            <a:r>
              <a:rPr lang="en-US" sz="8942" spc="268" dirty="0" err="1">
                <a:solidFill>
                  <a:srgbClr val="000000"/>
                </a:solidFill>
                <a:latin typeface="Paytone One"/>
              </a:rPr>
              <a:t>Vịt</a:t>
            </a:r>
            <a:r>
              <a:rPr lang="en-US" sz="8942" spc="268" dirty="0">
                <a:solidFill>
                  <a:srgbClr val="000000"/>
                </a:solidFill>
                <a:latin typeface="Paytone One"/>
              </a:rPr>
              <a:t> con </a:t>
            </a:r>
            <a:r>
              <a:rPr lang="en-US" sz="8942" spc="268" dirty="0" err="1">
                <a:solidFill>
                  <a:srgbClr val="000000"/>
                </a:solidFill>
                <a:latin typeface="Paytone One"/>
              </a:rPr>
              <a:t>tới</a:t>
            </a:r>
            <a:r>
              <a:rPr lang="en-US" sz="8942" spc="268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8942" spc="268" dirty="0" err="1">
                <a:solidFill>
                  <a:srgbClr val="000000"/>
                </a:solidFill>
                <a:latin typeface="Paytone One"/>
              </a:rPr>
              <a:t>lớp</a:t>
            </a:r>
            <a:endParaRPr lang="en-US" sz="8942" spc="268" dirty="0">
              <a:solidFill>
                <a:srgbClr val="000000"/>
              </a:solidFill>
              <a:latin typeface="Payto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0341" y="382291"/>
            <a:ext cx="11867318" cy="8606224"/>
          </a:xfrm>
          <a:custGeom>
            <a:avLst/>
            <a:gdLst/>
            <a:ahLst/>
            <a:cxnLst/>
            <a:rect l="l" t="t" r="r" b="b"/>
            <a:pathLst>
              <a:path w="11867318" h="8606224">
                <a:moveTo>
                  <a:pt x="0" y="0"/>
                </a:moveTo>
                <a:lnTo>
                  <a:pt x="11867318" y="0"/>
                </a:lnTo>
                <a:lnTo>
                  <a:pt x="11867318" y="8606223"/>
                </a:lnTo>
                <a:lnTo>
                  <a:pt x="0" y="860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73" t="-4050" r="-1707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883739"/>
            <a:ext cx="16991369" cy="901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9"/>
              </a:lnSpc>
              <a:spcBef>
                <a:spcPct val="0"/>
              </a:spcBef>
            </a:pPr>
            <a:r>
              <a:rPr lang="en-US" sz="5235" spc="157">
                <a:solidFill>
                  <a:srgbClr val="000000"/>
                </a:solidFill>
                <a:latin typeface="Paytone One"/>
              </a:rPr>
              <a:t>Vịt Con thích lắm, dọc đường chú cứ hát suốt.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98649" y="344203"/>
            <a:ext cx="11690703" cy="8229600"/>
          </a:xfrm>
          <a:custGeom>
            <a:avLst/>
            <a:gdLst/>
            <a:ahLst/>
            <a:cxnLst/>
            <a:rect l="l" t="t" r="r" b="b"/>
            <a:pathLst>
              <a:path w="11690703" h="8229600">
                <a:moveTo>
                  <a:pt x="0" y="0"/>
                </a:moveTo>
                <a:lnTo>
                  <a:pt x="11690702" y="0"/>
                </a:lnTo>
                <a:lnTo>
                  <a:pt x="11690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67" t="-8195" r="-1793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5878" y="8469028"/>
            <a:ext cx="15556244" cy="181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2"/>
              </a:lnSpc>
              <a:spcBef>
                <a:spcPct val="0"/>
              </a:spcBef>
            </a:pPr>
            <a:r>
              <a:rPr lang="en-US" sz="5194" spc="155">
                <a:solidFill>
                  <a:srgbClr val="000000"/>
                </a:solidFill>
                <a:latin typeface="Paytone One"/>
              </a:rPr>
              <a:t>Lớp mẫu giáo của Vịt Con thật vui vì có nhiều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98649" y="344203"/>
            <a:ext cx="11690703" cy="8229600"/>
          </a:xfrm>
          <a:custGeom>
            <a:avLst/>
            <a:gdLst/>
            <a:ahLst/>
            <a:cxnLst/>
            <a:rect l="l" t="t" r="r" b="b"/>
            <a:pathLst>
              <a:path w="11690703" h="8229600">
                <a:moveTo>
                  <a:pt x="0" y="0"/>
                </a:moveTo>
                <a:lnTo>
                  <a:pt x="11690702" y="0"/>
                </a:lnTo>
                <a:lnTo>
                  <a:pt x="11690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467" t="-8195" r="-1793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61655" y="8478553"/>
            <a:ext cx="16197645" cy="1769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7"/>
              </a:lnSpc>
              <a:spcBef>
                <a:spcPct val="0"/>
              </a:spcBef>
            </a:pPr>
            <a:r>
              <a:rPr lang="en-US" sz="5076" spc="152">
                <a:solidFill>
                  <a:srgbClr val="000000"/>
                </a:solidFill>
                <a:latin typeface="Paytone One"/>
              </a:rPr>
              <a:t>Vịt Con lễ phép: Cạp! Cạp…thưa cô con là Vịt Con, con rất thích bơi lội.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5631" y="724507"/>
            <a:ext cx="11252251" cy="8188674"/>
          </a:xfrm>
          <a:custGeom>
            <a:avLst/>
            <a:gdLst/>
            <a:ahLst/>
            <a:cxnLst/>
            <a:rect l="l" t="t" r="r" b="b"/>
            <a:pathLst>
              <a:path w="11252251" h="8188674">
                <a:moveTo>
                  <a:pt x="0" y="0"/>
                </a:moveTo>
                <a:lnTo>
                  <a:pt x="11252251" y="0"/>
                </a:lnTo>
                <a:lnTo>
                  <a:pt x="11252251" y="8188675"/>
                </a:lnTo>
                <a:lnTo>
                  <a:pt x="0" y="81886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25" t="-5396" r="-185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94309" y="8837111"/>
            <a:ext cx="14231375" cy="1200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0"/>
              </a:lnSpc>
              <a:spcBef>
                <a:spcPct val="0"/>
              </a:spcBef>
            </a:pPr>
            <a:r>
              <a:rPr lang="en-US" sz="7014" spc="210">
                <a:solidFill>
                  <a:srgbClr val="000000"/>
                </a:solidFill>
                <a:latin typeface="Paytone One"/>
              </a:rPr>
              <a:t>Ộp! ộp…con cũng thích bơi lội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3753" y="492293"/>
            <a:ext cx="11391910" cy="8199138"/>
          </a:xfrm>
          <a:custGeom>
            <a:avLst/>
            <a:gdLst/>
            <a:ahLst/>
            <a:cxnLst/>
            <a:rect l="l" t="t" r="r" b="b"/>
            <a:pathLst>
              <a:path w="11391910" h="8199138">
                <a:moveTo>
                  <a:pt x="0" y="0"/>
                </a:moveTo>
                <a:lnTo>
                  <a:pt x="11391910" y="0"/>
                </a:lnTo>
                <a:lnTo>
                  <a:pt x="11391910" y="8199138"/>
                </a:lnTo>
                <a:lnTo>
                  <a:pt x="0" y="8199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752" t="-7837" r="-1922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19938" y="8406076"/>
            <a:ext cx="14442340" cy="188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0"/>
              </a:lnSpc>
              <a:spcBef>
                <a:spcPct val="0"/>
              </a:spcBef>
            </a:pPr>
            <a:r>
              <a:rPr lang="en-US" sz="5414" spc="162">
                <a:solidFill>
                  <a:srgbClr val="000000"/>
                </a:solidFill>
                <a:latin typeface="Paytone One"/>
              </a:rPr>
              <a:t>Trống Choai gáy ò… ó… o… để đánh thức mọi người dậy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9325" y="770950"/>
            <a:ext cx="11864370" cy="8361352"/>
          </a:xfrm>
          <a:custGeom>
            <a:avLst/>
            <a:gdLst/>
            <a:ahLst/>
            <a:cxnLst/>
            <a:rect l="l" t="t" r="r" b="b"/>
            <a:pathLst>
              <a:path w="11864370" h="8361352">
                <a:moveTo>
                  <a:pt x="0" y="0"/>
                </a:moveTo>
                <a:lnTo>
                  <a:pt x="11864370" y="0"/>
                </a:lnTo>
                <a:lnTo>
                  <a:pt x="11864370" y="8361351"/>
                </a:lnTo>
                <a:lnTo>
                  <a:pt x="0" y="8361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512" t="-10393" r="-1879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59639" y="9153525"/>
            <a:ext cx="13743741" cy="89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9"/>
              </a:lnSpc>
              <a:spcBef>
                <a:spcPct val="0"/>
              </a:spcBef>
            </a:pPr>
            <a:r>
              <a:rPr lang="en-US" sz="5235" spc="157">
                <a:solidFill>
                  <a:srgbClr val="000000"/>
                </a:solidFill>
                <a:latin typeface="Paytone One"/>
              </a:rPr>
              <a:t>gâu…gâu…gâu… và trông nhà rất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157</Words>
  <Application>Microsoft Office PowerPoint</Application>
  <PresentationFormat>Custom</PresentationFormat>
  <Paragraphs>15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Paytone One</vt:lpstr>
      <vt:lpstr>Krub Bold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Vịt con đi học</dc:title>
  <cp:lastModifiedBy>Đinh</cp:lastModifiedBy>
  <cp:revision>2</cp:revision>
  <dcterms:created xsi:type="dcterms:W3CDTF">2006-08-16T00:00:00Z</dcterms:created>
  <dcterms:modified xsi:type="dcterms:W3CDTF">2024-05-21T15:19:26Z</dcterms:modified>
  <dc:identifier>DAGF3pgPi6Y</dc:identifier>
</cp:coreProperties>
</file>