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Jua" panose="020B0604020202020204" charset="-127"/>
      <p:regular r:id="rId8"/>
    </p:embeddedFont>
    <p:embeddedFont>
      <p:font typeface="Balmy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Francois One" panose="020B0604020202020204" charset="0"/>
      <p:regular r:id="rId14"/>
    </p:embeddedFont>
    <p:embeddedFont>
      <p:font typeface="Paytone One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592186" y="7186811"/>
            <a:ext cx="19472372" cy="3668710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</p:sp>
      <p:sp>
        <p:nvSpPr>
          <p:cNvPr id="5" name="Freeform 5"/>
          <p:cNvSpPr/>
          <p:nvPr/>
        </p:nvSpPr>
        <p:spPr>
          <a:xfrm rot="-102264">
            <a:off x="3013724" y="1232485"/>
            <a:ext cx="13807118" cy="7000792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2"/>
                </a:lnTo>
                <a:lnTo>
                  <a:pt x="0" y="70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075644" y="5143500"/>
            <a:ext cx="1916994" cy="4259986"/>
          </a:xfrm>
          <a:custGeom>
            <a:avLst/>
            <a:gdLst/>
            <a:ahLst/>
            <a:cxnLst/>
            <a:rect l="l" t="t" r="r" b="b"/>
            <a:pathLst>
              <a:path w="1916994" h="4259986">
                <a:moveTo>
                  <a:pt x="0" y="0"/>
                </a:moveTo>
                <a:lnTo>
                  <a:pt x="1916993" y="0"/>
                </a:lnTo>
                <a:lnTo>
                  <a:pt x="1916993" y="4259986"/>
                </a:lnTo>
                <a:lnTo>
                  <a:pt x="0" y="4259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3146578" y="5515485"/>
            <a:ext cx="2016901" cy="3888002"/>
          </a:xfrm>
          <a:custGeom>
            <a:avLst/>
            <a:gdLst/>
            <a:ahLst/>
            <a:cxnLst/>
            <a:rect l="l" t="t" r="r" b="b"/>
            <a:pathLst>
              <a:path w="2016901" h="3888002">
                <a:moveTo>
                  <a:pt x="2016901" y="0"/>
                </a:moveTo>
                <a:lnTo>
                  <a:pt x="0" y="0"/>
                </a:lnTo>
                <a:lnTo>
                  <a:pt x="0" y="3888001"/>
                </a:lnTo>
                <a:lnTo>
                  <a:pt x="2016901" y="3888001"/>
                </a:lnTo>
                <a:lnTo>
                  <a:pt x="201690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18418" y="3814105"/>
            <a:ext cx="5212098" cy="5589381"/>
          </a:xfrm>
          <a:custGeom>
            <a:avLst/>
            <a:gdLst/>
            <a:ahLst/>
            <a:cxnLst/>
            <a:rect l="l" t="t" r="r" b="b"/>
            <a:pathLst>
              <a:path w="5212098" h="5589381">
                <a:moveTo>
                  <a:pt x="0" y="0"/>
                </a:moveTo>
                <a:lnTo>
                  <a:pt x="5212098" y="0"/>
                </a:lnTo>
                <a:lnTo>
                  <a:pt x="5212098" y="5589381"/>
                </a:lnTo>
                <a:lnTo>
                  <a:pt x="0" y="55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8514">
            <a:off x="9050583" y="895778"/>
            <a:ext cx="2494020" cy="71703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36973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76988">
            <a:off x="7682919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146534" y="2936370"/>
            <a:ext cx="10589048" cy="352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09"/>
              </a:lnSpc>
            </a:pPr>
            <a:r>
              <a:rPr lang="en-US" sz="13375" dirty="0" err="1">
                <a:solidFill>
                  <a:srgbClr val="000000"/>
                </a:solidFill>
                <a:latin typeface="Paytone One"/>
              </a:rPr>
              <a:t>Làm</a:t>
            </a:r>
            <a:r>
              <a:rPr lang="en-US" sz="13375" dirty="0">
                <a:solidFill>
                  <a:srgbClr val="000000"/>
                </a:solidFill>
                <a:latin typeface="Paytone One"/>
              </a:rPr>
              <a:t> ô </a:t>
            </a:r>
            <a:r>
              <a:rPr lang="en-US" sz="13375" dirty="0" err="1">
                <a:solidFill>
                  <a:srgbClr val="000000"/>
                </a:solidFill>
                <a:latin typeface="Paytone One"/>
              </a:rPr>
              <a:t>tô</a:t>
            </a:r>
            <a:r>
              <a:rPr lang="en-US" sz="13375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13375" dirty="0" err="1">
                <a:solidFill>
                  <a:srgbClr val="000000"/>
                </a:solidFill>
                <a:latin typeface="Paytone One"/>
              </a:rPr>
              <a:t>từ</a:t>
            </a:r>
            <a:r>
              <a:rPr lang="en-US" sz="13375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13375" dirty="0" err="1">
                <a:solidFill>
                  <a:srgbClr val="000000"/>
                </a:solidFill>
                <a:latin typeface="Paytone One"/>
              </a:rPr>
              <a:t>vỏ</a:t>
            </a:r>
            <a:r>
              <a:rPr lang="en-US" sz="13375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13375" dirty="0" err="1">
                <a:solidFill>
                  <a:srgbClr val="000000"/>
                </a:solidFill>
                <a:latin typeface="Paytone One"/>
              </a:rPr>
              <a:t>hộp</a:t>
            </a:r>
            <a:r>
              <a:rPr lang="en-US" sz="13375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13375" dirty="0" err="1">
                <a:solidFill>
                  <a:srgbClr val="000000"/>
                </a:solidFill>
                <a:latin typeface="Paytone One"/>
              </a:rPr>
              <a:t>sữa</a:t>
            </a:r>
            <a:endParaRPr lang="en-US" sz="13375" dirty="0">
              <a:solidFill>
                <a:srgbClr val="000000"/>
              </a:solidFill>
              <a:latin typeface="Paytone On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735538" y="1621286"/>
            <a:ext cx="5411040" cy="108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>
                <a:solidFill>
                  <a:srgbClr val="000000"/>
                </a:solidFill>
                <a:latin typeface="Jua"/>
              </a:rPr>
              <a:t>STEAM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146450" y="1724272"/>
            <a:ext cx="6291540" cy="1949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19"/>
              </a:lnSpc>
            </a:pPr>
            <a:r>
              <a:rPr lang="en-US" sz="11370" dirty="0" err="1">
                <a:solidFill>
                  <a:srgbClr val="000000"/>
                </a:solidFill>
                <a:latin typeface="Paytone One"/>
              </a:rPr>
              <a:t>Tái</a:t>
            </a:r>
            <a:r>
              <a:rPr lang="en-US" sz="1137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11370" dirty="0" err="1">
                <a:solidFill>
                  <a:srgbClr val="000000"/>
                </a:solidFill>
                <a:latin typeface="Paytone One"/>
              </a:rPr>
              <a:t>chế</a:t>
            </a:r>
            <a:endParaRPr lang="en-US" sz="11370" dirty="0">
              <a:solidFill>
                <a:srgbClr val="000000"/>
              </a:solidFill>
              <a:latin typeface="Paytone On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746332" y="5029200"/>
            <a:ext cx="10014374" cy="108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 err="1">
                <a:solidFill>
                  <a:srgbClr val="000000"/>
                </a:solidFill>
                <a:latin typeface="Paytone One"/>
              </a:rPr>
              <a:t>Vỏ</a:t>
            </a:r>
            <a:r>
              <a:rPr lang="en-US" sz="6399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Paytone One"/>
              </a:rPr>
              <a:t>hộp</a:t>
            </a:r>
            <a:r>
              <a:rPr lang="en-US" sz="6399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Paytone One"/>
              </a:rPr>
              <a:t>sữa</a:t>
            </a:r>
            <a:r>
              <a:rPr lang="en-US" sz="6399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Paytone One"/>
              </a:rPr>
              <a:t>thành</a:t>
            </a:r>
            <a:r>
              <a:rPr lang="en-US" sz="6399" dirty="0">
                <a:solidFill>
                  <a:srgbClr val="000000"/>
                </a:solidFill>
                <a:latin typeface="Paytone One"/>
              </a:rPr>
              <a:t> ô </a:t>
            </a:r>
            <a:r>
              <a:rPr lang="en-US" sz="6399" dirty="0" err="1">
                <a:solidFill>
                  <a:srgbClr val="000000"/>
                </a:solidFill>
                <a:latin typeface="Paytone One"/>
              </a:rPr>
              <a:t>tô</a:t>
            </a:r>
            <a:endParaRPr lang="en-US" sz="6399" dirty="0">
              <a:solidFill>
                <a:srgbClr val="000000"/>
              </a:solidFill>
              <a:latin typeface="Paytone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25964" y="1332865"/>
            <a:ext cx="13807118" cy="7215437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759232" y="739125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76988">
            <a:off x="3905178" y="742530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371600" y="3193545"/>
            <a:ext cx="2887700" cy="5984870"/>
          </a:xfrm>
          <a:custGeom>
            <a:avLst/>
            <a:gdLst/>
            <a:ahLst/>
            <a:cxnLst/>
            <a:rect l="l" t="t" r="r" b="b"/>
            <a:pathLst>
              <a:path w="2887700" h="5984870">
                <a:moveTo>
                  <a:pt x="0" y="0"/>
                </a:moveTo>
                <a:lnTo>
                  <a:pt x="2887700" y="0"/>
                </a:lnTo>
                <a:lnTo>
                  <a:pt x="2887700" y="5984871"/>
                </a:lnTo>
                <a:lnTo>
                  <a:pt x="0" y="59848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87761">
            <a:off x="7794997" y="865893"/>
            <a:ext cx="2698005" cy="776801"/>
          </a:xfrm>
          <a:custGeom>
            <a:avLst/>
            <a:gdLst/>
            <a:ahLst/>
            <a:cxnLst/>
            <a:rect l="l" t="t" r="r" b="b"/>
            <a:pathLst>
              <a:path w="2698005" h="776801">
                <a:moveTo>
                  <a:pt x="0" y="0"/>
                </a:moveTo>
                <a:lnTo>
                  <a:pt x="2698006" y="0"/>
                </a:lnTo>
                <a:lnTo>
                  <a:pt x="2698006" y="776801"/>
                </a:lnTo>
                <a:lnTo>
                  <a:pt x="0" y="776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26267" y="2022751"/>
            <a:ext cx="11235466" cy="96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dirty="0" err="1">
                <a:solidFill>
                  <a:srgbClr val="000000"/>
                </a:solidFill>
                <a:latin typeface="Paytone One"/>
              </a:rPr>
              <a:t>Tưởng</a:t>
            </a:r>
            <a:r>
              <a:rPr lang="en-US" sz="5699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5699" dirty="0" err="1">
                <a:solidFill>
                  <a:srgbClr val="000000"/>
                </a:solidFill>
                <a:latin typeface="Paytone One"/>
              </a:rPr>
              <a:t>tượng</a:t>
            </a:r>
            <a:endParaRPr lang="en-US" sz="5699" dirty="0">
              <a:solidFill>
                <a:srgbClr val="000000"/>
              </a:solidFill>
              <a:latin typeface="Paytone On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120813" y="3572933"/>
            <a:ext cx="10250787" cy="380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Francois One"/>
              </a:rPr>
              <a:t>- Các con có ý tưởng gì cho việc làm những chiếc xe ô tô để trang trí ở các góc chơi không?</a:t>
            </a:r>
          </a:p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Francois One"/>
              </a:rPr>
              <a:t>- Các con dự định làm xe ô tô</a:t>
            </a:r>
          </a:p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Francois One"/>
              </a:rPr>
              <a:t>- Các con dự định đặt/ treo ở đâu?</a:t>
            </a:r>
          </a:p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Francois One"/>
              </a:rPr>
              <a:t>- xe ô tô gồm những bộ phận nào?</a:t>
            </a: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Francois One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55735" y="7019709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26267" y="1894132"/>
            <a:ext cx="11235466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 err="1">
                <a:solidFill>
                  <a:srgbClr val="000000"/>
                </a:solidFill>
                <a:latin typeface="Paytone One"/>
              </a:rPr>
              <a:t>Lập</a:t>
            </a:r>
            <a:r>
              <a:rPr lang="en-US" sz="48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Paytone One"/>
              </a:rPr>
              <a:t>kế</a:t>
            </a:r>
            <a:r>
              <a:rPr lang="en-US" sz="48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Paytone One"/>
              </a:rPr>
              <a:t>hoạch</a:t>
            </a:r>
            <a:endParaRPr lang="en-US" sz="4800" dirty="0">
              <a:solidFill>
                <a:srgbClr val="000000"/>
              </a:solidFill>
              <a:latin typeface="Paytone On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903183" y="2993476"/>
            <a:ext cx="10896987" cy="4952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4798" lvl="1" indent="-352399" algn="l">
              <a:lnSpc>
                <a:spcPts val="5647"/>
              </a:lnSpc>
              <a:buFont typeface="Arial"/>
              <a:buChar char="•"/>
            </a:pPr>
            <a:r>
              <a:rPr lang="en-US" sz="3264" dirty="0">
                <a:solidFill>
                  <a:srgbClr val="000000"/>
                </a:solidFill>
                <a:latin typeface="Francois One"/>
              </a:rPr>
              <a:t>+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Nhóm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con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dư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̣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định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sẽ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làm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ô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tô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con hay ô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tô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tải</a:t>
            </a:r>
            <a:endParaRPr lang="en-US" sz="3264" dirty="0">
              <a:solidFill>
                <a:srgbClr val="000000"/>
              </a:solidFill>
              <a:latin typeface="Francois One"/>
            </a:endParaRPr>
          </a:p>
          <a:p>
            <a:pPr marL="704798" lvl="1" indent="-352399" algn="l">
              <a:lnSpc>
                <a:spcPts val="5647"/>
              </a:lnSpc>
              <a:buFont typeface="Arial"/>
              <a:buChar char="•"/>
            </a:pPr>
            <a:r>
              <a:rPr lang="en-US" sz="3264" dirty="0">
                <a:solidFill>
                  <a:srgbClr val="000000"/>
                </a:solidFill>
                <a:latin typeface="Francois One"/>
              </a:rPr>
              <a:t>+ ô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tô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tải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con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dư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̣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định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dùng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bao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nhiêu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vo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̉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hộp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sữa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?</a:t>
            </a:r>
          </a:p>
          <a:p>
            <a:pPr marL="704798" lvl="1" indent="-352399" algn="l">
              <a:lnSpc>
                <a:spcPts val="5647"/>
              </a:lnSpc>
              <a:buFont typeface="Arial"/>
              <a:buChar char="•"/>
            </a:pPr>
            <a:r>
              <a:rPr lang="en-US" sz="3264" dirty="0">
                <a:solidFill>
                  <a:srgbClr val="000000"/>
                </a:solidFill>
                <a:latin typeface="Francois One"/>
              </a:rPr>
              <a:t>+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Chiều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cao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của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nó là bao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nhiêu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?</a:t>
            </a:r>
          </a:p>
          <a:p>
            <a:pPr marL="704798" lvl="1" indent="-352399" algn="l">
              <a:lnSpc>
                <a:spcPts val="5647"/>
              </a:lnSpc>
              <a:buFont typeface="Arial"/>
              <a:buChar char="•"/>
            </a:pPr>
            <a:r>
              <a:rPr lang="en-US" sz="3264" dirty="0">
                <a:solidFill>
                  <a:srgbClr val="000000"/>
                </a:solidFill>
                <a:latin typeface="Francois One"/>
              </a:rPr>
              <a:t>+ Xe ô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tô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có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mấy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bánh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xe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?</a:t>
            </a:r>
          </a:p>
          <a:p>
            <a:pPr marL="704798" lvl="1" indent="-352399" algn="l">
              <a:lnSpc>
                <a:spcPts val="5647"/>
              </a:lnSpc>
              <a:buFont typeface="Arial"/>
              <a:buChar char="•"/>
            </a:pPr>
            <a:r>
              <a:rPr lang="en-US" sz="3264" dirty="0">
                <a:solidFill>
                  <a:srgbClr val="000000"/>
                </a:solidFill>
                <a:latin typeface="Francois One"/>
              </a:rPr>
              <a:t>+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Xung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quanh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xe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ô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tô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có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gi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̀?</a:t>
            </a:r>
          </a:p>
          <a:p>
            <a:pPr marL="704798" lvl="1" indent="-352399" algn="l">
              <a:lnSpc>
                <a:spcPts val="5647"/>
              </a:lnSpc>
              <a:buFont typeface="Arial"/>
              <a:buChar char="•"/>
            </a:pPr>
            <a:r>
              <a:rPr lang="en-US" sz="3264" dirty="0">
                <a:solidFill>
                  <a:srgbClr val="000000"/>
                </a:solidFill>
                <a:latin typeface="Francois One"/>
              </a:rPr>
              <a:t>+ Con sẽ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gắn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các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vo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̉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hộp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sữa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như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thê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́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nào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đê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̉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ngôi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nha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̀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chắc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3264" dirty="0" err="1">
                <a:solidFill>
                  <a:srgbClr val="000000"/>
                </a:solidFill>
                <a:latin typeface="Francois One"/>
              </a:rPr>
              <a:t>chắn</a:t>
            </a:r>
            <a:r>
              <a:rPr lang="en-US" sz="3264" dirty="0">
                <a:solidFill>
                  <a:srgbClr val="000000"/>
                </a:solidFill>
                <a:latin typeface="Francois One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30110" y="76284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1" y="0"/>
                </a:lnTo>
                <a:lnTo>
                  <a:pt x="760621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76988">
            <a:off x="3576057" y="7662546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753637" y="2956412"/>
            <a:ext cx="3654015" cy="6064755"/>
          </a:xfrm>
          <a:custGeom>
            <a:avLst/>
            <a:gdLst/>
            <a:ahLst/>
            <a:cxnLst/>
            <a:rect l="l" t="t" r="r" b="b"/>
            <a:pathLst>
              <a:path w="3654015" h="6064755">
                <a:moveTo>
                  <a:pt x="0" y="0"/>
                </a:moveTo>
                <a:lnTo>
                  <a:pt x="3654015" y="0"/>
                </a:lnTo>
                <a:lnTo>
                  <a:pt x="3654015" y="6064755"/>
                </a:lnTo>
                <a:lnTo>
                  <a:pt x="0" y="6064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36252">
            <a:off x="7761024" y="882200"/>
            <a:ext cx="2536999" cy="744186"/>
          </a:xfrm>
          <a:custGeom>
            <a:avLst/>
            <a:gdLst/>
            <a:ahLst/>
            <a:cxnLst/>
            <a:rect l="l" t="t" r="r" b="b"/>
            <a:pathLst>
              <a:path w="2536999" h="744186">
                <a:moveTo>
                  <a:pt x="0" y="0"/>
                </a:moveTo>
                <a:lnTo>
                  <a:pt x="2536998" y="0"/>
                </a:lnTo>
                <a:lnTo>
                  <a:pt x="2536998" y="744186"/>
                </a:lnTo>
                <a:lnTo>
                  <a:pt x="0" y="7441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028503" y="3560517"/>
            <a:ext cx="8136376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 err="1">
                <a:solidFill>
                  <a:srgbClr val="000000"/>
                </a:solidFill>
                <a:latin typeface="Paytone One"/>
              </a:rPr>
              <a:t>Trẻ</a:t>
            </a:r>
            <a:r>
              <a:rPr lang="en-US" sz="8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Paytone One"/>
              </a:rPr>
              <a:t>thực</a:t>
            </a:r>
            <a:r>
              <a:rPr lang="en-US" sz="8000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Paytone One"/>
              </a:rPr>
              <a:t>hiện</a:t>
            </a:r>
            <a:endParaRPr lang="en-US" sz="8000" dirty="0">
              <a:solidFill>
                <a:srgbClr val="000000"/>
              </a:solidFill>
              <a:latin typeface="Paytone One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382852" y="7126911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7" y="0"/>
                </a:lnTo>
                <a:lnTo>
                  <a:pt x="1740457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25964" y="1332865"/>
            <a:ext cx="13807118" cy="7358533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72617" y="2389765"/>
            <a:ext cx="6715747" cy="7201873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89419">
            <a:off x="9202289" y="79821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37367">
            <a:off x="11755714" y="7991331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185254" y="3384636"/>
            <a:ext cx="6437905" cy="4309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10"/>
              </a:lnSpc>
            </a:pPr>
            <a:r>
              <a:rPr lang="en-US" sz="16347" dirty="0">
                <a:solidFill>
                  <a:srgbClr val="000000"/>
                </a:solidFill>
                <a:latin typeface="Balmy"/>
              </a:rPr>
              <a:t>Thank You</a:t>
            </a:r>
          </a:p>
        </p:txBody>
      </p:sp>
      <p:sp>
        <p:nvSpPr>
          <p:cNvPr id="12" name="Freeform 12"/>
          <p:cNvSpPr/>
          <p:nvPr/>
        </p:nvSpPr>
        <p:spPr>
          <a:xfrm rot="-402589">
            <a:off x="7846870" y="1028700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72822" y="6365769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152</Words>
  <Application>Microsoft Office PowerPoint</Application>
  <PresentationFormat>Custom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Calibri</vt:lpstr>
      <vt:lpstr>Jua</vt:lpstr>
      <vt:lpstr>Paytone One</vt:lpstr>
      <vt:lpstr>Balmy</vt:lpstr>
      <vt:lpstr>Arial</vt:lpstr>
      <vt:lpstr>Francois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Làm ô tô từ vỏ sữa</dc:title>
  <cp:lastModifiedBy>Đinh</cp:lastModifiedBy>
  <cp:revision>2</cp:revision>
  <dcterms:created xsi:type="dcterms:W3CDTF">2006-08-16T00:00:00Z</dcterms:created>
  <dcterms:modified xsi:type="dcterms:W3CDTF">2024-05-20T01:37:31Z</dcterms:modified>
  <dc:identifier>DAGFudCWOlk</dc:identifier>
</cp:coreProperties>
</file>