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Showcard Gothic" panose="04020904020102020604" pitchFamily="82" charset="0"/>
      <p:regular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8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8/12/2024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smtClean="0"/>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7000" r="-17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4.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6.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25.xml"/><Relationship Id="rId7" Type="http://schemas.openxmlformats.org/officeDocument/2006/relationships/image" Target="../media/image23.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gif"/><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7.png"/><Relationship Id="rId3" Type="http://schemas.openxmlformats.org/officeDocument/2006/relationships/image" Target="../media/image28.gif"/><Relationship Id="rId7" Type="http://schemas.openxmlformats.org/officeDocument/2006/relationships/image" Target="../media/image32.gif"/><Relationship Id="rId12" Type="http://schemas.openxmlformats.org/officeDocument/2006/relationships/slide" Target="slide30.xml"/><Relationship Id="rId2" Type="http://schemas.openxmlformats.org/officeDocument/2006/relationships/image" Target="../media/image34.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1.gif"/><Relationship Id="rId11" Type="http://schemas.openxmlformats.org/officeDocument/2006/relationships/image" Target="../media/image36.png"/><Relationship Id="rId5" Type="http://schemas.openxmlformats.org/officeDocument/2006/relationships/image" Target="../media/image30.gif"/><Relationship Id="rId15" Type="http://schemas.openxmlformats.org/officeDocument/2006/relationships/image" Target="../media/image38.png"/><Relationship Id="rId10" Type="http://schemas.openxmlformats.org/officeDocument/2006/relationships/slide" Target="slide29.xml"/><Relationship Id="rId4" Type="http://schemas.openxmlformats.org/officeDocument/2006/relationships/image" Target="../media/image29.png"/><Relationship Id="rId9" Type="http://schemas.openxmlformats.org/officeDocument/2006/relationships/image" Target="../media/image35.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27.xml"/><Relationship Id="rId3" Type="http://schemas.openxmlformats.org/officeDocument/2006/relationships/image" Target="../media/image34.jpeg"/><Relationship Id="rId7" Type="http://schemas.openxmlformats.org/officeDocument/2006/relationships/image" Target="../media/image42.gif"/><Relationship Id="rId12" Type="http://schemas.openxmlformats.org/officeDocument/2006/relationships/image" Target="../media/image28.gif"/><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gif"/><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27.xml"/><Relationship Id="rId3" Type="http://schemas.openxmlformats.org/officeDocument/2006/relationships/image" Target="../media/image47.png"/><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1.png"/><Relationship Id="rId11" Type="http://schemas.openxmlformats.org/officeDocument/2006/relationships/image" Target="../media/image29.png"/><Relationship Id="rId5" Type="http://schemas.openxmlformats.org/officeDocument/2006/relationships/image" Target="../media/image40.gif"/><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27.xml"/><Relationship Id="rId3" Type="http://schemas.openxmlformats.org/officeDocument/2006/relationships/image" Target="../media/image47.png"/><Relationship Id="rId7" Type="http://schemas.openxmlformats.org/officeDocument/2006/relationships/image" Target="../media/image43.png"/><Relationship Id="rId12" Type="http://schemas.openxmlformats.org/officeDocument/2006/relationships/image" Target="../media/image28.gif"/><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2.gif"/><Relationship Id="rId11" Type="http://schemas.openxmlformats.org/officeDocument/2006/relationships/image" Target="../media/image40.gif"/><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29.png"/><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slide" Target="slide27.xml"/><Relationship Id="rId3" Type="http://schemas.openxmlformats.org/officeDocument/2006/relationships/image" Target="../media/image47.png"/><Relationship Id="rId7" Type="http://schemas.openxmlformats.org/officeDocument/2006/relationships/image" Target="../media/image42.gif"/><Relationship Id="rId12"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1.png"/><Relationship Id="rId11" Type="http://schemas.openxmlformats.org/officeDocument/2006/relationships/image" Target="../media/image29.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40.gif"/><Relationship Id="rId9" Type="http://schemas.openxmlformats.org/officeDocument/2006/relationships/image" Target="../media/image43.png"/><Relationship Id="rId1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9.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8.jpeg"/><Relationship Id="rId4" Type="http://schemas.openxmlformats.org/officeDocument/2006/relationships/audio" Target="../media/audio4.wav"/><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11" Type="http://schemas.openxmlformats.org/officeDocument/2006/relationships/image" Target="../media/image8.jpeg"/><Relationship Id="rId5" Type="http://schemas.openxmlformats.org/officeDocument/2006/relationships/audio" Target="../media/audio4.wav"/><Relationship Id="rId10" Type="http://schemas.openxmlformats.org/officeDocument/2006/relationships/image" Target="../media/image12.png"/><Relationship Id="rId4" Type="http://schemas.openxmlformats.org/officeDocument/2006/relationships/audio" Target="../media/audio3.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286000"/>
            <a:ext cx="6009979" cy="584775"/>
          </a:xfrm>
          <a:prstGeom prst="rect">
            <a:avLst/>
          </a:prstGeom>
          <a:noFill/>
        </p:spPr>
        <p:txBody>
          <a:bodyPr wrap="none">
            <a:spAutoFit/>
          </a:bodyPr>
          <a:lstStyle/>
          <a:p>
            <a:pPr algn="ctr" fontAlgn="base">
              <a:spcBef>
                <a:spcPct val="0"/>
              </a:spcBef>
              <a:spcAft>
                <a:spcPct val="0"/>
              </a:spcAft>
              <a:defRPr/>
            </a:pPr>
            <a:r>
              <a:rPr lang="en-US" sz="3200" b="1" dirty="0">
                <a:ln w="1905"/>
                <a:solidFill>
                  <a:srgbClr val="FFFF00"/>
                </a:solidFill>
                <a:effectLst>
                  <a:innerShdw blurRad="69850" dist="43180" dir="5400000">
                    <a:srgbClr val="000000">
                      <a:alpha val="65000"/>
                    </a:srgbClr>
                  </a:innerShdw>
                </a:effectLst>
              </a:rPr>
              <a:t>Lĩnh vực phát triển nhận thức</a:t>
            </a:r>
          </a:p>
        </p:txBody>
      </p:sp>
      <p:sp>
        <p:nvSpPr>
          <p:cNvPr id="7" name="TextBox 6"/>
          <p:cNvSpPr txBox="1">
            <a:spLocks noChangeArrowheads="1"/>
          </p:cNvSpPr>
          <p:nvPr/>
        </p:nvSpPr>
        <p:spPr bwMode="auto">
          <a:xfrm>
            <a:off x="2133600" y="3200400"/>
            <a:ext cx="6477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spcBef>
                <a:spcPct val="0"/>
              </a:spcBef>
              <a:buNone/>
            </a:pPr>
            <a:r>
              <a:rPr lang="en-US" altLang="en-US" sz="2800">
                <a:solidFill>
                  <a:srgbClr val="FFFF00"/>
                </a:solidFill>
                <a:latin typeface="Times New Roman" panose="02020603050405020304" pitchFamily="18" charset="0"/>
                <a:cs typeface="Times New Roman" panose="02020603050405020304" pitchFamily="18" charset="0"/>
              </a:rPr>
              <a:t>Đề tài</a:t>
            </a:r>
            <a:r>
              <a:rPr lang="en-US" altLang="en-US" sz="2800">
                <a:solidFill>
                  <a:srgbClr val="FFFF00"/>
                </a:solidFill>
                <a:latin typeface="Times New Roman" panose="02020603050405020304" pitchFamily="18" charset="0"/>
                <a:cs typeface="Times New Roman" panose="02020603050405020304" pitchFamily="18" charset="0"/>
              </a:rPr>
              <a:t>: </a:t>
            </a:r>
            <a:r>
              <a:rPr lang="en-US" altLang="en-US" sz="2800">
                <a:solidFill>
                  <a:srgbClr val="FFFF00"/>
                </a:solidFill>
                <a:latin typeface="Times New Roman" panose="02020603050405020304" pitchFamily="18" charset="0"/>
                <a:cs typeface="Times New Roman" panose="02020603050405020304" pitchFamily="18" charset="0"/>
              </a:rPr>
              <a:t>Trò chuyện về ngày tết trung thu</a:t>
            </a:r>
          </a:p>
          <a:p>
            <a:pPr eaLnBrk="1" hangingPunct="1">
              <a:lnSpc>
                <a:spcPct val="150000"/>
              </a:lnSpc>
              <a:spcBef>
                <a:spcPct val="0"/>
              </a:spcBef>
              <a:buFontTx/>
              <a:buNone/>
            </a:pPr>
            <a:r>
              <a:rPr lang="en-US" altLang="en-US" sz="2800" smtClean="0">
                <a:solidFill>
                  <a:srgbClr val="FFFF00"/>
                </a:solidFill>
                <a:latin typeface="Times New Roman" panose="02020603050405020304" pitchFamily="18" charset="0"/>
                <a:cs typeface="Times New Roman" panose="02020603050405020304" pitchFamily="18" charset="0"/>
              </a:rPr>
              <a:t>Lứa tuổi: Mẫu giáo bé</a:t>
            </a:r>
          </a:p>
          <a:p>
            <a:pPr eaLnBrk="1" hangingPunct="1">
              <a:spcBef>
                <a:spcPct val="0"/>
              </a:spcBef>
              <a:buFontTx/>
              <a:buNone/>
            </a:pPr>
            <a:endParaRPr lang="en-US" altLang="en-US" sz="280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800" b="1">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bwMode="auto">
          <a:xfrm>
            <a:off x="381000" y="681782"/>
            <a:ext cx="5791200" cy="914400"/>
          </a:xfrm>
          <a:prstGeom prst="rect">
            <a:avLst/>
          </a:prstGeom>
          <a:noFill/>
          <a:ln>
            <a:no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a:lstStyle/>
          <a:p>
            <a:pPr algn="ctr">
              <a:lnSpc>
                <a:spcPct val="150000"/>
              </a:lnSpc>
              <a:defRPr/>
            </a:pPr>
            <a:r>
              <a:rPr lang="en-US" b="1">
                <a:solidFill>
                  <a:schemeClr val="bg1"/>
                </a:solidFill>
                <a:latin typeface="Times New Roman" panose="02020603050405020304" pitchFamily="18" charset="0"/>
                <a:cs typeface="Times New Roman" panose="02020603050405020304" pitchFamily="18" charset="0"/>
              </a:rPr>
              <a:t>UỶ BAN NHÂN DÂN QUẬN LONG BIÊN</a:t>
            </a:r>
          </a:p>
          <a:p>
            <a:pPr algn="ctr">
              <a:lnSpc>
                <a:spcPct val="150000"/>
              </a:lnSpc>
              <a:defRPr/>
            </a:pPr>
            <a:r>
              <a:rPr lang="en-US" sz="1600" b="1">
                <a:solidFill>
                  <a:schemeClr val="bg1"/>
                </a:solidFill>
                <a:latin typeface="Times New Roman" panose="02020603050405020304" pitchFamily="18" charset="0"/>
                <a:cs typeface="Times New Roman" panose="02020603050405020304" pitchFamily="18" charset="0"/>
              </a:rPr>
              <a:t>TRƯỜNG MẦM NON NGUYỆT QUẾ</a:t>
            </a:r>
          </a:p>
        </p:txBody>
      </p:sp>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14"/>
          <p:cNvSpPr txBox="1">
            <a:spLocks noChangeArrowheads="1"/>
          </p:cNvSpPr>
          <p:nvPr/>
        </p:nvSpPr>
        <p:spPr bwMode="auto">
          <a:xfrm>
            <a:off x="914400" y="16764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FFFF00"/>
              </a:solidFill>
              <a:latin typeface="Times New Roman" pitchFamily="18" charset="0"/>
            </a:endParaRPr>
          </a:p>
          <a:p>
            <a:pPr algn="ctr" eaLnBrk="1" fontAlgn="base" hangingPunct="1">
              <a:spcBef>
                <a:spcPct val="50000"/>
              </a:spcBef>
              <a:spcAft>
                <a:spcPct val="0"/>
              </a:spcAft>
              <a:buFontTx/>
              <a:buNone/>
            </a:pPr>
            <a:r>
              <a:rPr lang="en-US" altLang="en-US" sz="4800">
                <a:solidFill>
                  <a:srgbClr val="FFFF00"/>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14"/>
          <p:cNvSpPr txBox="1">
            <a:spLocks noChangeArrowheads="1"/>
          </p:cNvSpPr>
          <p:nvPr/>
        </p:nvSpPr>
        <p:spPr bwMode="auto">
          <a:xfrm>
            <a:off x="910141" y="158115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FFFF00"/>
              </a:solidFill>
              <a:latin typeface="Times New Roman" pitchFamily="18" charset="0"/>
            </a:endParaRPr>
          </a:p>
          <a:p>
            <a:pPr algn="ctr" eaLnBrk="1" fontAlgn="base" hangingPunct="1">
              <a:spcBef>
                <a:spcPct val="50000"/>
              </a:spcBef>
              <a:spcAft>
                <a:spcPct val="0"/>
              </a:spcAft>
              <a:buFontTx/>
              <a:buNone/>
            </a:pPr>
            <a:r>
              <a:rPr lang="en-US" altLang="en-US" sz="4800">
                <a:solidFill>
                  <a:srgbClr val="FFFF00"/>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14"/>
          <p:cNvSpPr txBox="1">
            <a:spLocks noChangeArrowheads="1"/>
          </p:cNvSpPr>
          <p:nvPr/>
        </p:nvSpPr>
        <p:spPr bwMode="auto">
          <a:xfrm>
            <a:off x="685800" y="2514600"/>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FFFF00"/>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FFFF00"/>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smtClean="0"/>
          </a:p>
        </p:txBody>
      </p:sp>
      <p:sp>
        <p:nvSpPr>
          <p:cNvPr id="21507" name="Rectangle 3"/>
          <p:cNvSpPr>
            <a:spLocks noGrp="1" noChangeArrowheads="1"/>
          </p:cNvSpPr>
          <p:nvPr>
            <p:ph type="body" idx="1"/>
          </p:nvPr>
        </p:nvSpPr>
        <p:spPr/>
        <p:txBody>
          <a:bodyPr/>
          <a:lstStyle/>
          <a:p>
            <a:pPr eaLnBrk="1" hangingPunct="1"/>
            <a:endParaRPr lang="en-US" altLang="en-US"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a:t>
            </a:r>
            <a:r>
              <a:rPr lang="en-US" altLang="en-US" sz="4400" b="1" smtClean="0">
                <a:solidFill>
                  <a:srgbClr val="C00000"/>
                </a:solidFill>
                <a:latin typeface="Times New Roman" pitchFamily="18" charset="0"/>
              </a:rPr>
              <a:t>yêu cầu</a:t>
            </a:r>
            <a:endParaRPr lang="en-US" altLang="en-US" sz="4400" b="1">
              <a:solidFill>
                <a:srgbClr val="C00000"/>
              </a:solidFill>
              <a:latin typeface="Times New Roman" pitchFamily="18" charset="0"/>
            </a:endParaRPr>
          </a:p>
        </p:txBody>
      </p:sp>
      <p:sp>
        <p:nvSpPr>
          <p:cNvPr id="5124" name="Text Box 23"/>
          <p:cNvSpPr txBox="1">
            <a:spLocks noChangeArrowheads="1"/>
          </p:cNvSpPr>
          <p:nvPr/>
        </p:nvSpPr>
        <p:spPr bwMode="auto">
          <a:xfrm>
            <a:off x="1066800" y="12954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14"/>
          <p:cNvSpPr txBox="1">
            <a:spLocks noChangeArrowheads="1"/>
          </p:cNvSpPr>
          <p:nvPr/>
        </p:nvSpPr>
        <p:spPr bwMode="auto">
          <a:xfrm>
            <a:off x="669848" y="1605757"/>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FFFF00"/>
              </a:solidFill>
              <a:latin typeface="Times New Roman" pitchFamily="18" charset="0"/>
            </a:endParaRPr>
          </a:p>
          <a:p>
            <a:pPr algn="ctr" eaLnBrk="1" fontAlgn="base" hangingPunct="1">
              <a:spcBef>
                <a:spcPct val="50000"/>
              </a:spcBef>
              <a:spcAft>
                <a:spcPct val="0"/>
              </a:spcAft>
              <a:buFontTx/>
              <a:buNone/>
            </a:pPr>
            <a:r>
              <a:rPr lang="en-US" altLang="en-US" sz="4800">
                <a:solidFill>
                  <a:srgbClr val="FFFF00"/>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smtClean="0"/>
          </a:p>
        </p:txBody>
      </p:sp>
      <p:sp>
        <p:nvSpPr>
          <p:cNvPr id="24579" name="Rectangle 3"/>
          <p:cNvSpPr>
            <a:spLocks noGrp="1" noChangeArrowheads="1"/>
          </p:cNvSpPr>
          <p:nvPr>
            <p:ph type="body" idx="1"/>
          </p:nvPr>
        </p:nvSpPr>
        <p:spPr/>
        <p:txBody>
          <a:bodyPr/>
          <a:lstStyle/>
          <a:p>
            <a:pPr eaLnBrk="1" hangingPunct="1"/>
            <a:endParaRPr lang="en-US" altLang="en-US" smtClean="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smtClean="0"/>
          </a:p>
        </p:txBody>
      </p:sp>
      <p:sp>
        <p:nvSpPr>
          <p:cNvPr id="26627" name="Rectangle 3"/>
          <p:cNvSpPr>
            <a:spLocks noGrp="1" noChangeArrowheads="1"/>
          </p:cNvSpPr>
          <p:nvPr>
            <p:ph type="body" idx="1"/>
          </p:nvPr>
        </p:nvSpPr>
        <p:spPr/>
        <p:txBody>
          <a:bodyPr/>
          <a:lstStyle/>
          <a:p>
            <a:pPr eaLnBrk="1" hangingPunct="1"/>
            <a:endParaRPr lang="en-US" altLang="en-US" smtClean="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FFFF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FFFF00"/>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18"/>
          <p:cNvSpPr txBox="1">
            <a:spLocks noChangeArrowheads="1"/>
          </p:cNvSpPr>
          <p:nvPr/>
        </p:nvSpPr>
        <p:spPr bwMode="auto">
          <a:xfrm>
            <a:off x="1447800" y="15240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smtClean="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smtClean="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4"/>
          <p:cNvSpPr>
            <a:spLocks noChangeArrowheads="1"/>
          </p:cNvSpPr>
          <p:nvPr/>
        </p:nvSpPr>
        <p:spPr bwMode="auto">
          <a:xfrm>
            <a:off x="457200" y="142549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chemeClr val="bg1"/>
                </a:solidFill>
                <a:latin typeface="Times New Roman" pitchFamily="18" charset="0"/>
              </a:rPr>
              <a:t>Hoạt động 4</a:t>
            </a:r>
          </a:p>
        </p:txBody>
      </p:sp>
      <p:sp>
        <p:nvSpPr>
          <p:cNvPr id="34820" name="Text Box 20"/>
          <p:cNvSpPr txBox="1">
            <a:spLocks noChangeArrowheads="1"/>
          </p:cNvSpPr>
          <p:nvPr/>
        </p:nvSpPr>
        <p:spPr bwMode="auto">
          <a:xfrm>
            <a:off x="1139825" y="2590800"/>
            <a:ext cx="732155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FFFF00"/>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FFFF00"/>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a:t>
            </a:r>
            <a:r>
              <a:rPr lang="es-ES_tradnl" altLang="en-US" sz="1800" b="1" dirty="0" smtClean="0">
                <a:solidFill>
                  <a:srgbClr val="000000"/>
                </a:solidFill>
              </a:rPr>
              <a:t>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14"/>
          <p:cNvSpPr txBox="1">
            <a:spLocks noChangeArrowheads="1"/>
          </p:cNvSpPr>
          <p:nvPr/>
        </p:nvSpPr>
        <p:spPr bwMode="auto">
          <a:xfrm>
            <a:off x="914400" y="21336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400" b="1">
                <a:solidFill>
                  <a:srgbClr val="FFFF00"/>
                </a:solidFill>
                <a:latin typeface="Times New Roman" pitchFamily="18" charset="0"/>
              </a:rPr>
              <a:t>Hoạt động 2: Đàm thoại </a:t>
            </a:r>
          </a:p>
          <a:p>
            <a:pPr eaLnBrk="1" fontAlgn="base" hangingPunct="1">
              <a:spcBef>
                <a:spcPct val="50000"/>
              </a:spcBef>
              <a:spcAft>
                <a:spcPct val="0"/>
              </a:spcAft>
              <a:buFontTx/>
              <a:buNone/>
            </a:pPr>
            <a:r>
              <a:rPr lang="en-US" altLang="en-US" sz="3600">
                <a:solidFill>
                  <a:srgbClr val="FFFF00"/>
                </a:solidFill>
                <a:latin typeface="Times New Roman" pitchFamily="18" charset="0"/>
              </a:rPr>
              <a:t>Tết trung thu diễn ra vào thời gian nào?</a:t>
            </a:r>
          </a:p>
          <a:p>
            <a:pPr eaLnBrk="1" fontAlgn="base" hangingPunct="1">
              <a:spcBef>
                <a:spcPct val="50000"/>
              </a:spcBef>
              <a:spcAft>
                <a:spcPct val="0"/>
              </a:spcAft>
              <a:buFontTx/>
              <a:buNone/>
            </a:pPr>
            <a:r>
              <a:rPr lang="en-US" altLang="en-US" sz="3600">
                <a:solidFill>
                  <a:srgbClr val="FFFF00"/>
                </a:solidFill>
                <a:latin typeface="Times New Roman" pitchFamily="18" charset="0"/>
              </a:rPr>
              <a:t>Tết trung thu diễn ra vào mùa nào?</a:t>
            </a:r>
          </a:p>
          <a:p>
            <a:pP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688</Words>
  <Application>Microsoft Office PowerPoint</Application>
  <PresentationFormat>On-screen Show (4:3)</PresentationFormat>
  <Paragraphs>94</Paragraphs>
  <Slides>32</Slides>
  <Notes>2</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Times New Roman</vt:lpstr>
      <vt:lpstr>Calibri</vt:lpstr>
      <vt:lpstr>Showcard Gothic</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10</cp:lastModifiedBy>
  <cp:revision>13</cp:revision>
  <dcterms:created xsi:type="dcterms:W3CDTF">2018-09-10T12:35:01Z</dcterms:created>
  <dcterms:modified xsi:type="dcterms:W3CDTF">2024-08-12T09:44:07Z</dcterms:modified>
</cp:coreProperties>
</file>