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77" r:id="rId5"/>
    <p:sldId id="258" r:id="rId6"/>
    <p:sldId id="270" r:id="rId7"/>
    <p:sldId id="269" r:id="rId8"/>
    <p:sldId id="275" r:id="rId9"/>
    <p:sldId id="281" r:id="rId10"/>
    <p:sldId id="279" r:id="rId11"/>
    <p:sldId id="282" r:id="rId12"/>
    <p:sldId id="262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A7DF"/>
    <a:srgbClr val="F260F2"/>
    <a:srgbClr val="D5D537"/>
    <a:srgbClr val="A1C7F1"/>
    <a:srgbClr val="B7CEE4"/>
    <a:srgbClr val="D5EEEF"/>
    <a:srgbClr val="D5E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>
      <p:cViewPr varScale="1">
        <p:scale>
          <a:sx n="115" d="100"/>
          <a:sy n="115" d="100"/>
        </p:scale>
        <p:origin x="451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9578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194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33981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221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2321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03367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5242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167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9142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624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C725-88A4-4A32-85C5-4AC52BDE280E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880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FC725-88A4-4A32-85C5-4AC52BDE280E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3F64D-9D14-4A57-B3B3-0DA908F8DD1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111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843558"/>
            <a:ext cx="7772400" cy="1102519"/>
          </a:xfrm>
        </p:spPr>
        <p:txBody>
          <a:bodyPr>
            <a:normAutofit fontScale="90000"/>
          </a:bodyPr>
          <a:lstStyle/>
          <a:p>
            <a:b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b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  <a:b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Làm quen với toán</a:t>
            </a:r>
            <a:endParaRPr lang="en-SG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7904" y="3302957"/>
            <a:ext cx="3821729" cy="957880"/>
          </a:xfrm>
        </p:spPr>
        <p:txBody>
          <a:bodyPr>
            <a:noAutofit/>
          </a:bodyPr>
          <a:lstStyle/>
          <a:p>
            <a:pPr algn="l"/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Lập trình xếp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5965" y="555225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solidFill>
                  <a:srgbClr val="002060"/>
                </a:solidFill>
                <a:latin typeface="+mj-lt"/>
              </a:rPr>
              <a:t>PHÒNG GIÁO DỤC VÀ ĐÀO TẠO QUẬN LONG BIÊN</a:t>
            </a:r>
          </a:p>
          <a:p>
            <a:pPr algn="ctr"/>
            <a:r>
              <a:rPr lang="vi-VN" sz="1600" b="1" dirty="0">
                <a:solidFill>
                  <a:srgbClr val="002060"/>
                </a:solidFill>
                <a:latin typeface="+mj-lt"/>
              </a:rPr>
              <a:t>Trường mầm non Nguyệt Quế</a:t>
            </a:r>
            <a:endParaRPr lang="en-SG" sz="16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3793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2"/>
          <a:stretch/>
        </p:blipFill>
        <p:spPr>
          <a:xfrm>
            <a:off x="0" y="0"/>
            <a:ext cx="9144000" cy="5124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915566"/>
            <a:ext cx="8229600" cy="144016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ac trò chơi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6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4"/>
          <a:stretch/>
        </p:blipFill>
        <p:spPr>
          <a:xfrm>
            <a:off x="0" y="33377"/>
            <a:ext cx="9144000" cy="513881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InTheWind-July_3u7n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205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0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ập yog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1995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cánh cụt đi và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3795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u nhảy chim cánh cụt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1275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46"/>
            <a:ext cx="9144000" cy="5063594"/>
          </a:xfrm>
        </p:spPr>
      </p:pic>
      <p:pic>
        <p:nvPicPr>
          <p:cNvPr id="9" name="InTheWind-July_3u7n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205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7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206537" y="2409321"/>
            <a:ext cx="1030868" cy="104801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 1"/>
          <p:cNvSpPr/>
          <p:nvPr/>
        </p:nvSpPr>
        <p:spPr>
          <a:xfrm>
            <a:off x="2199034" y="999754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63654" y="2238189"/>
            <a:ext cx="1116165" cy="131047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66488" y="3564633"/>
            <a:ext cx="1126500" cy="12439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09266" y="2238189"/>
            <a:ext cx="1071023" cy="128743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026063"/>
              </p:ext>
            </p:extLst>
          </p:nvPr>
        </p:nvGraphicFramePr>
        <p:xfrm>
          <a:off x="6084168" y="946281"/>
          <a:ext cx="2808312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02078">
                  <a:extLst>
                    <a:ext uri="{9D8B030D-6E8A-4147-A177-3AD203B41FA5}">
                      <a16:colId xmlns:a16="http://schemas.microsoft.com/office/drawing/2014/main" val="690256566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802469555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609144960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3536376996"/>
                    </a:ext>
                  </a:extLst>
                </a:gridCol>
              </a:tblGrid>
              <a:tr h="1193421">
                <a:tc>
                  <a:txBody>
                    <a:bodyPr/>
                    <a:lstStyle/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710819"/>
                  </a:ext>
                </a:extLst>
              </a:tr>
            </a:tbl>
          </a:graphicData>
        </a:graphic>
      </p:graphicFrame>
      <p:cxnSp>
        <p:nvCxnSpPr>
          <p:cNvPr id="30" name="Straight Connector 29"/>
          <p:cNvCxnSpPr>
            <a:stCxn id="29" idx="1"/>
            <a:endCxn id="29" idx="3"/>
          </p:cNvCxnSpPr>
          <p:nvPr/>
        </p:nvCxnSpPr>
        <p:spPr>
          <a:xfrm>
            <a:off x="6084168" y="1677801"/>
            <a:ext cx="28083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026063"/>
              </p:ext>
            </p:extLst>
          </p:nvPr>
        </p:nvGraphicFramePr>
        <p:xfrm>
          <a:off x="6084168" y="3317662"/>
          <a:ext cx="2808312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02078">
                  <a:extLst>
                    <a:ext uri="{9D8B030D-6E8A-4147-A177-3AD203B41FA5}">
                      <a16:colId xmlns:a16="http://schemas.microsoft.com/office/drawing/2014/main" val="690256566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802469555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609144960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3536376996"/>
                    </a:ext>
                  </a:extLst>
                </a:gridCol>
              </a:tblGrid>
              <a:tr h="1193421">
                <a:tc>
                  <a:txBody>
                    <a:bodyPr/>
                    <a:lstStyle/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710819"/>
                  </a:ext>
                </a:extLst>
              </a:tr>
            </a:tbl>
          </a:graphicData>
        </a:graphic>
      </p:graphicFrame>
      <p:cxnSp>
        <p:nvCxnSpPr>
          <p:cNvPr id="36" name="Straight Connector 35"/>
          <p:cNvCxnSpPr/>
          <p:nvPr/>
        </p:nvCxnSpPr>
        <p:spPr>
          <a:xfrm>
            <a:off x="6084168" y="4052419"/>
            <a:ext cx="28083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516216" y="382867"/>
            <a:ext cx="1872208" cy="322870"/>
          </a:xfrm>
          <a:prstGeom prst="rect">
            <a:avLst/>
          </a:prstGeom>
          <a:solidFill>
            <a:srgbClr val="E7A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25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9752" y="411510"/>
            <a:ext cx="3672408" cy="384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latin typeface="+mj-lt"/>
              </a:rPr>
              <a:t>Quy ước và cách vẽ mũi tên</a:t>
            </a:r>
            <a:endParaRPr lang="en-SG" sz="2200" b="1" dirty="0">
              <a:latin typeface="+mj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51920" y="2643758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16200000">
            <a:off x="3698103" y="1628350"/>
            <a:ext cx="955706" cy="538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ight Arrow 5"/>
          <p:cNvSpPr/>
          <p:nvPr/>
        </p:nvSpPr>
        <p:spPr>
          <a:xfrm>
            <a:off x="4644008" y="2698669"/>
            <a:ext cx="955706" cy="538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ight Arrow 6"/>
          <p:cNvSpPr/>
          <p:nvPr/>
        </p:nvSpPr>
        <p:spPr>
          <a:xfrm rot="10800000">
            <a:off x="2752198" y="2735976"/>
            <a:ext cx="955706" cy="538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ight Arrow 7"/>
          <p:cNvSpPr/>
          <p:nvPr/>
        </p:nvSpPr>
        <p:spPr>
          <a:xfrm rot="5400000">
            <a:off x="3698103" y="3761809"/>
            <a:ext cx="955706" cy="538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/>
          <p:cNvSpPr txBox="1"/>
          <p:nvPr/>
        </p:nvSpPr>
        <p:spPr>
          <a:xfrm>
            <a:off x="3571718" y="98088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458537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278312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3730" y="271866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5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60538" y="2119752"/>
            <a:ext cx="1035436" cy="104801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 4"/>
          <p:cNvSpPr/>
          <p:nvPr/>
        </p:nvSpPr>
        <p:spPr>
          <a:xfrm>
            <a:off x="1460538" y="699542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520" y="2090897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9557" y="2103471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89146" y="3435846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28184" y="393779"/>
            <a:ext cx="1872208" cy="322870"/>
          </a:xfrm>
          <a:prstGeom prst="rect">
            <a:avLst/>
          </a:prstGeom>
          <a:solidFill>
            <a:srgbClr val="E7A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017569"/>
              </p:ext>
            </p:extLst>
          </p:nvPr>
        </p:nvGraphicFramePr>
        <p:xfrm>
          <a:off x="5508104" y="915566"/>
          <a:ext cx="3348372" cy="172819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37093">
                  <a:extLst>
                    <a:ext uri="{9D8B030D-6E8A-4147-A177-3AD203B41FA5}">
                      <a16:colId xmlns:a16="http://schemas.microsoft.com/office/drawing/2014/main" val="690256566"/>
                    </a:ext>
                  </a:extLst>
                </a:gridCol>
                <a:gridCol w="837093">
                  <a:extLst>
                    <a:ext uri="{9D8B030D-6E8A-4147-A177-3AD203B41FA5}">
                      <a16:colId xmlns:a16="http://schemas.microsoft.com/office/drawing/2014/main" val="2802469555"/>
                    </a:ext>
                  </a:extLst>
                </a:gridCol>
                <a:gridCol w="837093">
                  <a:extLst>
                    <a:ext uri="{9D8B030D-6E8A-4147-A177-3AD203B41FA5}">
                      <a16:colId xmlns:a16="http://schemas.microsoft.com/office/drawing/2014/main" val="2609144960"/>
                    </a:ext>
                  </a:extLst>
                </a:gridCol>
                <a:gridCol w="837093">
                  <a:extLst>
                    <a:ext uri="{9D8B030D-6E8A-4147-A177-3AD203B41FA5}">
                      <a16:colId xmlns:a16="http://schemas.microsoft.com/office/drawing/2014/main" val="3536376996"/>
                    </a:ext>
                  </a:extLst>
                </a:gridCol>
              </a:tblGrid>
              <a:tr h="1728192">
                <a:tc>
                  <a:txBody>
                    <a:bodyPr/>
                    <a:lstStyle/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71081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266755"/>
              </p:ext>
            </p:extLst>
          </p:nvPr>
        </p:nvGraphicFramePr>
        <p:xfrm>
          <a:off x="5508104" y="3211240"/>
          <a:ext cx="3348372" cy="173677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37093">
                  <a:extLst>
                    <a:ext uri="{9D8B030D-6E8A-4147-A177-3AD203B41FA5}">
                      <a16:colId xmlns:a16="http://schemas.microsoft.com/office/drawing/2014/main" val="690256566"/>
                    </a:ext>
                  </a:extLst>
                </a:gridCol>
                <a:gridCol w="837093">
                  <a:extLst>
                    <a:ext uri="{9D8B030D-6E8A-4147-A177-3AD203B41FA5}">
                      <a16:colId xmlns:a16="http://schemas.microsoft.com/office/drawing/2014/main" val="2802469555"/>
                    </a:ext>
                  </a:extLst>
                </a:gridCol>
                <a:gridCol w="837093">
                  <a:extLst>
                    <a:ext uri="{9D8B030D-6E8A-4147-A177-3AD203B41FA5}">
                      <a16:colId xmlns:a16="http://schemas.microsoft.com/office/drawing/2014/main" val="2609144960"/>
                    </a:ext>
                  </a:extLst>
                </a:gridCol>
                <a:gridCol w="837093">
                  <a:extLst>
                    <a:ext uri="{9D8B030D-6E8A-4147-A177-3AD203B41FA5}">
                      <a16:colId xmlns:a16="http://schemas.microsoft.com/office/drawing/2014/main" val="3536376996"/>
                    </a:ext>
                  </a:extLst>
                </a:gridCol>
              </a:tblGrid>
              <a:tr h="1736773">
                <a:tc>
                  <a:txBody>
                    <a:bodyPr/>
                    <a:lstStyle/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710819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>
            <a:stCxn id="10" idx="1"/>
            <a:endCxn id="10" idx="3"/>
          </p:cNvCxnSpPr>
          <p:nvPr/>
        </p:nvCxnSpPr>
        <p:spPr>
          <a:xfrm>
            <a:off x="5508104" y="1779662"/>
            <a:ext cx="334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1" idx="1"/>
            <a:endCxn id="11" idx="3"/>
          </p:cNvCxnSpPr>
          <p:nvPr/>
        </p:nvCxnSpPr>
        <p:spPr>
          <a:xfrm>
            <a:off x="5508104" y="4079626"/>
            <a:ext cx="334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8125" l="10000" r="90000"/>
                    </a14:imgEffect>
                  </a14:imgLayer>
                </a14:imgProps>
              </a:ext>
            </a:extLst>
          </a:blip>
          <a:srcRect r="5113" b="35471"/>
          <a:stretch/>
        </p:blipFill>
        <p:spPr>
          <a:xfrm>
            <a:off x="902253" y="1820286"/>
            <a:ext cx="2152006" cy="1509046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200000">
            <a:off x="5641772" y="1093440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ight Arrow 15"/>
          <p:cNvSpPr/>
          <p:nvPr/>
        </p:nvSpPr>
        <p:spPr>
          <a:xfrm rot="5400000">
            <a:off x="6460584" y="1093440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ight Arrow 16"/>
          <p:cNvSpPr/>
          <p:nvPr/>
        </p:nvSpPr>
        <p:spPr>
          <a:xfrm>
            <a:off x="7345830" y="1110311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ight Arrow 17"/>
          <p:cNvSpPr/>
          <p:nvPr/>
        </p:nvSpPr>
        <p:spPr>
          <a:xfrm rot="10800000">
            <a:off x="8090874" y="1126830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6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1605E-6 L -0.00191 -0.264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26451 L 8.33333E-7 6.38595E-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1605E-6 L -0.00191 0.2675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3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26759 L 2.77778E-7 6.38595E-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6.38595E-17 L 0.13229 -0.0006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29 -0.00062 L 5.55556E-7 2.71605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1605E-6 L -0.13368 2.71605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60538" y="2119752"/>
            <a:ext cx="1035436" cy="104801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 4"/>
          <p:cNvSpPr/>
          <p:nvPr/>
        </p:nvSpPr>
        <p:spPr>
          <a:xfrm>
            <a:off x="1460538" y="699542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520" y="2090897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9557" y="2103471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89146" y="3435846"/>
            <a:ext cx="1093954" cy="12384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28184" y="393779"/>
            <a:ext cx="1872208" cy="322870"/>
          </a:xfrm>
          <a:prstGeom prst="rect">
            <a:avLst/>
          </a:prstGeom>
          <a:solidFill>
            <a:srgbClr val="E7A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889236"/>
              </p:ext>
            </p:extLst>
          </p:nvPr>
        </p:nvGraphicFramePr>
        <p:xfrm>
          <a:off x="5508104" y="915566"/>
          <a:ext cx="3348372" cy="172819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37093">
                  <a:extLst>
                    <a:ext uri="{9D8B030D-6E8A-4147-A177-3AD203B41FA5}">
                      <a16:colId xmlns:a16="http://schemas.microsoft.com/office/drawing/2014/main" val="690256566"/>
                    </a:ext>
                  </a:extLst>
                </a:gridCol>
                <a:gridCol w="837093">
                  <a:extLst>
                    <a:ext uri="{9D8B030D-6E8A-4147-A177-3AD203B41FA5}">
                      <a16:colId xmlns:a16="http://schemas.microsoft.com/office/drawing/2014/main" val="2802469555"/>
                    </a:ext>
                  </a:extLst>
                </a:gridCol>
                <a:gridCol w="837093">
                  <a:extLst>
                    <a:ext uri="{9D8B030D-6E8A-4147-A177-3AD203B41FA5}">
                      <a16:colId xmlns:a16="http://schemas.microsoft.com/office/drawing/2014/main" val="2609144960"/>
                    </a:ext>
                  </a:extLst>
                </a:gridCol>
                <a:gridCol w="837093">
                  <a:extLst>
                    <a:ext uri="{9D8B030D-6E8A-4147-A177-3AD203B41FA5}">
                      <a16:colId xmlns:a16="http://schemas.microsoft.com/office/drawing/2014/main" val="3536376996"/>
                    </a:ext>
                  </a:extLst>
                </a:gridCol>
              </a:tblGrid>
              <a:tr h="1728192">
                <a:tc>
                  <a:txBody>
                    <a:bodyPr/>
                    <a:lstStyle/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71081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508104" y="3211240"/>
          <a:ext cx="3348372" cy="173677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37093">
                  <a:extLst>
                    <a:ext uri="{9D8B030D-6E8A-4147-A177-3AD203B41FA5}">
                      <a16:colId xmlns:a16="http://schemas.microsoft.com/office/drawing/2014/main" val="690256566"/>
                    </a:ext>
                  </a:extLst>
                </a:gridCol>
                <a:gridCol w="837093">
                  <a:extLst>
                    <a:ext uri="{9D8B030D-6E8A-4147-A177-3AD203B41FA5}">
                      <a16:colId xmlns:a16="http://schemas.microsoft.com/office/drawing/2014/main" val="2802469555"/>
                    </a:ext>
                  </a:extLst>
                </a:gridCol>
                <a:gridCol w="837093">
                  <a:extLst>
                    <a:ext uri="{9D8B030D-6E8A-4147-A177-3AD203B41FA5}">
                      <a16:colId xmlns:a16="http://schemas.microsoft.com/office/drawing/2014/main" val="2609144960"/>
                    </a:ext>
                  </a:extLst>
                </a:gridCol>
                <a:gridCol w="837093">
                  <a:extLst>
                    <a:ext uri="{9D8B030D-6E8A-4147-A177-3AD203B41FA5}">
                      <a16:colId xmlns:a16="http://schemas.microsoft.com/office/drawing/2014/main" val="3536376996"/>
                    </a:ext>
                  </a:extLst>
                </a:gridCol>
              </a:tblGrid>
              <a:tr h="1736773">
                <a:tc>
                  <a:txBody>
                    <a:bodyPr/>
                    <a:lstStyle/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710819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>
            <a:stCxn id="10" idx="1"/>
            <a:endCxn id="10" idx="3"/>
          </p:cNvCxnSpPr>
          <p:nvPr/>
        </p:nvCxnSpPr>
        <p:spPr>
          <a:xfrm>
            <a:off x="5508104" y="1779662"/>
            <a:ext cx="334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1" idx="1"/>
            <a:endCxn id="11" idx="3"/>
          </p:cNvCxnSpPr>
          <p:nvPr/>
        </p:nvCxnSpPr>
        <p:spPr>
          <a:xfrm>
            <a:off x="5508104" y="4079626"/>
            <a:ext cx="334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8125" l="10000" r="90000"/>
                    </a14:imgEffect>
                  </a14:imgLayer>
                </a14:imgProps>
              </a:ext>
            </a:extLst>
          </a:blip>
          <a:srcRect r="5113" b="35471"/>
          <a:stretch/>
        </p:blipFill>
        <p:spPr>
          <a:xfrm>
            <a:off x="902253" y="1820286"/>
            <a:ext cx="2152006" cy="1509046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200000">
            <a:off x="6470101" y="1987293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ight Arrow 15"/>
          <p:cNvSpPr/>
          <p:nvPr/>
        </p:nvSpPr>
        <p:spPr>
          <a:xfrm rot="5400000">
            <a:off x="8139968" y="1992342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ight Arrow 16"/>
          <p:cNvSpPr/>
          <p:nvPr/>
        </p:nvSpPr>
        <p:spPr>
          <a:xfrm>
            <a:off x="5635013" y="1945190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ight Arrow 17"/>
          <p:cNvSpPr/>
          <p:nvPr/>
        </p:nvSpPr>
        <p:spPr>
          <a:xfrm rot="10800000">
            <a:off x="7286219" y="1907687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ight Arrow 21"/>
          <p:cNvSpPr/>
          <p:nvPr/>
        </p:nvSpPr>
        <p:spPr>
          <a:xfrm>
            <a:off x="7286219" y="1084062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Right Arrow 23"/>
          <p:cNvSpPr/>
          <p:nvPr/>
        </p:nvSpPr>
        <p:spPr>
          <a:xfrm rot="16200000">
            <a:off x="5635013" y="1097644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Right Arrow 24"/>
          <p:cNvSpPr/>
          <p:nvPr/>
        </p:nvSpPr>
        <p:spPr>
          <a:xfrm rot="5400000">
            <a:off x="6470101" y="1180626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ight Arrow 25"/>
          <p:cNvSpPr/>
          <p:nvPr/>
        </p:nvSpPr>
        <p:spPr>
          <a:xfrm rot="10800000">
            <a:off x="8100391" y="1111121"/>
            <a:ext cx="60268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378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6.38595E-17 L 0.13229 -0.000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29 -0.00062 L 5.55556E-7 2.7160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1605E-6 L -0.00191 0.267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3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26759 L 2.77778E-7 6.38595E-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1605E-6 L -0.00191 -0.264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26451 L 8.33333E-7 6.38595E-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1605E-6 L -0.13368 2.71605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TheWind-July_3u7n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05979"/>
            <a:ext cx="609600" cy="60960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4" y="0"/>
            <a:ext cx="9155544" cy="5117485"/>
          </a:xfrm>
        </p:spPr>
      </p:pic>
    </p:spTree>
    <p:extLst>
      <p:ext uri="{BB962C8B-B14F-4D97-AF65-F5344CB8AC3E}">
        <p14:creationId xmlns:p14="http://schemas.microsoft.com/office/powerpoint/2010/main" val="239144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2521</TotalTime>
  <Words>72</Words>
  <Application>Microsoft Office PowerPoint</Application>
  <PresentationFormat>On-screen Show (16:9)</PresentationFormat>
  <Paragraphs>31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                                           PHÁT TRIỂN NHẬN THỨC                         Làm quen với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 Chung sức thử tài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KHOA HỌC</dc:title>
  <dc:creator>Admin</dc:creator>
  <cp:lastModifiedBy>Quang Anh</cp:lastModifiedBy>
  <cp:revision>92</cp:revision>
  <dcterms:created xsi:type="dcterms:W3CDTF">2019-02-18T13:43:20Z</dcterms:created>
  <dcterms:modified xsi:type="dcterms:W3CDTF">2024-08-06T02:15:56Z</dcterms:modified>
</cp:coreProperties>
</file>