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6" r:id="rId3"/>
    <p:sldId id="277" r:id="rId4"/>
    <p:sldId id="275" r:id="rId5"/>
    <p:sldId id="264" r:id="rId6"/>
    <p:sldId id="263" r:id="rId7"/>
    <p:sldId id="257" r:id="rId8"/>
    <p:sldId id="266" r:id="rId9"/>
    <p:sldId id="265" r:id="rId10"/>
    <p:sldId id="267" r:id="rId11"/>
    <p:sldId id="273" r:id="rId12"/>
    <p:sldId id="271" r:id="rId13"/>
    <p:sldId id="269" r:id="rId14"/>
    <p:sldId id="27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0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1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8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5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5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05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3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3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5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1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24.jpe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image" Target="../media/image17.gif"/><Relationship Id="rId11" Type="http://schemas.openxmlformats.org/officeDocument/2006/relationships/image" Target="../media/image31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30.jpeg"/><Relationship Id="rId4" Type="http://schemas.openxmlformats.org/officeDocument/2006/relationships/audio" Target="../media/audio1.wav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gif"/><Relationship Id="rId11" Type="http://schemas.openxmlformats.org/officeDocument/2006/relationships/image" Target="../media/image39.jpeg"/><Relationship Id="rId5" Type="http://schemas.openxmlformats.org/officeDocument/2006/relationships/audio" Target="../media/audio2.wav"/><Relationship Id="rId10" Type="http://schemas.openxmlformats.org/officeDocument/2006/relationships/image" Target="../media/image38.jpeg"/><Relationship Id="rId4" Type="http://schemas.openxmlformats.org/officeDocument/2006/relationships/audio" Target="../media/audio1.wav"/><Relationship Id="rId9" Type="http://schemas.openxmlformats.org/officeDocument/2006/relationships/image" Target="../media/image37.jpe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46.jpe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44.jpeg"/><Relationship Id="rId4" Type="http://schemas.openxmlformats.org/officeDocument/2006/relationships/audio" Target="../media/audio1.wav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audio" Target="../media/audio2.wav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379119"/>
            <a:ext cx="9448800" cy="899362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0000CC"/>
                </a:solidFill>
                <a:latin typeface=".VnAvantH" pitchFamily="34" charset="0"/>
              </a:rPr>
              <a:t>LÜNH </a:t>
            </a:r>
            <a:r>
              <a:rPr lang="en-US" sz="5400" b="1" dirty="0" err="1" smtClean="0">
                <a:solidFill>
                  <a:srgbClr val="0000CC"/>
                </a:solidFill>
                <a:latin typeface=".VnAvantH" pitchFamily="34" charset="0"/>
              </a:rPr>
              <a:t>VùC</a:t>
            </a:r>
            <a:r>
              <a:rPr lang="en-US" sz="5400" b="1" dirty="0" smtClean="0">
                <a:solidFill>
                  <a:srgbClr val="0000CC"/>
                </a:solidFill>
                <a:latin typeface=".VnAvantH" pitchFamily="34" charset="0"/>
              </a:rPr>
              <a:t> PH¸T TRIÓN THÈM </a:t>
            </a:r>
            <a:r>
              <a:rPr lang="en-US" sz="5400" b="1" dirty="0" err="1" smtClean="0">
                <a:solidFill>
                  <a:srgbClr val="0000CC"/>
                </a:solidFill>
                <a:latin typeface=".VnAvantH" pitchFamily="34" charset="0"/>
              </a:rPr>
              <a:t>Mü</a:t>
            </a:r>
            <a:endParaRPr lang="en-US" sz="5400" b="1" dirty="0">
              <a:solidFill>
                <a:srgbClr val="0000CC"/>
              </a:solidFill>
              <a:latin typeface=".VnAvant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2638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18" y="0"/>
            <a:ext cx="1646265" cy="1538000"/>
          </a:xfrm>
          <a:prstGeom prst="rect">
            <a:avLst/>
          </a:prstGeom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550947" y="2298207"/>
            <a:ext cx="91424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VĐMH “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bath song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TCÂN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967" y="4052533"/>
            <a:ext cx="3852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57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" y="3108670"/>
            <a:ext cx="1181294" cy="10847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35" y="3140190"/>
            <a:ext cx="1237247" cy="10687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47" y="3104714"/>
            <a:ext cx="1343771" cy="1133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33" y="3155430"/>
            <a:ext cx="1288619" cy="11480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42" y="3119954"/>
            <a:ext cx="1326041" cy="11544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3" y="3108607"/>
            <a:ext cx="1181294" cy="10847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91" y="3146146"/>
            <a:ext cx="1178344" cy="10820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3140190"/>
            <a:ext cx="1284705" cy="1097627"/>
          </a:xfrm>
          <a:prstGeom prst="rect">
            <a:avLst/>
          </a:prstGeom>
        </p:spPr>
      </p:pic>
      <p:pic>
        <p:nvPicPr>
          <p:cNvPr id="42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53800" y="342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1532624" cy="135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89" y="2209800"/>
            <a:ext cx="1524000" cy="1356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09800"/>
            <a:ext cx="1554395" cy="1356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28461"/>
            <a:ext cx="1430850" cy="13741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28461"/>
            <a:ext cx="1438999" cy="1321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89" y="4493095"/>
            <a:ext cx="1371600" cy="13568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44" y="4466182"/>
            <a:ext cx="1499011" cy="13391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35" y="4493095"/>
            <a:ext cx="1422799" cy="1321450"/>
          </a:xfrm>
          <a:prstGeom prst="rect">
            <a:avLst/>
          </a:prstGeom>
        </p:spPr>
      </p:pic>
      <p:pic>
        <p:nvPicPr>
          <p:cNvPr id="46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520386" y="325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9869"/>
            <a:ext cx="2209800" cy="1777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20541"/>
            <a:ext cx="2306194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56" y="1323783"/>
            <a:ext cx="2314444" cy="1702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323783"/>
            <a:ext cx="2286000" cy="17023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2209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17" y="4067355"/>
            <a:ext cx="2335377" cy="16476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58" y="4040007"/>
            <a:ext cx="2314444" cy="17023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004946"/>
            <a:ext cx="2209800" cy="1777743"/>
          </a:xfrm>
          <a:prstGeom prst="rect">
            <a:avLst/>
          </a:prstGeom>
        </p:spPr>
      </p:pic>
      <p:pic>
        <p:nvPicPr>
          <p:cNvPr id="3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316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524000" cy="1523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20" y="1524000"/>
            <a:ext cx="1492233" cy="15236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98" y="1524000"/>
            <a:ext cx="1524000" cy="15236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17" y="1510836"/>
            <a:ext cx="1492233" cy="15236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10836"/>
            <a:ext cx="1447800" cy="15236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24000"/>
            <a:ext cx="1447800" cy="15236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60" y="1510836"/>
            <a:ext cx="1492233" cy="1523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" y="4058055"/>
            <a:ext cx="1458161" cy="1238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4" y="4077510"/>
            <a:ext cx="1458161" cy="1238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45" y="4058055"/>
            <a:ext cx="1537300" cy="12577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45" y="4058055"/>
            <a:ext cx="1537300" cy="12577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76" y="4058055"/>
            <a:ext cx="1447800" cy="12577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8" y="4038599"/>
            <a:ext cx="1447800" cy="12577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93" y="4058055"/>
            <a:ext cx="1524000" cy="1257705"/>
          </a:xfrm>
          <a:prstGeom prst="rect">
            <a:avLst/>
          </a:prstGeom>
        </p:spPr>
      </p:pic>
      <p:pic>
        <p:nvPicPr>
          <p:cNvPr id="39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9093" y="318594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61" y="4058055"/>
            <a:ext cx="1447800" cy="12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-8714"/>
            <a:ext cx="12191999" cy="817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I.Mục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đích, yêu cầu</a:t>
            </a:r>
            <a:endParaRPr lang="vi-VN" sz="2800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1. Kiến thức: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- Trẻ nhớ tên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bài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hát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và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biết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cách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vận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động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minh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họa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theo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giai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điệu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bài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hát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.</a:t>
            </a:r>
            <a:endParaRPr lang="vi-VN" sz="2800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- Biết chơi trò chơi </a:t>
            </a:r>
          </a:p>
          <a:p>
            <a:r>
              <a:rPr lang="vi-VN" sz="2800" dirty="0">
                <a:solidFill>
                  <a:srgbClr val="333333"/>
                </a:solidFill>
                <a:latin typeface="+mj-lt"/>
              </a:rPr>
              <a:t>2.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K</a:t>
            </a:r>
            <a:r>
              <a:rPr lang="en-US" sz="2800" dirty="0">
                <a:solidFill>
                  <a:srgbClr val="333333"/>
                </a:solidFill>
                <a:latin typeface="+mj-lt"/>
              </a:rPr>
              <a:t>ỹ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năng:</a:t>
            </a:r>
          </a:p>
          <a:p>
            <a:r>
              <a:rPr lang="vi-VN" sz="2800" dirty="0">
                <a:solidFill>
                  <a:srgbClr val="333333"/>
                </a:solidFill>
                <a:latin typeface="+mj-lt"/>
              </a:rPr>
              <a:t>- Rèn cho trẻ sự tập chúng chú ý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và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ghi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nhớ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.</a:t>
            </a:r>
            <a:endParaRPr lang="vi-VN" sz="2800" dirty="0">
              <a:solidFill>
                <a:srgbClr val="333333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Rèn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khả năng nghe và năng khiếu âm nhạc cho trẻ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.</a:t>
            </a:r>
            <a:endParaRPr lang="en-US" sz="2800" dirty="0" smtClean="0">
              <a:solidFill>
                <a:srgbClr val="333333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Rèn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trẻ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tự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tin,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mạnh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dạn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khi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vận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động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hát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đúng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giai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điệu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và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lời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hát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.</a:t>
            </a:r>
            <a:endParaRPr lang="vi-VN" sz="2800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3. Thái độ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:</a:t>
            </a:r>
            <a:endParaRPr lang="vi-VN" sz="2800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-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Trẻ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tích cực tham gia vào hoạt động âm nhạc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.</a:t>
            </a:r>
            <a:endParaRPr lang="en-US" sz="2800" dirty="0" smtClean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en-US" sz="2800" b="1" dirty="0" err="1" smtClean="0">
                <a:solidFill>
                  <a:srgbClr val="333333"/>
                </a:solidFill>
                <a:latin typeface="+mj-lt"/>
              </a:rPr>
              <a:t>II.Chuẩn</a:t>
            </a:r>
            <a:r>
              <a:rPr lang="en-US" sz="28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333333"/>
                </a:solidFill>
                <a:latin typeface="+mj-lt"/>
              </a:rPr>
              <a:t>bị</a:t>
            </a:r>
            <a:r>
              <a:rPr lang="en-US" sz="2800" b="1" dirty="0" smtClean="0">
                <a:solidFill>
                  <a:srgbClr val="333333"/>
                </a:solidFill>
                <a:latin typeface="+mj-lt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*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Đồ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dùng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của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Bài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giảng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điện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tử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Đàn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organ</a:t>
            </a: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*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Đồ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dùng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của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trẻ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Trang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phục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biểu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diễn</a:t>
            </a:r>
            <a:endParaRPr lang="en-US" sz="2800" dirty="0" smtClean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Các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dụng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cụ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âm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nhạc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trống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xắc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xô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đàn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phách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+mj-lt"/>
              </a:rPr>
              <a:t>tre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…</a:t>
            </a:r>
          </a:p>
          <a:p>
            <a:pPr marL="342900" indent="-342900" algn="just">
              <a:buFontTx/>
              <a:buChar char="-"/>
            </a:pPr>
            <a:endParaRPr lang="en-US" sz="2400" dirty="0" smtClean="0">
              <a:solidFill>
                <a:srgbClr val="333333"/>
              </a:solidFill>
              <a:latin typeface="Helvetica"/>
            </a:endParaRPr>
          </a:p>
          <a:p>
            <a:pPr algn="just"/>
            <a:endParaRPr lang="vi-VN" sz="2400" dirty="0">
              <a:solidFill>
                <a:srgbClr val="333333"/>
              </a:solidFill>
              <a:latin typeface="Helvetica"/>
            </a:endParaRPr>
          </a:p>
          <a:p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" y="32426"/>
            <a:ext cx="12162817" cy="6825574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344039" y="2286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Vu-Dieu-Rua-Tay-V-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2487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-8714"/>
            <a:ext cx="121919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00"/>
            <a:ext cx="12191998" cy="4572000"/>
          </a:xfrm>
          <a:prstGeom prst="rect">
            <a:avLst/>
          </a:prstGeom>
        </p:spPr>
      </p:pic>
      <p:pic>
        <p:nvPicPr>
          <p:cNvPr id="5" name="Nhạc chào mừ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7600" y="1524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03247"/>
            <a:ext cx="12191998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AvantH" pitchFamily="34" charset="0"/>
              </a:rPr>
              <a:t>iai</a:t>
            </a:r>
            <a:r>
              <a:rPr lang="en-US" sz="5400" b="1" dirty="0" smtClean="0">
                <a:solidFill>
                  <a:srgbClr val="FF0000"/>
                </a:solidFill>
                <a:latin typeface=".VnAvantH" pitchFamily="34" charset="0"/>
              </a:rPr>
              <a:t> ®</a:t>
            </a:r>
            <a:r>
              <a:rPr lang="en-US" sz="5400" b="1" dirty="0" err="1" smtClean="0">
                <a:solidFill>
                  <a:srgbClr val="FF0000"/>
                </a:solidFill>
                <a:latin typeface=".VnAvantH" pitchFamily="34" charset="0"/>
              </a:rPr>
              <a:t>iÖu</a:t>
            </a:r>
            <a:r>
              <a:rPr lang="en-US" sz="54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H" pitchFamily="34" charset="0"/>
              </a:rPr>
              <a:t>h¹nh </a:t>
            </a:r>
            <a:r>
              <a:rPr lang="en-US" sz="5400" b="1" dirty="0" err="1" smtClean="0">
                <a:solidFill>
                  <a:srgbClr val="FF0000"/>
                </a:solidFill>
                <a:latin typeface=".VnAvantH" pitchFamily="34" charset="0"/>
              </a:rPr>
              <a:t>phóc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Nhạc chào mừ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Untitle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846550"/>
            <a:ext cx="12192000" cy="6011449"/>
          </a:xfrm>
          <a:prstGeom prst="rect">
            <a:avLst/>
          </a:prstGeom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Untitl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9000" y="-18150"/>
            <a:ext cx="609600" cy="609600"/>
          </a:xfrm>
          <a:prstGeom prst="rect">
            <a:avLst/>
          </a:prstGeom>
        </p:spPr>
      </p:pic>
      <p:pic>
        <p:nvPicPr>
          <p:cNvPr id="4" name="The bath song pian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2958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“The bath song “</a:t>
            </a: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5" name="The bath song pia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" y="914400"/>
            <a:ext cx="12177409" cy="5943600"/>
          </a:xfrm>
          <a:prstGeom prst="rect">
            <a:avLst/>
          </a:prstGeo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ạc trẻ lên đi lên biểu diễ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4013" y="43774"/>
            <a:ext cx="609600" cy="609600"/>
          </a:xfrm>
          <a:prstGeom prst="rect">
            <a:avLst/>
          </a:prstGeom>
        </p:spPr>
      </p:pic>
      <p:pic>
        <p:nvPicPr>
          <p:cNvPr id="3" name="Untitle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90800" y="4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12039600" cy="5638800"/>
          </a:xfrm>
          <a:prstGeom prst="rect">
            <a:avLst/>
          </a:prstGeom>
        </p:spPr>
      </p:pic>
      <p:pic>
        <p:nvPicPr>
          <p:cNvPr id="3" name="Untitl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0445" y="1750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6862"/>
            <a:ext cx="2008397" cy="1690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66862"/>
            <a:ext cx="2008397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87736"/>
            <a:ext cx="1905000" cy="169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383481"/>
            <a:ext cx="1905000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7" y="5154241"/>
            <a:ext cx="1905000" cy="169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98" y="5143095"/>
            <a:ext cx="1905000" cy="1695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89" y="5173291"/>
            <a:ext cx="1905000" cy="1695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49" y="5154241"/>
            <a:ext cx="1905000" cy="1695450"/>
          </a:xfrm>
          <a:prstGeom prst="rect">
            <a:avLst/>
          </a:prstGeom>
        </p:spPr>
      </p:pic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351</Words>
  <Application>Microsoft Office PowerPoint</Application>
  <PresentationFormat>Widescreen</PresentationFormat>
  <Paragraphs>84</Paragraphs>
  <Slides>13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.VnAvantH</vt:lpstr>
      <vt:lpstr>.VnTifani Heavy</vt:lpstr>
      <vt:lpstr>Arial</vt:lpstr>
      <vt:lpstr>Calibri</vt:lpstr>
      <vt:lpstr>Helvetica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104</cp:revision>
  <dcterms:created xsi:type="dcterms:W3CDTF">2017-09-08T00:30:58Z</dcterms:created>
  <dcterms:modified xsi:type="dcterms:W3CDTF">2023-11-02T08:52:56Z</dcterms:modified>
</cp:coreProperties>
</file>