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9" r:id="rId4"/>
    <p:sldId id="264" r:id="rId5"/>
    <p:sldId id="257" r:id="rId6"/>
    <p:sldId id="310" r:id="rId7"/>
    <p:sldId id="262" r:id="rId8"/>
    <p:sldId id="266" r:id="rId9"/>
    <p:sldId id="269" r:id="rId10"/>
    <p:sldId id="341" r:id="rId11"/>
    <p:sldId id="274" r:id="rId12"/>
    <p:sldId id="317" r:id="rId13"/>
    <p:sldId id="339" r:id="rId14"/>
    <p:sldId id="340" r:id="rId15"/>
    <p:sldId id="335" r:id="rId16"/>
    <p:sldId id="337" r:id="rId17"/>
    <p:sldId id="338" r:id="rId18"/>
    <p:sldId id="321" r:id="rId19"/>
    <p:sldId id="336" r:id="rId20"/>
    <p:sldId id="334" r:id="rId21"/>
    <p:sldId id="333"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MBT" initials="N" lastIdx="0" clrIdx="0">
    <p:extLst>
      <p:ext uri="{19B8F6BF-5375-455C-9EA6-DF929625EA0E}">
        <p15:presenceInfo xmlns:p15="http://schemas.microsoft.com/office/powerpoint/2012/main" userId="ed80ee5ae0be2e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4660"/>
  </p:normalViewPr>
  <p:slideViewPr>
    <p:cSldViewPr>
      <p:cViewPr varScale="1">
        <p:scale>
          <a:sx n="86" d="100"/>
          <a:sy n="86" d="100"/>
        </p:scale>
        <p:origin x="22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0AA9AA-EEB6-47D6-BD3D-CCBF67CF7C8F}" type="datetimeFigureOut">
              <a:rPr lang="en-US" smtClean="0"/>
              <a:t>11/19/2024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EF7E52-458A-48BF-B1BB-C89F6C6759DB}" type="slidenum">
              <a:rPr lang="en-US" smtClean="0"/>
              <a:t>‹#›</a:t>
            </a:fld>
            <a:endParaRPr lang="en-US"/>
          </a:p>
        </p:txBody>
      </p:sp>
    </p:spTree>
    <p:extLst>
      <p:ext uri="{BB962C8B-B14F-4D97-AF65-F5344CB8AC3E}">
        <p14:creationId xmlns:p14="http://schemas.microsoft.com/office/powerpoint/2010/main" val="339445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EF7E52-458A-48BF-B1BB-C89F6C6759DB}" type="slidenum">
              <a:rPr lang="en-US" smtClean="0"/>
              <a:t>1</a:t>
            </a:fld>
            <a:endParaRPr lang="en-US"/>
          </a:p>
        </p:txBody>
      </p:sp>
    </p:spTree>
    <p:extLst>
      <p:ext uri="{BB962C8B-B14F-4D97-AF65-F5344CB8AC3E}">
        <p14:creationId xmlns:p14="http://schemas.microsoft.com/office/powerpoint/2010/main" val="87067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F7E52-458A-48BF-B1BB-C89F6C6759DB}" type="slidenum">
              <a:rPr lang="en-US" smtClean="0"/>
              <a:t>21</a:t>
            </a:fld>
            <a:endParaRPr lang="en-US"/>
          </a:p>
        </p:txBody>
      </p:sp>
    </p:spTree>
    <p:extLst>
      <p:ext uri="{BB962C8B-B14F-4D97-AF65-F5344CB8AC3E}">
        <p14:creationId xmlns:p14="http://schemas.microsoft.com/office/powerpoint/2010/main" val="1863045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2BCF0F-9EC1-4270-91CD-9CCB1337B0A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117383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BCF0F-9EC1-4270-91CD-9CCB1337B0A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148681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BCF0F-9EC1-4270-91CD-9CCB1337B0A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419224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637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55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219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48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47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059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925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632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BCF0F-9EC1-4270-91CD-9CCB1337B0A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2154603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105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77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330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2BCF0F-9EC1-4270-91CD-9CCB1337B0A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185016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2BCF0F-9EC1-4270-91CD-9CCB1337B0AE}"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329223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2BCF0F-9EC1-4270-91CD-9CCB1337B0AE}"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270889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2BCF0F-9EC1-4270-91CD-9CCB1337B0AE}"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213347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BCF0F-9EC1-4270-91CD-9CCB1337B0AE}"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2012506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2BCF0F-9EC1-4270-91CD-9CCB1337B0AE}"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131087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2BCF0F-9EC1-4270-91CD-9CCB1337B0AE}"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9092D-84ED-4B60-8509-69E526D2A9FD}" type="slidenum">
              <a:rPr lang="en-US" smtClean="0"/>
              <a:t>‹#›</a:t>
            </a:fld>
            <a:endParaRPr lang="en-US"/>
          </a:p>
        </p:txBody>
      </p:sp>
    </p:spTree>
    <p:extLst>
      <p:ext uri="{BB962C8B-B14F-4D97-AF65-F5344CB8AC3E}">
        <p14:creationId xmlns:p14="http://schemas.microsoft.com/office/powerpoint/2010/main" val="394553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BCF0F-9EC1-4270-91CD-9CCB1337B0AE}" type="datetimeFigureOut">
              <a:rPr lang="en-US" smtClean="0"/>
              <a:t>11/19/2024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9092D-84ED-4B60-8509-69E526D2A9FD}" type="slidenum">
              <a:rPr lang="en-US" smtClean="0"/>
              <a:t>‹#›</a:t>
            </a:fld>
            <a:endParaRPr lang="en-US"/>
          </a:p>
        </p:txBody>
      </p:sp>
    </p:spTree>
    <p:extLst>
      <p:ext uri="{BB962C8B-B14F-4D97-AF65-F5344CB8AC3E}">
        <p14:creationId xmlns:p14="http://schemas.microsoft.com/office/powerpoint/2010/main" val="904836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BCF0F-9EC1-4270-91CD-9CCB1337B0A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9092D-84ED-4B60-8509-69E526D2A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167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40677"/>
            <a:ext cx="7772400" cy="1470025"/>
          </a:xfrm>
        </p:spPr>
        <p:txBody>
          <a:bodyPr>
            <a:normAutofit/>
          </a:bodyPr>
          <a:lstStyle/>
          <a:p>
            <a:r>
              <a:rPr lang="en-US" sz="2000" dirty="0">
                <a:solidFill>
                  <a:srgbClr val="002060"/>
                </a:solidFill>
                <a:latin typeface="Times New Roman" pitchFamily="18" charset="0"/>
                <a:cs typeface="Times New Roman" pitchFamily="18" charset="0"/>
              </a:rPr>
              <a:t>UBND QUẬN LONG BIÊN</a:t>
            </a:r>
            <a:r>
              <a:rPr lang="en-US" sz="2400" dirty="0">
                <a:solidFill>
                  <a:srgbClr val="002060"/>
                </a:solidFill>
                <a:latin typeface="Times New Roman" pitchFamily="18" charset="0"/>
                <a:cs typeface="Times New Roman" pitchFamily="18" charset="0"/>
              </a:rPr>
              <a:t/>
            </a:r>
            <a:br>
              <a:rPr lang="en-US" sz="2400" dirty="0">
                <a:solidFill>
                  <a:srgbClr val="002060"/>
                </a:solidFill>
                <a:latin typeface="Times New Roman" pitchFamily="18" charset="0"/>
                <a:cs typeface="Times New Roman" pitchFamily="18" charset="0"/>
              </a:rPr>
            </a:br>
            <a:r>
              <a:rPr lang="en-US" sz="2400" b="1" u="sng" dirty="0">
                <a:solidFill>
                  <a:srgbClr val="002060"/>
                </a:solidFill>
                <a:latin typeface="Times New Roman" pitchFamily="18" charset="0"/>
                <a:cs typeface="Times New Roman" pitchFamily="18" charset="0"/>
              </a:rPr>
              <a:t>TRƯỜNG MẦM NON </a:t>
            </a:r>
            <a:r>
              <a:rPr lang="en-US" sz="2400" b="1" u="sng" dirty="0" smtClean="0">
                <a:solidFill>
                  <a:srgbClr val="002060"/>
                </a:solidFill>
                <a:latin typeface="Times New Roman" pitchFamily="18" charset="0"/>
                <a:cs typeface="Times New Roman" pitchFamily="18" charset="0"/>
              </a:rPr>
              <a:t>NGUYỆT QUẾ</a:t>
            </a:r>
            <a:endParaRPr lang="en-US" sz="2400" b="1" u="sng" dirty="0">
              <a:solidFill>
                <a:srgbClr val="002060"/>
              </a:solidFill>
              <a:latin typeface="Times New Roman" pitchFamily="18" charset="0"/>
              <a:cs typeface="Times New Roman" pitchFamily="18" charset="0"/>
            </a:endParaRPr>
          </a:p>
        </p:txBody>
      </p:sp>
      <p:sp>
        <p:nvSpPr>
          <p:cNvPr id="4" name="Subtitle 2"/>
          <p:cNvSpPr txBox="1">
            <a:spLocks/>
          </p:cNvSpPr>
          <p:nvPr/>
        </p:nvSpPr>
        <p:spPr>
          <a:xfrm>
            <a:off x="0" y="3150636"/>
            <a:ext cx="118872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vi-VN" sz="3000" b="1" i="1" dirty="0">
                <a:solidFill>
                  <a:srgbClr val="0070C0"/>
                </a:solidFill>
                <a:latin typeface="+mj-lt"/>
              </a:rPr>
              <a:t>“ Một số biện pháp ứng dụng công nghệ thông tin</a:t>
            </a:r>
            <a:endParaRPr lang="en-US" sz="3000" dirty="0">
              <a:solidFill>
                <a:srgbClr val="0070C0"/>
              </a:solidFill>
              <a:latin typeface="+mj-lt"/>
            </a:endParaRPr>
          </a:p>
          <a:p>
            <a:r>
              <a:rPr lang="vi-VN" sz="3000" b="1" i="1" dirty="0">
                <a:solidFill>
                  <a:srgbClr val="0070C0"/>
                </a:solidFill>
                <a:latin typeface="+mj-lt"/>
              </a:rPr>
              <a:t>trong thiết kế video, giáo án điện tử dạy trẻ 5</a:t>
            </a:r>
            <a:r>
              <a:rPr lang="en-US" sz="3000" b="1" i="1" dirty="0">
                <a:solidFill>
                  <a:srgbClr val="0070C0"/>
                </a:solidFill>
                <a:latin typeface="Times New Roman" panose="02020603050405020304" pitchFamily="18" charset="0"/>
                <a:cs typeface="Times New Roman" panose="02020603050405020304" pitchFamily="18" charset="0"/>
              </a:rPr>
              <a:t>-6</a:t>
            </a:r>
            <a:r>
              <a:rPr lang="vi-VN" sz="3000" b="1" i="1" dirty="0">
                <a:solidFill>
                  <a:srgbClr val="0070C0"/>
                </a:solidFill>
                <a:latin typeface="+mj-lt"/>
              </a:rPr>
              <a:t> tuổi ở trường mầm non ”</a:t>
            </a:r>
            <a:endParaRPr lang="en-US" sz="3000" b="1" dirty="0">
              <a:solidFill>
                <a:srgbClr val="0070C0"/>
              </a:solidFill>
              <a:latin typeface="+mj-lt"/>
              <a:cs typeface="Times New Roman" panose="02020603050405020304" pitchFamily="18" charset="0"/>
            </a:endParaRPr>
          </a:p>
        </p:txBody>
      </p:sp>
      <p:sp>
        <p:nvSpPr>
          <p:cNvPr id="3" name="Subtitle 2"/>
          <p:cNvSpPr>
            <a:spLocks noGrp="1"/>
          </p:cNvSpPr>
          <p:nvPr>
            <p:ph type="subTitle" idx="1"/>
          </p:nvPr>
        </p:nvSpPr>
        <p:spPr>
          <a:xfrm>
            <a:off x="0" y="1948380"/>
            <a:ext cx="12192000" cy="1143000"/>
          </a:xfrm>
        </p:spPr>
        <p:txBody>
          <a:bodyPr>
            <a:normAutofit fontScale="92500" lnSpcReduction="10000"/>
          </a:bodyPr>
          <a:lstStyle/>
          <a:p>
            <a:endParaRPr lang="en-US" sz="3600" b="1" dirty="0">
              <a:solidFill>
                <a:srgbClr val="C00000"/>
              </a:solidFill>
              <a:latin typeface="Times New Roman" pitchFamily="18" charset="0"/>
              <a:cs typeface="Times New Roman" pitchFamily="18" charset="0"/>
            </a:endParaRPr>
          </a:p>
          <a:p>
            <a:r>
              <a:rPr lang="en-US" sz="3600" b="1" dirty="0">
                <a:solidFill>
                  <a:srgbClr val="C00000"/>
                </a:solidFill>
                <a:latin typeface="Times New Roman" pitchFamily="18" charset="0"/>
                <a:cs typeface="Times New Roman" pitchFamily="18" charset="0"/>
              </a:rPr>
              <a:t>BÀI THUYẾT TRÌNH </a:t>
            </a:r>
          </a:p>
        </p:txBody>
      </p:sp>
      <p:sp>
        <p:nvSpPr>
          <p:cNvPr id="5" name="Subtitle 2"/>
          <p:cNvSpPr txBox="1">
            <a:spLocks/>
          </p:cNvSpPr>
          <p:nvPr/>
        </p:nvSpPr>
        <p:spPr>
          <a:xfrm>
            <a:off x="0" y="4495800"/>
            <a:ext cx="121920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100" b="1" dirty="0" err="1" smtClean="0">
                <a:solidFill>
                  <a:srgbClr val="C00000"/>
                </a:solidFill>
                <a:latin typeface="Times New Roman" pitchFamily="18" charset="0"/>
                <a:cs typeface="Times New Roman" pitchFamily="18" charset="0"/>
              </a:rPr>
              <a:t>Giáo</a:t>
            </a:r>
            <a:r>
              <a:rPr lang="en-US" sz="3100" b="1" dirty="0" smtClean="0">
                <a:solidFill>
                  <a:srgbClr val="C00000"/>
                </a:solidFill>
                <a:latin typeface="Times New Roman" pitchFamily="18" charset="0"/>
                <a:cs typeface="Times New Roman" pitchFamily="18" charset="0"/>
              </a:rPr>
              <a:t> </a:t>
            </a:r>
            <a:r>
              <a:rPr lang="en-US" sz="3100" b="1" dirty="0" err="1">
                <a:solidFill>
                  <a:srgbClr val="C00000"/>
                </a:solidFill>
                <a:latin typeface="Times New Roman" pitchFamily="18" charset="0"/>
                <a:cs typeface="Times New Roman" pitchFamily="18" charset="0"/>
              </a:rPr>
              <a:t>viên</a:t>
            </a:r>
            <a:r>
              <a:rPr lang="en-US" sz="3100" b="1" dirty="0">
                <a:solidFill>
                  <a:srgbClr val="C00000"/>
                </a:solidFill>
                <a:latin typeface="Times New Roman" pitchFamily="18" charset="0"/>
                <a:cs typeface="Times New Roman" pitchFamily="18" charset="0"/>
              </a:rPr>
              <a:t>: </a:t>
            </a:r>
            <a:r>
              <a:rPr lang="en-US" sz="3100" b="1" dirty="0" err="1" smtClean="0">
                <a:solidFill>
                  <a:srgbClr val="C00000"/>
                </a:solidFill>
                <a:latin typeface="Times New Roman" pitchFamily="18" charset="0"/>
                <a:cs typeface="Times New Roman" pitchFamily="18" charset="0"/>
              </a:rPr>
              <a:t>Phạm</a:t>
            </a:r>
            <a:r>
              <a:rPr lang="en-US" sz="3100" b="1" dirty="0" smtClean="0">
                <a:solidFill>
                  <a:srgbClr val="C00000"/>
                </a:solidFill>
                <a:latin typeface="Times New Roman" pitchFamily="18" charset="0"/>
                <a:cs typeface="Times New Roman" pitchFamily="18" charset="0"/>
              </a:rPr>
              <a:t> </a:t>
            </a:r>
            <a:r>
              <a:rPr lang="en-US" sz="3100" b="1" dirty="0" err="1" smtClean="0">
                <a:solidFill>
                  <a:srgbClr val="C00000"/>
                </a:solidFill>
                <a:latin typeface="Times New Roman" pitchFamily="18" charset="0"/>
                <a:cs typeface="Times New Roman" pitchFamily="18" charset="0"/>
              </a:rPr>
              <a:t>Thị</a:t>
            </a:r>
            <a:r>
              <a:rPr lang="en-US" sz="3100" b="1" dirty="0" smtClean="0">
                <a:solidFill>
                  <a:srgbClr val="C00000"/>
                </a:solidFill>
                <a:latin typeface="Times New Roman" pitchFamily="18" charset="0"/>
                <a:cs typeface="Times New Roman" pitchFamily="18" charset="0"/>
              </a:rPr>
              <a:t> </a:t>
            </a:r>
            <a:r>
              <a:rPr lang="en-US" sz="3100" b="1" dirty="0" err="1" smtClean="0">
                <a:solidFill>
                  <a:srgbClr val="C00000"/>
                </a:solidFill>
                <a:latin typeface="Times New Roman" pitchFamily="18" charset="0"/>
                <a:cs typeface="Times New Roman" pitchFamily="18" charset="0"/>
              </a:rPr>
              <a:t>Hoa</a:t>
            </a:r>
            <a:r>
              <a:rPr lang="en-US" sz="3100" b="1" dirty="0" smtClean="0">
                <a:solidFill>
                  <a:srgbClr val="C00000"/>
                </a:solidFill>
                <a:latin typeface="Times New Roman" pitchFamily="18" charset="0"/>
                <a:cs typeface="Times New Roman" pitchFamily="18" charset="0"/>
              </a:rPr>
              <a:t> Mai</a:t>
            </a:r>
            <a:endParaRPr lang="en-US" sz="3100" b="1" dirty="0">
              <a:solidFill>
                <a:srgbClr val="C00000"/>
              </a:solidFill>
              <a:latin typeface="Times New Roman" pitchFamily="18" charset="0"/>
              <a:cs typeface="Times New Roman" pitchFamily="18" charset="0"/>
            </a:endParaRPr>
          </a:p>
          <a:p>
            <a:pPr algn="l"/>
            <a:endParaRPr lang="en-US" sz="3100" b="1" dirty="0">
              <a:solidFill>
                <a:srgbClr val="C00000"/>
              </a:solidFill>
              <a:latin typeface="Times New Roman" pitchFamily="18" charset="0"/>
              <a:cs typeface="Times New Roman" pitchFamily="18" charset="0"/>
            </a:endParaRPr>
          </a:p>
          <a:p>
            <a:pPr algn="l"/>
            <a:endParaRPr lang="en-US" sz="3100" b="1" dirty="0">
              <a:solidFill>
                <a:srgbClr val="C00000"/>
              </a:solidFill>
              <a:latin typeface="Times New Roman" pitchFamily="18" charset="0"/>
              <a:cs typeface="Times New Roman" pitchFamily="18" charset="0"/>
            </a:endParaRPr>
          </a:p>
          <a:p>
            <a:r>
              <a:rPr lang="en-US" sz="2600" b="1" dirty="0" err="1">
                <a:solidFill>
                  <a:srgbClr val="C00000"/>
                </a:solidFill>
                <a:latin typeface="Times New Roman" pitchFamily="18" charset="0"/>
                <a:cs typeface="Times New Roman" pitchFamily="18" charset="0"/>
              </a:rPr>
              <a:t>Năm</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học</a:t>
            </a:r>
            <a:r>
              <a:rPr lang="en-US" sz="2600" b="1" dirty="0">
                <a:solidFill>
                  <a:srgbClr val="C00000"/>
                </a:solidFill>
                <a:latin typeface="Times New Roman" pitchFamily="18" charset="0"/>
                <a:cs typeface="Times New Roman" pitchFamily="18" charset="0"/>
              </a:rPr>
              <a:t> </a:t>
            </a:r>
            <a:r>
              <a:rPr lang="en-US" sz="2600" b="1" dirty="0" smtClean="0">
                <a:solidFill>
                  <a:srgbClr val="C00000"/>
                </a:solidFill>
                <a:latin typeface="Times New Roman" pitchFamily="18" charset="0"/>
                <a:cs typeface="Times New Roman" pitchFamily="18" charset="0"/>
              </a:rPr>
              <a:t>2024-2025</a:t>
            </a:r>
            <a:endParaRPr lang="en-US" sz="2600" b="1" dirty="0">
              <a:solidFill>
                <a:srgbClr val="C00000"/>
              </a:solidFill>
              <a:latin typeface="Times New Roman" pitchFamily="18" charset="0"/>
              <a:cs typeface="Times New Roman" pitchFamily="18" charset="0"/>
            </a:endParaRPr>
          </a:p>
          <a:p>
            <a:endParaRPr lang="en-US" b="1" dirty="0">
              <a:solidFill>
                <a:srgbClr val="C00000"/>
              </a:solidFill>
              <a:latin typeface="Times New Roman" pitchFamily="18" charset="0"/>
              <a:cs typeface="Times New Roman" pitchFamily="18" charset="0"/>
            </a:endParaRPr>
          </a:p>
          <a:p>
            <a:endParaRPr lang="en-US" b="1" dirty="0">
              <a:solidFill>
                <a:srgbClr val="C00000"/>
              </a:solidFill>
              <a:latin typeface="Times New Roman" pitchFamily="18" charset="0"/>
              <a:cs typeface="Times New Roman" pitchFamily="18" charset="0"/>
            </a:endParaRPr>
          </a:p>
        </p:txBody>
      </p:sp>
      <p:pic>
        <p:nvPicPr>
          <p:cNvPr id="7" name="Picture 6"/>
          <p:cNvPicPr>
            <a:picLocks noChangeAspect="1"/>
          </p:cNvPicPr>
          <p:nvPr/>
        </p:nvPicPr>
        <p:blipFill>
          <a:blip r:embed="rId4"/>
          <a:stretch>
            <a:fillRect/>
          </a:stretch>
        </p:blipFill>
        <p:spPr>
          <a:xfrm>
            <a:off x="5029200" y="838200"/>
            <a:ext cx="2005546" cy="2005546"/>
          </a:xfrm>
          <a:prstGeom prst="rect">
            <a:avLst/>
          </a:prstGeom>
        </p:spPr>
      </p:pic>
    </p:spTree>
    <p:extLst>
      <p:ext uri="{BB962C8B-B14F-4D97-AF65-F5344CB8AC3E}">
        <p14:creationId xmlns:p14="http://schemas.microsoft.com/office/powerpoint/2010/main" val="111771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0" y="914400"/>
            <a:ext cx="10134600" cy="685800"/>
          </a:xfrm>
        </p:spPr>
        <p:style>
          <a:lnRef idx="1">
            <a:schemeClr val="accent5"/>
          </a:lnRef>
          <a:fillRef idx="2">
            <a:schemeClr val="accent5"/>
          </a:fillRef>
          <a:effectRef idx="1">
            <a:schemeClr val="accent5"/>
          </a:effectRef>
          <a:fontRef idx="minor">
            <a:schemeClr val="dk1"/>
          </a:fontRef>
        </p:style>
        <p:txBody>
          <a:bodyPr>
            <a:noAutofit/>
          </a:bodyPr>
          <a:lstStyle/>
          <a:p>
            <a:r>
              <a:rPr lang="pt-BR" sz="3600" b="1" dirty="0">
                <a:solidFill>
                  <a:srgbClr val="FF0000"/>
                </a:solidFill>
                <a:latin typeface="Times New Roman" panose="02020603050405020304" pitchFamily="18" charset="0"/>
                <a:cs typeface="Times New Roman" panose="02020603050405020304" pitchFamily="18" charset="0"/>
              </a:rPr>
              <a:t>2.</a:t>
            </a:r>
            <a:r>
              <a:rPr lang="pt-BR" sz="3600" b="1" i="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b="1" dirty="0"/>
              <a:t>  </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0" y="1828800"/>
            <a:ext cx="12115800" cy="5181600"/>
          </a:xfrm>
        </p:spPr>
        <p:txBody>
          <a:bodyPr>
            <a:noAutofit/>
          </a:bodyPr>
          <a:lstStyle/>
          <a:p>
            <a:pPr marL="0" indent="0" algn="just">
              <a:buNone/>
            </a:pPr>
            <a:r>
              <a:rPr lang="en-US" sz="18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Khi</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mục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a:t>
            </a:r>
          </a:p>
          <a:p>
            <a:pPr marL="0" indent="0" algn="just">
              <a:buNone/>
            </a:pP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Ví</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dụ</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âm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tuổi.Tuy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a:t>
            </a:r>
          </a:p>
          <a:p>
            <a:pPr marL="0" indent="0" algn="just">
              <a:buNone/>
            </a:pP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Mong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slide Power Point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a:t>
            </a:r>
          </a:p>
          <a:p>
            <a:pPr marL="0" indent="0" algn="just">
              <a:buNone/>
            </a:pPr>
            <a:r>
              <a:rPr lang="en-US" sz="2000" i="1" dirty="0" smtClean="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đòi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tuổi</a:t>
            </a:r>
            <a:endParaRPr lang="en-US" sz="2000" dirty="0">
              <a:latin typeface="Times New Roman" panose="02020603050405020304" pitchFamily="18" charset="0"/>
              <a:cs typeface="Times New Roman" panose="02020603050405020304" pitchFamily="18" charset="0"/>
            </a:endParaRPr>
          </a:p>
          <a:p>
            <a:pPr marL="0" indent="0" algn="just">
              <a:buNone/>
            </a:pPr>
            <a:r>
              <a:rPr lang="en-US" sz="2000" i="1" dirty="0" smtClean="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mềm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canva</a:t>
            </a:r>
            <a:r>
              <a:rPr lang="en-US" sz="2000" dirty="0">
                <a:latin typeface="Times New Roman" panose="02020603050405020304" pitchFamily="18" charset="0"/>
                <a:cs typeface="Times New Roman" panose="02020603050405020304" pitchFamily="18" charset="0"/>
              </a:rPr>
              <a:t>, storyline…</a:t>
            </a:r>
            <a:r>
              <a:rPr lang="en-US" sz="2000" dirty="0" err="1">
                <a:latin typeface="Times New Roman" panose="02020603050405020304" pitchFamily="18" charset="0"/>
                <a:cs typeface="Times New Roman" panose="02020603050405020304" pitchFamily="18" charset="0"/>
              </a:rPr>
              <a:t>truy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Internet hay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5118954"/>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199" cy="838200"/>
          </a:xfrm>
        </p:spPr>
        <p:style>
          <a:lnRef idx="1">
            <a:schemeClr val="accent5"/>
          </a:lnRef>
          <a:fillRef idx="2">
            <a:schemeClr val="accent5"/>
          </a:fillRef>
          <a:effectRef idx="1">
            <a:schemeClr val="accent5"/>
          </a:effectRef>
          <a:fontRef idx="minor">
            <a:schemeClr val="dk1"/>
          </a:fontRef>
        </p:style>
        <p:txBody>
          <a:bodyPr>
            <a:noAutofit/>
          </a:bodyPr>
          <a:lstStyle/>
          <a:p>
            <a:r>
              <a:rPr lang="en-US" sz="3600" b="1" i="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mềm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600200"/>
            <a:ext cx="11582399" cy="5516563"/>
          </a:xfrm>
        </p:spPr>
        <p:txBody>
          <a:bodyPr>
            <a:normAutofit/>
          </a:bodyPr>
          <a:lstStyle/>
          <a:p>
            <a:pPr marL="0" indent="0">
              <a:buNone/>
            </a:pP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Ứng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dụng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phầm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mềm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vào</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dạy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thơ</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truyện</a:t>
            </a:r>
            <a:r>
              <a:rPr lang="en-US" sz="2200" b="1" i="1"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VD: </a:t>
            </a:r>
            <a:r>
              <a:rPr lang="en-US" sz="2200" dirty="0" err="1">
                <a:latin typeface="Times New Roman" panose="02020603050405020304" pitchFamily="18" charset="0"/>
                <a:cs typeface="Times New Roman" panose="02020603050405020304" pitchFamily="18" charset="0"/>
              </a:rPr>
              <a:t>Tiết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Truyện</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Hồ nước và mây</a:t>
            </a:r>
            <a:r>
              <a:rPr lang="en-US" sz="2200" dirty="0">
                <a:latin typeface="Times New Roman" panose="02020603050405020304" pitchFamily="18" charset="0"/>
                <a:cs typeface="Times New Roman" panose="02020603050405020304" pitchFamily="18" charset="0"/>
              </a:rPr>
              <a:t>”</a:t>
            </a:r>
          </a:p>
          <a:p>
            <a:pPr marL="0" indent="0">
              <a:buNone/>
            </a:pPr>
            <a:r>
              <a:rPr lang="en-US" sz="2200" b="1" dirty="0" err="1" smtClean="0">
                <a:latin typeface="Times New Roman" panose="02020603050405020304" pitchFamily="18" charset="0"/>
                <a:cs typeface="Times New Roman" panose="02020603050405020304" pitchFamily="18" charset="0"/>
              </a:rPr>
              <a:t>Bước</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1: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thiết kế trên canva tiến trình câu truyện </a:t>
            </a:r>
            <a:endParaRPr lang="en-US" sz="2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09600" y="2971800"/>
            <a:ext cx="4836035"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109736"/>
            <a:ext cx="4744783" cy="2529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21944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199" cy="838200"/>
          </a:xfrm>
        </p:spPr>
        <p:style>
          <a:lnRef idx="1">
            <a:schemeClr val="accent5"/>
          </a:lnRef>
          <a:fillRef idx="2">
            <a:schemeClr val="accent5"/>
          </a:fillRef>
          <a:effectRef idx="1">
            <a:schemeClr val="accent5"/>
          </a:effectRef>
          <a:fontRef idx="minor">
            <a:schemeClr val="dk1"/>
          </a:fontRef>
        </p:style>
        <p:txBody>
          <a:bodyPr>
            <a:noAutofit/>
          </a:bodyPr>
          <a:lstStyle/>
          <a:p>
            <a:r>
              <a:rPr lang="en-US" sz="3600" b="1" i="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mềm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1" y="1600200"/>
            <a:ext cx="6324600" cy="5516563"/>
          </a:xfrm>
        </p:spPr>
        <p:txBody>
          <a:bodyPr>
            <a:normAutofit/>
          </a:bodyPr>
          <a:lstStyle/>
          <a:p>
            <a:pPr marL="0" indent="0" algn="just">
              <a:buNone/>
            </a:pPr>
            <a:r>
              <a:rPr lang="en-US" sz="2200" b="1" dirty="0" err="1" smtClean="0">
                <a:latin typeface="Times New Roman" panose="02020603050405020304" pitchFamily="18" charset="0"/>
                <a:cs typeface="Times New Roman" panose="02020603050405020304" pitchFamily="18" charset="0"/>
              </a:rPr>
              <a:t>Bước</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mềm</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Powerpoint</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các nhân vât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muốn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slide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đựơc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qua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mềm</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Canva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slide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hay </a:t>
            </a:r>
            <a:r>
              <a:rPr lang="en-US" sz="2200" dirty="0" err="1">
                <a:latin typeface="Times New Roman" panose="02020603050405020304" pitchFamily="18" charset="0"/>
                <a:cs typeface="Times New Roman" panose="02020603050405020304" pitchFamily="18" charset="0"/>
              </a:rPr>
              <a:t>mất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dưới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dễ</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hiểu</a:t>
            </a:r>
            <a:r>
              <a:rPr lang="en-US" sz="2200" dirty="0">
                <a:latin typeface="Times New Roman" panose="02020603050405020304" pitchFamily="18" charset="0"/>
                <a:cs typeface="Times New Roman" panose="02020603050405020304" pitchFamily="18" charset="0"/>
              </a:rPr>
              <a:t>. </a:t>
            </a:r>
            <a:endParaRPr lang="en-US" sz="2200"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162800" y="2286000"/>
            <a:ext cx="4291956"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5883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199" cy="838200"/>
          </a:xfrm>
        </p:spPr>
        <p:style>
          <a:lnRef idx="1">
            <a:schemeClr val="accent5"/>
          </a:lnRef>
          <a:fillRef idx="2">
            <a:schemeClr val="accent5"/>
          </a:fillRef>
          <a:effectRef idx="1">
            <a:schemeClr val="accent5"/>
          </a:effectRef>
          <a:fontRef idx="minor">
            <a:schemeClr val="dk1"/>
          </a:fontRef>
        </p:style>
        <p:txBody>
          <a:bodyPr>
            <a:noAutofit/>
          </a:bodyPr>
          <a:lstStyle/>
          <a:p>
            <a:r>
              <a:rPr lang="en-US" sz="3600" b="1" i="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mềm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1" y="1600200"/>
            <a:ext cx="6844990" cy="5516563"/>
          </a:xfrm>
        </p:spPr>
        <p:txBody>
          <a:bodyPr>
            <a:normAutofit/>
          </a:bodyPr>
          <a:lstStyle/>
          <a:p>
            <a:pPr marL="0" indent="0" algn="just">
              <a:buNone/>
            </a:pPr>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slide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p>
          <a:p>
            <a:pPr marL="0" indent="0" algn="just">
              <a:buNone/>
            </a:pPr>
            <a:r>
              <a:rPr lang="en-US" sz="2800" dirty="0" err="1" smtClean="0">
                <a:latin typeface="Times New Roman" panose="02020603050405020304" pitchFamily="18" charset="0"/>
                <a:cs typeface="Times New Roman" panose="02020603050405020304" pitchFamily="18" charset="0"/>
              </a:rPr>
              <a:t>Tuỳ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truyện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chon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stretch>
            <a:fillRect/>
          </a:stretch>
        </p:blipFill>
        <p:spPr>
          <a:xfrm>
            <a:off x="7149791" y="2133600"/>
            <a:ext cx="5025270" cy="3854548"/>
          </a:xfrm>
          <a:prstGeom prst="rect">
            <a:avLst/>
          </a:prstGeom>
        </p:spPr>
      </p:pic>
    </p:spTree>
    <p:extLst>
      <p:ext uri="{BB962C8B-B14F-4D97-AF65-F5344CB8AC3E}">
        <p14:creationId xmlns:p14="http://schemas.microsoft.com/office/powerpoint/2010/main" val="19217606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199" cy="838200"/>
          </a:xfrm>
        </p:spPr>
        <p:style>
          <a:lnRef idx="1">
            <a:schemeClr val="accent5"/>
          </a:lnRef>
          <a:fillRef idx="2">
            <a:schemeClr val="accent5"/>
          </a:fillRef>
          <a:effectRef idx="1">
            <a:schemeClr val="accent5"/>
          </a:effectRef>
          <a:fontRef idx="minor">
            <a:schemeClr val="dk1"/>
          </a:fontRef>
        </p:style>
        <p:txBody>
          <a:bodyPr>
            <a:noAutofit/>
          </a:bodyPr>
          <a:lstStyle/>
          <a:p>
            <a:r>
              <a:rPr lang="en-US" sz="3600" b="1" i="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mềm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600200"/>
            <a:ext cx="11582399" cy="5516563"/>
          </a:xfrm>
        </p:spPr>
        <p:txBody>
          <a:bodyPr>
            <a:normAutofit/>
          </a:bodyPr>
          <a:lstStyle/>
          <a:p>
            <a:pPr marL="0" indent="0">
              <a:buNone/>
            </a:pP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Ứng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mềm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vào</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tiết</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toán</a:t>
            </a:r>
            <a:r>
              <a:rPr lang="en-US" sz="2800" b="1"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a:p>
            <a:pPr marL="0" indent="0" algn="just">
              <a:buNone/>
            </a:pPr>
            <a:r>
              <a:rPr lang="en-US" sz="2800" dirty="0">
                <a:latin typeface="Times New Roman" panose="02020603050405020304" pitchFamily="18" charset="0"/>
                <a:cs typeface="Times New Roman" panose="02020603050405020304" pitchFamily="18" charset="0"/>
              </a:rPr>
              <a:t>VD: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a:p>
            <a:pPr marL="0" indent="0">
              <a:buNone/>
            </a:pP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a:t>
            </a:r>
            <a:r>
              <a:rPr lang="en-US" sz="2800" dirty="0" err="1">
                <a:latin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trên </a:t>
            </a:r>
            <a:r>
              <a:rPr lang="vi-VN" sz="2800" dirty="0">
                <a:latin typeface="Times New Roman" panose="02020603050405020304" pitchFamily="18" charset="0"/>
                <a:cs typeface="Times New Roman" panose="02020603050405020304" pitchFamily="18" charset="0"/>
              </a:rPr>
              <a:t>trang web:</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hlinkClick r:id="rId3"/>
              </a:rPr>
              <a:t>http://www.google.com</a:t>
            </a:r>
            <a:r>
              <a:rPr lang="en-US" sz="28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rotWithShape="1">
          <a:blip r:embed="rId4"/>
          <a:srcRect l="31216" t="24817" r="36862" b="25946"/>
          <a:stretch/>
        </p:blipFill>
        <p:spPr>
          <a:xfrm>
            <a:off x="3558140" y="3736209"/>
            <a:ext cx="3071260" cy="26645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5"/>
          <a:srcRect l="19378" t="19378" r="27871" b="13636"/>
          <a:stretch/>
        </p:blipFill>
        <p:spPr>
          <a:xfrm>
            <a:off x="7467600" y="3736209"/>
            <a:ext cx="3322319" cy="2667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04746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199" cy="838200"/>
          </a:xfrm>
        </p:spPr>
        <p:style>
          <a:lnRef idx="1">
            <a:schemeClr val="accent5"/>
          </a:lnRef>
          <a:fillRef idx="2">
            <a:schemeClr val="accent5"/>
          </a:fillRef>
          <a:effectRef idx="1">
            <a:schemeClr val="accent5"/>
          </a:effectRef>
          <a:fontRef idx="minor">
            <a:schemeClr val="dk1"/>
          </a:fontRef>
        </p:style>
        <p:txBody>
          <a:bodyPr>
            <a:noAutofit/>
          </a:bodyPr>
          <a:lstStyle/>
          <a:p>
            <a:r>
              <a:rPr lang="en-US" sz="3600" b="1" i="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mềm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14400" y="1600200"/>
            <a:ext cx="6248400" cy="5516563"/>
          </a:xfrm>
        </p:spPr>
        <p:txBody>
          <a:bodyPr>
            <a:normAutofit/>
          </a:bodyPr>
          <a:lstStyle/>
          <a:p>
            <a:pPr marL="0" indent="0" algn="just">
              <a:buNone/>
            </a:pPr>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slide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xác</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định phía trước, phía sau, phía trên, phía dưới của bạn khác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Tôi chọn hiệu ứng phù hợp với phần nội dung </a:t>
            </a:r>
            <a:r>
              <a:rPr lang="vi-VN" sz="2800" dirty="0"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lồng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chưa chính xác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indent="0" algn="just">
              <a:buNone/>
            </a:pPr>
            <a:r>
              <a:rPr lang="en-US" sz="2800" dirty="0">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2362200"/>
            <a:ext cx="4495800" cy="3317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45561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199" cy="838200"/>
          </a:xfrm>
        </p:spPr>
        <p:style>
          <a:lnRef idx="1">
            <a:schemeClr val="accent5"/>
          </a:lnRef>
          <a:fillRef idx="2">
            <a:schemeClr val="accent5"/>
          </a:fillRef>
          <a:effectRef idx="1">
            <a:schemeClr val="accent5"/>
          </a:effectRef>
          <a:fontRef idx="minor">
            <a:schemeClr val="dk1"/>
          </a:fontRef>
        </p:style>
        <p:txBody>
          <a:bodyPr>
            <a:noAutofit/>
          </a:bodyPr>
          <a:lstStyle/>
          <a:p>
            <a:r>
              <a:rPr lang="en-US" sz="3600" b="1" i="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mềm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600200"/>
            <a:ext cx="11582399" cy="5516563"/>
          </a:xfrm>
        </p:spPr>
        <p:txBody>
          <a:bodyPr>
            <a:normAutofit/>
          </a:bodyPr>
          <a:lstStyle/>
          <a:p>
            <a:pPr marL="0" indent="0" algn="just">
              <a:buNone/>
            </a:pPr>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slide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a:stretch>
            <a:fillRect/>
          </a:stretch>
        </p:blipFill>
        <p:spPr>
          <a:xfrm>
            <a:off x="914400" y="2362200"/>
            <a:ext cx="4348480" cy="32613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Picture 6"/>
          <p:cNvPicPr>
            <a:picLocks noChangeAspect="1"/>
          </p:cNvPicPr>
          <p:nvPr/>
        </p:nvPicPr>
        <p:blipFill>
          <a:blip r:embed="rId4"/>
          <a:stretch>
            <a:fillRect/>
          </a:stretch>
        </p:blipFill>
        <p:spPr>
          <a:xfrm>
            <a:off x="6858000" y="2366010"/>
            <a:ext cx="4343400" cy="32575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172777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9144000" cy="838200"/>
          </a:xfrm>
        </p:spPr>
        <p:style>
          <a:lnRef idx="1">
            <a:schemeClr val="accent5"/>
          </a:lnRef>
          <a:fillRef idx="2">
            <a:schemeClr val="accent5"/>
          </a:fillRef>
          <a:effectRef idx="1">
            <a:schemeClr val="accent5"/>
          </a:effectRef>
          <a:fontRef idx="minor">
            <a:schemeClr val="dk1"/>
          </a:fontRef>
        </p:style>
        <p:txBody>
          <a:bodyPr>
            <a:noAutofit/>
          </a:bodyPr>
          <a:lstStyle/>
          <a:p>
            <a:r>
              <a:rPr lang="pt-BR" b="1" dirty="0">
                <a:solidFill>
                  <a:srgbClr val="FF0000"/>
                </a:solidFill>
                <a:latin typeface="Times New Roman" panose="02020603050405020304" pitchFamily="18" charset="0"/>
                <a:cs typeface="Times New Roman" panose="02020603050405020304" pitchFamily="18" charset="0"/>
              </a:rPr>
              <a:t>Hiệu quả của </a:t>
            </a:r>
            <a:r>
              <a:rPr lang="pt-BR" b="1" dirty="0" smtClean="0">
                <a:solidFill>
                  <a:srgbClr val="FF0000"/>
                </a:solidFill>
                <a:latin typeface="Times New Roman" panose="02020603050405020304" pitchFamily="18" charset="0"/>
                <a:cs typeface="Times New Roman" panose="02020603050405020304" pitchFamily="18" charset="0"/>
              </a:rPr>
              <a:t>biện pháp</a:t>
            </a:r>
            <a:endParaRPr lang="en-US" sz="24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1600200"/>
            <a:ext cx="11887200" cy="4983163"/>
          </a:xfrm>
        </p:spPr>
        <p:txBody>
          <a:bodyPr>
            <a:noAutofit/>
          </a:bodyPr>
          <a:lstStyle/>
          <a:p>
            <a:pPr marL="0" indent="0">
              <a:buNone/>
            </a:pPr>
            <a:r>
              <a:rPr lang="pt-BR" sz="1600" dirty="0">
                <a:latin typeface="Times New Roman" panose="02020603050405020304" pitchFamily="18" charset="0"/>
                <a:cs typeface="Times New Roman" panose="02020603050405020304" pitchFamily="18" charset="0"/>
              </a:rPr>
              <a:t>Qua thời gian thực hiện đề tài từ tháng 6/20</a:t>
            </a:r>
            <a:r>
              <a:rPr lang="en-US" sz="1600" dirty="0">
                <a:latin typeface="Times New Roman" panose="02020603050405020304" pitchFamily="18" charset="0"/>
                <a:cs typeface="Times New Roman" panose="02020603050405020304" pitchFamily="18" charset="0"/>
              </a:rPr>
              <a:t>24 </a:t>
            </a:r>
            <a:r>
              <a:rPr lang="pt-BR" sz="1600" dirty="0">
                <a:latin typeface="Times New Roman" panose="02020603050405020304" pitchFamily="18" charset="0"/>
                <a:cs typeface="Times New Roman" panose="02020603050405020304" pitchFamily="18" charset="0"/>
              </a:rPr>
              <a:t>đến tháng 10/20</a:t>
            </a:r>
            <a:r>
              <a:rPr lang="en-US" sz="1600" dirty="0">
                <a:latin typeface="Times New Roman" panose="02020603050405020304" pitchFamily="18" charset="0"/>
                <a:cs typeface="Times New Roman" panose="02020603050405020304" pitchFamily="18" charset="0"/>
              </a:rPr>
              <a:t>2</a:t>
            </a:r>
            <a:r>
              <a:rPr lang="vi-VN" sz="1600" dirty="0">
                <a:latin typeface="Times New Roman" panose="02020603050405020304" pitchFamily="18" charset="0"/>
                <a:cs typeface="Times New Roman" panose="02020603050405020304" pitchFamily="18" charset="0"/>
              </a:rPr>
              <a:t>4 </a:t>
            </a:r>
            <a:r>
              <a:rPr lang="pt-BR" sz="1600" dirty="0">
                <a:latin typeface="Times New Roman" panose="02020603050405020304" pitchFamily="18" charset="0"/>
                <a:cs typeface="Times New Roman" panose="02020603050405020304" pitchFamily="18" charset="0"/>
              </a:rPr>
              <a:t>sau khi đã áp dụng thực hiện các biện pháp nêu trên, tôi đã thu hoạch được những kết quả như sau</a:t>
            </a:r>
            <a:r>
              <a:rPr lang="pt-BR"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marL="0" indent="0">
              <a:buNone/>
            </a:pPr>
            <a:r>
              <a:rPr lang="pt-BR" sz="1600" b="1" i="1" dirty="0" smtClean="0">
                <a:latin typeface="Times New Roman" panose="02020603050405020304" pitchFamily="18" charset="0"/>
                <a:cs typeface="Times New Roman" panose="02020603050405020304" pitchFamily="18" charset="0"/>
              </a:rPr>
              <a:t>   </a:t>
            </a:r>
            <a:r>
              <a:rPr lang="pt-BR" sz="1600" b="1" i="1" dirty="0">
                <a:latin typeface="Times New Roman" panose="02020603050405020304" pitchFamily="18" charset="0"/>
                <a:cs typeface="Times New Roman" panose="02020603050405020304" pitchFamily="18" charset="0"/>
              </a:rPr>
              <a:t>* Đối với giáo viên</a:t>
            </a:r>
            <a:r>
              <a:rPr lang="pt-BR" sz="1600" b="1" i="1"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marL="0" indent="0">
              <a:buNone/>
            </a:pP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ứng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mềm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đòi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mỗi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nâng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tôi</a:t>
            </a:r>
            <a:r>
              <a:rPr lang="vi-VN" sz="1600" dirty="0">
                <a:latin typeface="Times New Roman" panose="02020603050405020304" pitchFamily="18" charset="0"/>
                <a:cs typeface="Times New Roman" panose="02020603050405020304" pitchFamily="18" charset="0"/>
              </a:rPr>
              <a:t> tự đăng ký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các khóa học thiết kế bài giảng E-learning, thiết kế sách truyện.....</a:t>
            </a:r>
            <a:endParaRPr lang="en-US" sz="1600" dirty="0">
              <a:latin typeface="Times New Roman" panose="02020603050405020304" pitchFamily="18" charset="0"/>
              <a:cs typeface="Times New Roman" panose="02020603050405020304" pitchFamily="18" charset="0"/>
            </a:endParaRPr>
          </a:p>
          <a:p>
            <a:pPr marL="0" indent="0">
              <a:buNone/>
            </a:pP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p>
          <a:p>
            <a:pPr marL="0" indent="0">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khảo</a:t>
            </a:r>
            <a:r>
              <a:rPr lang="en-US" sz="1600" dirty="0">
                <a:latin typeface="Times New Roman" panose="02020603050405020304" pitchFamily="18" charset="0"/>
                <a:cs typeface="Times New Roman" panose="02020603050405020304" pitchFamily="18" charset="0"/>
              </a:rPr>
              <a:t> ý </a:t>
            </a:r>
            <a:r>
              <a:rPr lang="en-US" sz="1600" dirty="0" err="1">
                <a:latin typeface="Times New Roman" panose="02020603050405020304" pitchFamily="18" charset="0"/>
                <a:cs typeface="Times New Roman" panose="02020603050405020304" pitchFamily="18" charset="0"/>
              </a:rPr>
              <a:t>kiến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ban </a:t>
            </a:r>
            <a:r>
              <a:rPr lang="en-US" sz="1600" dirty="0" err="1">
                <a:latin typeface="Times New Roman" panose="02020603050405020304" pitchFamily="18" charset="0"/>
                <a:cs typeface="Times New Roman" panose="02020603050405020304" pitchFamily="18" charset="0"/>
              </a:rPr>
              <a:t>giám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nghiệp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đổi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trò</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ban </a:t>
            </a:r>
            <a:r>
              <a:rPr lang="en-US" sz="1600" dirty="0" err="1">
                <a:latin typeface="Times New Roman" panose="02020603050405020304" pitchFamily="18" charset="0"/>
                <a:cs typeface="Times New Roman" panose="02020603050405020304" pitchFamily="18" charset="0"/>
              </a:rPr>
              <a:t>giám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tổ</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r>
              <a:rPr lang="en-US" sz="1600" dirty="0">
                <a:latin typeface="Times New Roman" panose="02020603050405020304" pitchFamily="18" charset="0"/>
                <a:cs typeface="Times New Roman" panose="02020603050405020304" pitchFamily="18" charset="0"/>
              </a:rPr>
              <a:t>.</a:t>
            </a:r>
          </a:p>
          <a:p>
            <a:pPr marL="0" indent="0">
              <a:buNone/>
            </a:pPr>
            <a:r>
              <a:rPr lang="en-US" sz="1600" dirty="0">
                <a:latin typeface="Times New Roman" panose="02020603050405020304" pitchFamily="18" charset="0"/>
                <a:cs typeface="Times New Roman" panose="02020603050405020304" pitchFamily="18" charset="0"/>
              </a:rPr>
              <a:t>Qua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rút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thân</a:t>
            </a:r>
            <a:r>
              <a:rPr lang="en-US" sz="1600" dirty="0">
                <a:latin typeface="Times New Roman" panose="02020603050405020304" pitchFamily="18" charset="0"/>
                <a:cs typeface="Times New Roman" panose="02020603050405020304" pitchFamily="18" charset="0"/>
              </a:rPr>
              <a:t>.                                  </a:t>
            </a:r>
          </a:p>
          <a:p>
            <a:pPr marL="0" indent="0">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nắm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môn</a:t>
            </a:r>
            <a:r>
              <a:rPr lang="en-US" sz="1600" dirty="0">
                <a:latin typeface="Times New Roman" panose="02020603050405020304" pitchFamily="18" charset="0"/>
                <a:cs typeface="Times New Roman" panose="02020603050405020304" pitchFamily="18" charset="0"/>
              </a:rPr>
              <a:t>.     </a:t>
            </a:r>
          </a:p>
          <a:p>
            <a:pPr marL="0" indent="0">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trò</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tuổi</a:t>
            </a:r>
            <a:endParaRPr lang="en-US" sz="1600" dirty="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bồi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dưỡng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hành</a:t>
            </a:r>
            <a:r>
              <a:rPr lang="en-US" sz="1600" dirty="0">
                <a:latin typeface="Times New Roman" panose="02020603050405020304" pitchFamily="18" charset="0"/>
                <a:cs typeface="Times New Roman" panose="02020603050405020304" pitchFamily="18" charset="0"/>
              </a:rPr>
              <a:t> vi </a:t>
            </a:r>
            <a:r>
              <a:rPr lang="en-US" sz="1600" dirty="0" err="1">
                <a:latin typeface="Times New Roman" panose="02020603050405020304" pitchFamily="18" charset="0"/>
                <a:cs typeface="Times New Roman" panose="02020603050405020304" pitchFamily="18" charset="0"/>
              </a:rPr>
              <a:t>tính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tốt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phầm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mềm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ứng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nâng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vi-VN" sz="1600" dirty="0">
                <a:latin typeface="Times New Roman" panose="02020603050405020304" pitchFamily="18" charset="0"/>
                <a:cs typeface="Times New Roman" panose="02020603050405020304" pitchFamily="18" charset="0"/>
              </a:rPr>
              <a:t> môn.</a:t>
            </a:r>
            <a:endParaRPr lang="en-US" sz="1600" dirty="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tòi</a:t>
            </a:r>
            <a:r>
              <a:rPr lang="en-US" sz="1600" dirty="0">
                <a:latin typeface="Times New Roman" panose="02020603050405020304" pitchFamily="18" charset="0"/>
                <a:cs typeface="Times New Roman" panose="02020603050405020304" pitchFamily="18" charset="0"/>
              </a:rPr>
              <a:t> ý </a:t>
            </a:r>
            <a:r>
              <a:rPr lang="en-US" sz="1600" dirty="0" err="1">
                <a:latin typeface="Times New Roman" panose="02020603050405020304" pitchFamily="18" charset="0"/>
                <a:cs typeface="Times New Roman" panose="02020603050405020304" pitchFamily="18" charset="0"/>
              </a:rPr>
              <a:t>tưởng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ứng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lứa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tuổi</a:t>
            </a:r>
            <a:endParaRPr lang="en-US" sz="1600" dirty="0">
              <a:latin typeface="Times New Roman" panose="02020603050405020304" pitchFamily="18" charset="0"/>
              <a:cs typeface="Times New Roman" panose="02020603050405020304" pitchFamily="18" charset="0"/>
            </a:endParaRPr>
          </a:p>
          <a:p>
            <a:pPr marL="0" indent="0">
              <a:buNone/>
            </a:pP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mềm</a:t>
            </a:r>
            <a:r>
              <a:rPr lang="en-US" sz="1600" dirty="0">
                <a:latin typeface="Times New Roman" panose="02020603050405020304" pitchFamily="18" charset="0"/>
                <a:cs typeface="Times New Roman" panose="02020603050405020304" pitchFamily="18" charset="0"/>
              </a:rPr>
              <a:t> Power point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hút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ý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giờ</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buổi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hơn</a:t>
            </a:r>
            <a:r>
              <a:rPr lang="en-US"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9022114"/>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9144000" cy="838200"/>
          </a:xfrm>
        </p:spPr>
        <p:style>
          <a:lnRef idx="1">
            <a:schemeClr val="accent5"/>
          </a:lnRef>
          <a:fillRef idx="2">
            <a:schemeClr val="accent5"/>
          </a:fillRef>
          <a:effectRef idx="1">
            <a:schemeClr val="accent5"/>
          </a:effectRef>
          <a:fontRef idx="minor">
            <a:schemeClr val="dk1"/>
          </a:fontRef>
        </p:style>
        <p:txBody>
          <a:bodyPr>
            <a:noAutofit/>
          </a:bodyPr>
          <a:lstStyle/>
          <a:p>
            <a:r>
              <a:rPr lang="pt-BR" b="1" dirty="0">
                <a:solidFill>
                  <a:srgbClr val="FF0000"/>
                </a:solidFill>
                <a:latin typeface="Times New Roman" panose="02020603050405020304" pitchFamily="18" charset="0"/>
                <a:cs typeface="Times New Roman" panose="02020603050405020304" pitchFamily="18" charset="0"/>
              </a:rPr>
              <a:t>Hiệu quả của </a:t>
            </a:r>
            <a:r>
              <a:rPr lang="pt-BR" b="1" dirty="0" smtClean="0">
                <a:solidFill>
                  <a:srgbClr val="FF0000"/>
                </a:solidFill>
                <a:latin typeface="Times New Roman" panose="02020603050405020304" pitchFamily="18" charset="0"/>
                <a:cs typeface="Times New Roman" panose="02020603050405020304" pitchFamily="18" charset="0"/>
              </a:rPr>
              <a:t>biện pháp</a:t>
            </a:r>
            <a:endParaRPr lang="en-US" sz="24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990600" y="1600200"/>
            <a:ext cx="9906000" cy="4983163"/>
          </a:xfrm>
        </p:spPr>
        <p:txBody>
          <a:bodyPr>
            <a:noAutofit/>
          </a:bodyPr>
          <a:lstStyle/>
          <a:p>
            <a:r>
              <a:rPr lang="en-US" sz="2800" b="1" dirty="0" err="1" smtClean="0">
                <a:latin typeface="Times New Roman" panose="02020603050405020304" pitchFamily="18" charset="0"/>
                <a:cs typeface="Times New Roman" panose="02020603050405020304" pitchFamily="18" charset="0"/>
              </a:rPr>
              <a:t>Đối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trẻ</a:t>
            </a:r>
            <a:r>
              <a:rPr lang="en-US" sz="2800" b="1" dirty="0" smtClean="0">
                <a:latin typeface="Times New Roman" panose="02020603050405020304" pitchFamily="18" charset="0"/>
                <a:cs typeface="Times New Roman" panose="02020603050405020304" pitchFamily="18" charset="0"/>
              </a:rPr>
              <a:t>  </a:t>
            </a:r>
          </a:p>
          <a:p>
            <a:pPr marL="0" indent="0">
              <a:buNone/>
            </a:pPr>
            <a:r>
              <a:rPr lang="en-US" sz="2800" dirty="0">
                <a:latin typeface="Times New Roman" panose="02020603050405020304" pitchFamily="18" charset="0"/>
                <a:cs typeface="Times New Roman" panose="02020603050405020304" pitchFamily="18" charset="0"/>
              </a:rPr>
              <a:t>                      </a:t>
            </a:r>
          </a:p>
          <a:p>
            <a:pPr marL="0" indent="0" algn="just">
              <a:buNone/>
            </a:pP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100%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video,bài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8738813"/>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7000" y="762000"/>
            <a:ext cx="5334000" cy="639762"/>
          </a:xfrm>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a:normAutofit fontScale="90000"/>
          </a:bodyPr>
          <a:lstStyle/>
          <a:p>
            <a:r>
              <a:rPr lang="nl-NL" b="1" dirty="0">
                <a:solidFill>
                  <a:srgbClr val="0070C0"/>
                </a:solidFill>
                <a:latin typeface="Times New Roman" pitchFamily="18" charset="0"/>
                <a:cs typeface="Times New Roman" pitchFamily="18" charset="0"/>
              </a:rPr>
              <a:t>	</a:t>
            </a:r>
            <a:r>
              <a:rPr lang="en-US" dirty="0">
                <a:solidFill>
                  <a:srgbClr val="0070C0"/>
                </a:solidFill>
              </a:rPr>
              <a:t/>
            </a:r>
            <a:br>
              <a:rPr lang="en-US" dirty="0">
                <a:solidFill>
                  <a:srgbClr val="0070C0"/>
                </a:solidFill>
              </a:rPr>
            </a:br>
            <a:r>
              <a:rPr lang="en-US" b="1" dirty="0" err="1">
                <a:solidFill>
                  <a:srgbClr val="0070C0"/>
                </a:solidFill>
                <a:latin typeface="Times New Roman" pitchFamily="18" charset="0"/>
                <a:cs typeface="Times New Roman" pitchFamily="18" charset="0"/>
              </a:rPr>
              <a:t>Kết</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luận</a:t>
            </a:r>
            <a:r>
              <a:rPr lang="en-US" sz="4000" b="1" dirty="0">
                <a:solidFill>
                  <a:srgbClr val="0070C0"/>
                </a:solidFill>
                <a:latin typeface="Times New Roman" pitchFamily="18" charset="0"/>
                <a:cs typeface="Times New Roman" pitchFamily="18" charset="0"/>
              </a:rPr>
              <a:t/>
            </a:r>
            <a:br>
              <a:rPr lang="en-US" sz="4000" b="1" dirty="0">
                <a:solidFill>
                  <a:srgbClr val="0070C0"/>
                </a:solidFill>
                <a:latin typeface="Times New Roman" pitchFamily="18" charset="0"/>
                <a:cs typeface="Times New Roman" pitchFamily="18" charset="0"/>
              </a:rPr>
            </a:br>
            <a:endParaRPr lang="en-US" dirty="0">
              <a:solidFill>
                <a:srgbClr val="0070C0"/>
              </a:solidFill>
            </a:endParaRPr>
          </a:p>
        </p:txBody>
      </p:sp>
      <p:sp>
        <p:nvSpPr>
          <p:cNvPr id="3" name="Content Placeholder 2"/>
          <p:cNvSpPr>
            <a:spLocks noGrp="1"/>
          </p:cNvSpPr>
          <p:nvPr>
            <p:ph idx="1"/>
          </p:nvPr>
        </p:nvSpPr>
        <p:spPr>
          <a:xfrm>
            <a:off x="381000" y="2057400"/>
            <a:ext cx="11353800" cy="4525963"/>
          </a:xfrm>
        </p:spPr>
        <p:txBody>
          <a:bodyPr>
            <a:normAutofit/>
          </a:bodyPr>
          <a:lstStyle/>
          <a:p>
            <a:pPr marL="0" indent="0">
              <a:buNone/>
            </a:pP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nâng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Phát</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CNTT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CNTT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CNTT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0" indent="0">
              <a:buNone/>
            </a:pP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0" indent="0">
              <a:buNone/>
            </a:pP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Tuy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a:t>
            </a:r>
          </a:p>
          <a:p>
            <a:pPr marL="0" indent="0">
              <a:buNone/>
            </a:pPr>
            <a:endParaRPr lang="en-US"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8679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Up Ribbon 6"/>
          <p:cNvSpPr/>
          <p:nvPr/>
        </p:nvSpPr>
        <p:spPr>
          <a:xfrm>
            <a:off x="3886200" y="533400"/>
            <a:ext cx="3875809" cy="1600200"/>
          </a:xfrm>
          <a:prstGeom prst="ribbon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CẤU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TRÚC</a:t>
            </a:r>
            <a:endParaRPr lang="en-US" sz="4000" b="1" dirty="0">
              <a:solidFill>
                <a:srgbClr val="FF0000"/>
              </a:solidFill>
              <a:latin typeface="Times New Roman" pitchFamily="18" charset="0"/>
              <a:cs typeface="Times New Roman" pitchFamily="18" charset="0"/>
            </a:endParaRPr>
          </a:p>
        </p:txBody>
      </p:sp>
      <p:sp>
        <p:nvSpPr>
          <p:cNvPr id="9" name="Rounded Rectangle 8"/>
          <p:cNvSpPr/>
          <p:nvPr/>
        </p:nvSpPr>
        <p:spPr>
          <a:xfrm>
            <a:off x="304800" y="2826324"/>
            <a:ext cx="3429000" cy="23008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err="1">
                <a:solidFill>
                  <a:srgbClr val="002060"/>
                </a:solidFill>
                <a:latin typeface="Times New Roman" pitchFamily="18" charset="0"/>
                <a:cs typeface="Times New Roman" pitchFamily="18" charset="0"/>
              </a:rPr>
              <a:t>Phần</a:t>
            </a:r>
            <a:r>
              <a:rPr lang="en-US" sz="3600" b="1" dirty="0">
                <a:solidFill>
                  <a:srgbClr val="002060"/>
                </a:solidFill>
                <a:latin typeface="Times New Roman" pitchFamily="18" charset="0"/>
                <a:cs typeface="Times New Roman" pitchFamily="18" charset="0"/>
              </a:rPr>
              <a:t> I: </a:t>
            </a:r>
          </a:p>
          <a:p>
            <a:pPr algn="ctr"/>
            <a:r>
              <a:rPr lang="en-US" sz="3600" b="1" dirty="0" err="1">
                <a:solidFill>
                  <a:srgbClr val="002060"/>
                </a:solidFill>
                <a:latin typeface="Times New Roman" pitchFamily="18" charset="0"/>
                <a:cs typeface="Times New Roman" pitchFamily="18" charset="0"/>
              </a:rPr>
              <a:t>Đặt</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vấn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đề</a:t>
            </a:r>
            <a:endParaRPr lang="en-US" sz="3600" b="1" dirty="0">
              <a:solidFill>
                <a:srgbClr val="002060"/>
              </a:solidFill>
              <a:latin typeface="Times New Roman" pitchFamily="18" charset="0"/>
              <a:cs typeface="Times New Roman" pitchFamily="18" charset="0"/>
            </a:endParaRPr>
          </a:p>
        </p:txBody>
      </p:sp>
      <p:sp>
        <p:nvSpPr>
          <p:cNvPr id="10" name="Rounded Rectangle 9"/>
          <p:cNvSpPr/>
          <p:nvPr/>
        </p:nvSpPr>
        <p:spPr>
          <a:xfrm>
            <a:off x="4087091" y="2802077"/>
            <a:ext cx="3875809" cy="23493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err="1">
                <a:solidFill>
                  <a:srgbClr val="002060"/>
                </a:solidFill>
                <a:latin typeface="Times New Roman" pitchFamily="18" charset="0"/>
                <a:cs typeface="Times New Roman" pitchFamily="18" charset="0"/>
              </a:rPr>
              <a:t>Phần</a:t>
            </a:r>
            <a:r>
              <a:rPr lang="en-US" sz="3600" b="1" dirty="0">
                <a:solidFill>
                  <a:srgbClr val="002060"/>
                </a:solidFill>
                <a:latin typeface="Times New Roman" pitchFamily="18" charset="0"/>
                <a:cs typeface="Times New Roman" pitchFamily="18" charset="0"/>
              </a:rPr>
              <a:t> II: </a:t>
            </a:r>
          </a:p>
          <a:p>
            <a:pPr algn="ctr"/>
            <a:r>
              <a:rPr lang="en-US" sz="3600" b="1" dirty="0" err="1">
                <a:solidFill>
                  <a:srgbClr val="002060"/>
                </a:solidFill>
                <a:latin typeface="Times New Roman" pitchFamily="18" charset="0"/>
                <a:cs typeface="Times New Roman" pitchFamily="18" charset="0"/>
              </a:rPr>
              <a:t>Giải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quyết</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vấn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đề</a:t>
            </a:r>
            <a:endParaRPr lang="en-US" sz="3600" b="1" dirty="0">
              <a:solidFill>
                <a:srgbClr val="002060"/>
              </a:solidFill>
              <a:latin typeface="Times New Roman" pitchFamily="18" charset="0"/>
              <a:cs typeface="Times New Roman" pitchFamily="18" charset="0"/>
            </a:endParaRPr>
          </a:p>
        </p:txBody>
      </p:sp>
      <p:sp>
        <p:nvSpPr>
          <p:cNvPr id="12" name="Rounded Rectangle 11"/>
          <p:cNvSpPr/>
          <p:nvPr/>
        </p:nvSpPr>
        <p:spPr>
          <a:xfrm>
            <a:off x="8229600" y="2771896"/>
            <a:ext cx="3657600" cy="23552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err="1">
                <a:solidFill>
                  <a:srgbClr val="002060"/>
                </a:solidFill>
                <a:latin typeface="Times New Roman" pitchFamily="18" charset="0"/>
                <a:cs typeface="Times New Roman" pitchFamily="18" charset="0"/>
              </a:rPr>
              <a:t>Phần</a:t>
            </a:r>
            <a:r>
              <a:rPr lang="en-US" sz="3600" b="1" dirty="0">
                <a:solidFill>
                  <a:srgbClr val="002060"/>
                </a:solidFill>
                <a:latin typeface="Times New Roman" pitchFamily="18" charset="0"/>
                <a:cs typeface="Times New Roman" pitchFamily="18" charset="0"/>
              </a:rPr>
              <a:t> III: </a:t>
            </a:r>
          </a:p>
          <a:p>
            <a:pPr algn="ctr"/>
            <a:r>
              <a:rPr lang="en-US" sz="3600" b="1" dirty="0" err="1">
                <a:solidFill>
                  <a:srgbClr val="002060"/>
                </a:solidFill>
                <a:latin typeface="Times New Roman" pitchFamily="18" charset="0"/>
                <a:cs typeface="Times New Roman" pitchFamily="18" charset="0"/>
              </a:rPr>
              <a:t>Kết</a:t>
            </a:r>
            <a:r>
              <a:rPr lang="en-US" sz="3600" b="1" dirty="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luận</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Khuyến</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Nghị</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9812890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9400" y="258471"/>
            <a:ext cx="5334000" cy="639762"/>
          </a:xfrm>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a:normAutofit fontScale="90000"/>
          </a:bodyPr>
          <a:lstStyle/>
          <a:p>
            <a:r>
              <a:rPr lang="nl-NL" b="1" dirty="0">
                <a:latin typeface="Times New Roman" pitchFamily="18" charset="0"/>
                <a:cs typeface="Times New Roman" pitchFamily="18" charset="0"/>
              </a:rPr>
              <a:t>	</a:t>
            </a:r>
            <a:r>
              <a:rPr lang="en-US" dirty="0"/>
              <a:t/>
            </a:r>
            <a:br>
              <a:rPr lang="en-US" dirty="0"/>
            </a:br>
            <a:r>
              <a:rPr lang="en-US" b="1" dirty="0" err="1" smtClean="0">
                <a:solidFill>
                  <a:srgbClr val="002060"/>
                </a:solidFill>
                <a:latin typeface="Times New Roman" pitchFamily="18" charset="0"/>
                <a:cs typeface="Times New Roman" pitchFamily="18" charset="0"/>
              </a:rPr>
              <a:t>Khuyến</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nghị</a:t>
            </a:r>
            <a:r>
              <a:rPr lang="en-US" sz="4000" b="1" dirty="0">
                <a:solidFill>
                  <a:srgbClr val="002060"/>
                </a:solidFill>
                <a:latin typeface="Times New Roman" pitchFamily="18" charset="0"/>
                <a:cs typeface="Times New Roman" pitchFamily="18" charset="0"/>
              </a:rPr>
              <a:t/>
            </a:r>
            <a:br>
              <a:rPr lang="en-US" sz="4000" b="1" dirty="0">
                <a:solidFill>
                  <a:srgbClr val="00206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609600" y="1295401"/>
            <a:ext cx="11125200" cy="2514599"/>
          </a:xfrm>
        </p:spPr>
        <p:txBody>
          <a:bodyPr>
            <a:normAutofit fontScale="85000" lnSpcReduction="20000"/>
          </a:bodyPr>
          <a:lstStyle/>
          <a:p>
            <a:pPr marL="0" indent="0" algn="just">
              <a:buNone/>
            </a:pP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Kính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mong</a:t>
            </a:r>
            <a:r>
              <a:rPr lang="en-US" dirty="0" smtClean="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chiếu</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trang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a:t>
            </a:r>
          </a:p>
          <a:p>
            <a:pPr marL="0" indent="0" algn="just">
              <a:buNone/>
            </a:pPr>
            <a:r>
              <a:rPr lang="en-US" dirty="0" smtClean="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giảng</a:t>
            </a:r>
            <a:r>
              <a:rPr lang="en-US" dirty="0">
                <a:latin typeface="Times New Roman" panose="02020603050405020304" pitchFamily="18" charset="0"/>
                <a:cs typeface="Times New Roman" panose="02020603050405020304" pitchFamily="18" charset="0"/>
              </a:rPr>
              <a:t> GAĐT,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Nâng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môn</a:t>
            </a:r>
            <a:r>
              <a:rPr lang="en-US" dirty="0">
                <a:latin typeface="Times New Roman" panose="02020603050405020304" pitchFamily="18" charset="0"/>
                <a:cs typeface="Times New Roman" panose="02020603050405020304" pitchFamily="18" charset="0"/>
              </a:rPr>
              <a:t>.  </a:t>
            </a:r>
            <a:endParaRPr lang="en-US"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686300" y="4244339"/>
            <a:ext cx="297180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4"/>
          <a:srcRect b="21875"/>
          <a:stretch/>
        </p:blipFill>
        <p:spPr>
          <a:xfrm>
            <a:off x="8305800" y="3657600"/>
            <a:ext cx="325120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322088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0687" y="1828800"/>
            <a:ext cx="8382000" cy="1143000"/>
          </a:xfrm>
        </p:spPr>
        <p:style>
          <a:lnRef idx="1">
            <a:schemeClr val="accent5"/>
          </a:lnRef>
          <a:fillRef idx="2">
            <a:schemeClr val="accent5"/>
          </a:fillRef>
          <a:effectRef idx="1">
            <a:schemeClr val="accent5"/>
          </a:effectRef>
          <a:fontRef idx="minor">
            <a:schemeClr val="dk1"/>
          </a:fontRef>
        </p:style>
        <p:txBody>
          <a:bodyPr>
            <a:normAutofit/>
          </a:bodyPr>
          <a:lstStyle/>
          <a:p>
            <a:pPr lvl="0">
              <a:spcBef>
                <a:spcPct val="20000"/>
              </a:spcBef>
            </a:pPr>
            <a:r>
              <a:rPr lang="en-US" sz="2800" b="1" dirty="0" err="1">
                <a:solidFill>
                  <a:srgbClr val="002060"/>
                </a:solidFill>
                <a:latin typeface="Times New Roman" pitchFamily="18" charset="0"/>
                <a:cs typeface="Times New Roman" pitchFamily="18" charset="0"/>
              </a:rPr>
              <a:t>XIN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CHÂN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THÀNH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CẢM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ƠN</a:t>
            </a:r>
            <a:r>
              <a:rPr lang="en-US" sz="2800" b="1" dirty="0">
                <a:solidFill>
                  <a:srgbClr val="002060"/>
                </a:solidFill>
                <a:latin typeface="Times New Roman" pitchFamily="18" charset="0"/>
                <a:cs typeface="Times New Roman" pitchFamily="18" charset="0"/>
              </a:rPr>
              <a:t> BAN </a:t>
            </a:r>
            <a:r>
              <a:rPr lang="en-US" sz="2800" b="1" dirty="0" err="1">
                <a:solidFill>
                  <a:srgbClr val="002060"/>
                </a:solidFill>
                <a:latin typeface="Times New Roman" pitchFamily="18" charset="0"/>
                <a:cs typeface="Times New Roman" pitchFamily="18" charset="0"/>
              </a:rPr>
              <a:t>GIÁM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KHẢO</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LẮNG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NGHE</a:t>
            </a:r>
            <a:endParaRPr lang="en-US" dirty="0"/>
          </a:p>
        </p:txBody>
      </p:sp>
      <p:sp>
        <p:nvSpPr>
          <p:cNvPr id="3" name="Content Placeholder 2"/>
          <p:cNvSpPr>
            <a:spLocks noGrp="1"/>
          </p:cNvSpPr>
          <p:nvPr>
            <p:ph idx="1"/>
          </p:nvPr>
        </p:nvSpPr>
        <p:spPr>
          <a:xfrm>
            <a:off x="1905000" y="1524001"/>
            <a:ext cx="8382000" cy="4525963"/>
          </a:xfrm>
        </p:spPr>
        <p:txBody>
          <a:bodyPr/>
          <a:lstStyle/>
          <a:p>
            <a:pPr marL="0" indent="0" algn="ctr">
              <a:buNone/>
            </a:pPr>
            <a:endParaRPr lang="en-US" b="1" dirty="0">
              <a:solidFill>
                <a:srgbClr val="002060"/>
              </a:solidFill>
            </a:endParaRPr>
          </a:p>
          <a:p>
            <a:pPr marL="0" indent="0" algn="ctr">
              <a:buNone/>
            </a:pPr>
            <a:endParaRPr lang="en-US" b="1" dirty="0">
              <a:solidFill>
                <a:srgbClr val="002060"/>
              </a:solidFill>
            </a:endParaRPr>
          </a:p>
        </p:txBody>
      </p:sp>
    </p:spTree>
    <p:extLst>
      <p:ext uri="{BB962C8B-B14F-4D97-AF65-F5344CB8AC3E}">
        <p14:creationId xmlns:p14="http://schemas.microsoft.com/office/powerpoint/2010/main" val="80052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81400" y="1600200"/>
            <a:ext cx="5334000" cy="3429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indent="0" algn="ctr">
              <a:buNone/>
            </a:pPr>
            <a:r>
              <a:rPr lang="en-US" sz="3600" b="1" dirty="0">
                <a:solidFill>
                  <a:srgbClr val="002060"/>
                </a:solidFill>
                <a:latin typeface="Times New Roman" pitchFamily="18" charset="0"/>
                <a:cs typeface="Times New Roman" pitchFamily="18" charset="0"/>
              </a:rPr>
              <a:t>PHẦN I: ĐẶT VẤN ĐỀ</a:t>
            </a:r>
            <a:endParaRPr lang="en-US"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42817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0" y="533400"/>
            <a:ext cx="3733800" cy="762000"/>
          </a:xfrm>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a:normAutofit/>
          </a:bodyPr>
          <a:lstStyle/>
          <a:p>
            <a:r>
              <a:rPr lang="en-US" sz="3600" b="1" dirty="0">
                <a:solidFill>
                  <a:srgbClr val="002060"/>
                </a:solidFill>
                <a:latin typeface="Times New Roman" pitchFamily="18" charset="0"/>
                <a:cs typeface="Times New Roman" pitchFamily="18" charset="0"/>
              </a:rPr>
              <a:t>ĐẶT VẤN ĐỀ</a:t>
            </a:r>
          </a:p>
        </p:txBody>
      </p:sp>
      <p:sp>
        <p:nvSpPr>
          <p:cNvPr id="3" name="Content Placeholder 2"/>
          <p:cNvSpPr>
            <a:spLocks noGrp="1"/>
          </p:cNvSpPr>
          <p:nvPr>
            <p:ph idx="1"/>
          </p:nvPr>
        </p:nvSpPr>
        <p:spPr>
          <a:xfrm>
            <a:off x="838200" y="1371600"/>
            <a:ext cx="10591800" cy="4724400"/>
          </a:xfrm>
        </p:spPr>
        <p:txBody>
          <a:bodyPr>
            <a:normAutofit fontScale="70000" lnSpcReduction="20000"/>
          </a:bodyPr>
          <a:lstStyle/>
          <a:p>
            <a:r>
              <a:rPr lang="en-US" dirty="0" smtClean="0">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Trong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thông</a:t>
            </a:r>
            <a:r>
              <a:rPr lang="en-US" dirty="0">
                <a:solidFill>
                  <a:srgbClr val="002060"/>
                </a:solidFill>
                <a:latin typeface="Times New Roman" panose="02020603050405020304" pitchFamily="18" charset="0"/>
                <a:cs typeface="Times New Roman" panose="02020603050405020304" pitchFamily="18" charset="0"/>
              </a:rPr>
              <a:t> tin </a:t>
            </a:r>
            <a:r>
              <a:rPr lang="en-US" dirty="0" err="1">
                <a:solidFill>
                  <a:srgbClr val="002060"/>
                </a:solidFill>
                <a:latin typeface="Times New Roman" panose="02020603050405020304" pitchFamily="18" charset="0"/>
                <a:cs typeface="Times New Roman" panose="02020603050405020304" pitchFamily="18" charset="0"/>
              </a:rPr>
              <a:t>bùng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cuộc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nghệ</a:t>
            </a:r>
            <a:r>
              <a:rPr lang="en-US" dirty="0">
                <a:solidFill>
                  <a:srgbClr val="002060"/>
                </a:solidFill>
                <a:latin typeface="Times New Roman" panose="02020603050405020304" pitchFamily="18" charset="0"/>
                <a:cs typeface="Times New Roman" panose="02020603050405020304" pitchFamily="18" charset="0"/>
              </a:rPr>
              <a:t> 4.0 </a:t>
            </a:r>
            <a:r>
              <a:rPr lang="en-US" dirty="0" err="1">
                <a:solidFill>
                  <a:srgbClr val="002060"/>
                </a:solidFill>
                <a:latin typeface="Times New Roman" panose="02020603050405020304" pitchFamily="18" charset="0"/>
                <a:cs typeface="Times New Roman" panose="02020603050405020304" pitchFamily="18" charset="0"/>
              </a:rPr>
              <a:t>đang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đem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ra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thách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mới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lĩnh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hưởng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góp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ra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những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thay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đổi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lĩnh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những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khăn</a:t>
            </a:r>
            <a:r>
              <a:rPr lang="en-US" dirty="0">
                <a:solidFill>
                  <a:srgbClr val="002060"/>
                </a:solidFill>
                <a:latin typeface="Times New Roman" panose="02020603050405020304" pitchFamily="18" charset="0"/>
                <a:cs typeface="Times New Roman" panose="02020603050405020304" pitchFamily="18" charset="0"/>
              </a:rPr>
              <a:t> do </a:t>
            </a:r>
            <a:r>
              <a:rPr lang="en-US" dirty="0" err="1">
                <a:solidFill>
                  <a:srgbClr val="002060"/>
                </a:solidFill>
                <a:latin typeface="Times New Roman" panose="02020603050405020304" pitchFamily="18" charset="0"/>
                <a:cs typeface="Times New Roman" panose="02020603050405020304" pitchFamily="18" charset="0"/>
              </a:rPr>
              <a:t>cuộc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nghệ</a:t>
            </a:r>
            <a:r>
              <a:rPr lang="en-US" dirty="0">
                <a:solidFill>
                  <a:srgbClr val="002060"/>
                </a:solidFill>
                <a:latin typeface="Times New Roman" panose="02020603050405020304" pitchFamily="18" charset="0"/>
                <a:cs typeface="Times New Roman" panose="02020603050405020304" pitchFamily="18" charset="0"/>
              </a:rPr>
              <a:t> 4.0 </a:t>
            </a:r>
            <a:r>
              <a:rPr lang="en-US" dirty="0" err="1">
                <a:solidFill>
                  <a:srgbClr val="002060"/>
                </a:solidFill>
                <a:latin typeface="Times New Roman" panose="02020603050405020304" pitchFamily="18" charset="0"/>
                <a:cs typeface="Times New Roman" panose="02020603050405020304" pitchFamily="18" charset="0"/>
              </a:rPr>
              <a:t>đem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a:t>
            </a:r>
            <a:r>
              <a:rPr lang="en-US" dirty="0">
                <a:solidFill>
                  <a:srgbClr val="002060"/>
                </a:solidFill>
                <a:latin typeface="Times New Roman" panose="02020603050405020304" pitchFamily="18" charset="0"/>
                <a:cs typeface="Times New Roman" panose="02020603050405020304" pitchFamily="18" charset="0"/>
              </a:rPr>
              <a:t>. </a:t>
            </a:r>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        </a:t>
            </a:r>
            <a:r>
              <a:rPr lang="vi-VN" dirty="0" smtClean="0">
                <a:solidFill>
                  <a:srgbClr val="002060"/>
                </a:solidFill>
                <a:latin typeface="Times New Roman" panose="02020603050405020304" pitchFamily="18" charset="0"/>
                <a:cs typeface="Times New Roman" panose="02020603050405020304" pitchFamily="18" charset="0"/>
              </a:rPr>
              <a:t>Đáp </a:t>
            </a:r>
            <a:r>
              <a:rPr lang="en-US" dirty="0" err="1">
                <a:solidFill>
                  <a:srgbClr val="002060"/>
                </a:solidFill>
                <a:latin typeface="Times New Roman" panose="02020603050405020304" pitchFamily="18" charset="0"/>
                <a:cs typeface="Times New Roman" panose="02020603050405020304" pitchFamily="18" charset="0"/>
              </a:rPr>
              <a:t>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yêu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chương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mầm</a:t>
            </a:r>
            <a:r>
              <a:rPr lang="en-US" dirty="0">
                <a:solidFill>
                  <a:srgbClr val="002060"/>
                </a:solidFill>
                <a:latin typeface="Times New Roman" panose="02020603050405020304" pitchFamily="18" charset="0"/>
                <a:cs typeface="Times New Roman" panose="02020603050405020304" pitchFamily="18" charset="0"/>
              </a:rPr>
              <a:t> non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lấy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trẻ</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em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tâm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quản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lý</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hướng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dẫn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viên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chủ</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chỉnh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hoạch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phù</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hợp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năng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trẻ</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em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lớp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phù</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hợp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dịch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bệnh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kéo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dài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tạp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địa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phương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Nhờ</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đảm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chương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mầm</a:t>
            </a:r>
            <a:r>
              <a:rPr lang="en-US" dirty="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non.</a:t>
            </a:r>
            <a:endParaRPr lang="en-US" dirty="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Vì</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sóc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trẻ</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trẻ</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quả</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là một giáo viên mầm non việc cần thiết phải tạo điều kiện cho trẻ phát triển toàn vẹn, tích cực </a:t>
            </a:r>
            <a:r>
              <a:rPr lang="en-US" dirty="0" err="1">
                <a:solidFill>
                  <a:srgbClr val="002060"/>
                </a:solidFill>
                <a:latin typeface="Times New Roman" panose="02020603050405020304" pitchFamily="18" charset="0"/>
                <a:cs typeface="Times New Roman" panose="02020603050405020304" pitchFamily="18" charset="0"/>
              </a:rPr>
              <a:t>thông</a:t>
            </a:r>
            <a:r>
              <a:rPr lang="en-US" dirty="0">
                <a:solidFill>
                  <a:srgbClr val="002060"/>
                </a:solidFill>
                <a:latin typeface="Times New Roman" panose="02020603050405020304" pitchFamily="18" charset="0"/>
                <a:cs typeface="Times New Roman" panose="02020603050405020304" pitchFamily="18" charset="0"/>
              </a:rPr>
              <a:t> qua </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tuyến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việc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thông</a:t>
            </a:r>
            <a:r>
              <a:rPr lang="en-US" dirty="0">
                <a:solidFill>
                  <a:srgbClr val="002060"/>
                </a:solidFill>
                <a:latin typeface="Times New Roman" panose="02020603050405020304" pitchFamily="18" charset="0"/>
                <a:cs typeface="Times New Roman" panose="02020603050405020304" pitchFamily="18" charset="0"/>
              </a:rPr>
              <a:t> tin </a:t>
            </a:r>
            <a:r>
              <a:rPr lang="en-US" dirty="0" err="1">
                <a:solidFill>
                  <a:srgbClr val="002060"/>
                </a:solidFill>
                <a:latin typeface="Times New Roman" panose="02020603050405020304" pitchFamily="18" charset="0"/>
                <a:cs typeface="Times New Roman" panose="02020603050405020304" pitchFamily="18" charset="0"/>
              </a:rPr>
              <a:t>trong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thiết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kế</a:t>
            </a:r>
            <a:r>
              <a:rPr lang="en-US" dirty="0">
                <a:solidFill>
                  <a:srgbClr val="002060"/>
                </a:solidFill>
                <a:latin typeface="Times New Roman" panose="02020603050405020304" pitchFamily="18" charset="0"/>
                <a:cs typeface="Times New Roman" panose="02020603050405020304" pitchFamily="18" charset="0"/>
              </a:rPr>
              <a:t> video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tử</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giờ đây là hết sức quan trọng</a:t>
            </a:r>
            <a:r>
              <a:rPr lang="en-US" dirty="0">
                <a:solidFill>
                  <a:srgbClr val="002060"/>
                </a:solidFill>
                <a:latin typeface="Times New Roman" panose="02020603050405020304" pitchFamily="18" charset="0"/>
                <a:cs typeface="Times New Roman" panose="02020603050405020304" pitchFamily="18" charset="0"/>
              </a:rPr>
              <a:t>. </a:t>
            </a:r>
            <a:r>
              <a:rPr lang="pl-PL" dirty="0">
                <a:solidFill>
                  <a:srgbClr val="002060"/>
                </a:solidFill>
                <a:latin typeface="Times New Roman" panose="02020603050405020304" pitchFamily="18" charset="0"/>
                <a:cs typeface="Times New Roman" panose="02020603050405020304" pitchFamily="18" charset="0"/>
              </a:rPr>
              <a:t>Chính vì vậy tôi đã lựa chọn đề tài:</a:t>
            </a:r>
            <a:r>
              <a:rPr lang="pl-PL" b="1" dirty="0">
                <a:solidFill>
                  <a:srgbClr val="002060"/>
                </a:solidFill>
                <a:latin typeface="Times New Roman" panose="02020603050405020304" pitchFamily="18" charset="0"/>
                <a:cs typeface="Times New Roman" panose="02020603050405020304" pitchFamily="18" charset="0"/>
              </a:rPr>
              <a:t> </a:t>
            </a:r>
            <a:r>
              <a:rPr lang="pl-PL" dirty="0">
                <a:solidFill>
                  <a:srgbClr val="002060"/>
                </a:solidFill>
                <a:latin typeface="Times New Roman" panose="02020603050405020304" pitchFamily="18" charset="0"/>
                <a:cs typeface="Times New Roman" panose="02020603050405020304" pitchFamily="18" charset="0"/>
              </a:rPr>
              <a:t> </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Một</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số</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biện</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pháp</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ứng</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dụng</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công</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nghệ</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thông</a:t>
            </a:r>
            <a:r>
              <a:rPr lang="en-US" b="1" i="1" dirty="0">
                <a:solidFill>
                  <a:srgbClr val="002060"/>
                </a:solidFill>
                <a:latin typeface="Times New Roman" panose="02020603050405020304" pitchFamily="18" charset="0"/>
                <a:cs typeface="Times New Roman" panose="02020603050405020304" pitchFamily="18" charset="0"/>
              </a:rPr>
              <a:t> tin </a:t>
            </a:r>
            <a:r>
              <a:rPr lang="en-US" b="1" i="1" dirty="0" err="1">
                <a:solidFill>
                  <a:srgbClr val="002060"/>
                </a:solidFill>
                <a:latin typeface="Times New Roman" panose="02020603050405020304" pitchFamily="18" charset="0"/>
                <a:cs typeface="Times New Roman" panose="02020603050405020304" pitchFamily="18" charset="0"/>
              </a:rPr>
              <a:t>trong</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thiết</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kế</a:t>
            </a:r>
            <a:r>
              <a:rPr lang="en-US" b="1" i="1" dirty="0">
                <a:solidFill>
                  <a:srgbClr val="002060"/>
                </a:solidFill>
                <a:latin typeface="Times New Roman" panose="02020603050405020304" pitchFamily="18" charset="0"/>
                <a:cs typeface="Times New Roman" panose="02020603050405020304" pitchFamily="18" charset="0"/>
              </a:rPr>
              <a:t> video, </a:t>
            </a:r>
            <a:r>
              <a:rPr lang="en-US" b="1" i="1" dirty="0" err="1">
                <a:solidFill>
                  <a:srgbClr val="002060"/>
                </a:solidFill>
                <a:latin typeface="Times New Roman" panose="02020603050405020304" pitchFamily="18" charset="0"/>
                <a:cs typeface="Times New Roman" panose="02020603050405020304" pitchFamily="18" charset="0"/>
              </a:rPr>
              <a:t>giáo</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án</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điện</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tử</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dạy</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trẻ</a:t>
            </a:r>
            <a:r>
              <a:rPr lang="en-US" b="1" i="1" dirty="0">
                <a:solidFill>
                  <a:srgbClr val="002060"/>
                </a:solidFill>
                <a:latin typeface="Times New Roman" panose="02020603050405020304" pitchFamily="18" charset="0"/>
                <a:cs typeface="Times New Roman" panose="02020603050405020304" pitchFamily="18" charset="0"/>
              </a:rPr>
              <a:t> </a:t>
            </a:r>
            <a:r>
              <a:rPr lang="vi-VN" b="1" i="1" dirty="0">
                <a:solidFill>
                  <a:srgbClr val="002060"/>
                </a:solidFill>
                <a:latin typeface="Times New Roman" panose="02020603050405020304" pitchFamily="18" charset="0"/>
                <a:cs typeface="Times New Roman" panose="02020603050405020304" pitchFamily="18" charset="0"/>
              </a:rPr>
              <a:t>5</a:t>
            </a:r>
            <a:r>
              <a:rPr lang="en-US" b="1" i="1" dirty="0">
                <a:solidFill>
                  <a:srgbClr val="002060"/>
                </a:solidFill>
                <a:latin typeface="Times New Roman" panose="02020603050405020304" pitchFamily="18" charset="0"/>
                <a:cs typeface="Times New Roman" panose="02020603050405020304" pitchFamily="18" charset="0"/>
              </a:rPr>
              <a:t>-6</a:t>
            </a:r>
            <a:r>
              <a:rPr lang="vi-VN" b="1" i="1" dirty="0">
                <a:solidFill>
                  <a:srgbClr val="002060"/>
                </a:solidFill>
                <a:latin typeface="Times New Roman" panose="02020603050405020304" pitchFamily="18" charset="0"/>
                <a:cs typeface="Times New Roman" panose="02020603050405020304" pitchFamily="18" charset="0"/>
              </a:rPr>
              <a:t> tuổi </a:t>
            </a:r>
            <a:r>
              <a:rPr lang="en-US" b="1" i="1" dirty="0">
                <a:solidFill>
                  <a:srgbClr val="002060"/>
                </a:solidFill>
                <a:latin typeface="Times New Roman" panose="02020603050405020304" pitchFamily="18" charset="0"/>
                <a:cs typeface="Times New Roman" panose="02020603050405020304" pitchFamily="18" charset="0"/>
              </a:rPr>
              <a:t>ở </a:t>
            </a:r>
            <a:r>
              <a:rPr lang="en-US" b="1" i="1" dirty="0" err="1">
                <a:solidFill>
                  <a:srgbClr val="002060"/>
                </a:solidFill>
                <a:latin typeface="Times New Roman" panose="02020603050405020304" pitchFamily="18" charset="0"/>
                <a:cs typeface="Times New Roman" panose="02020603050405020304" pitchFamily="18" charset="0"/>
              </a:rPr>
              <a:t>trường</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mầm</a:t>
            </a:r>
            <a:r>
              <a:rPr lang="en-US" b="1" i="1" dirty="0">
                <a:solidFill>
                  <a:srgbClr val="002060"/>
                </a:solidFill>
                <a:latin typeface="Times New Roman" panose="02020603050405020304" pitchFamily="18" charset="0"/>
                <a:cs typeface="Times New Roman" panose="02020603050405020304" pitchFamily="18" charset="0"/>
              </a:rPr>
              <a:t> non”</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7856977"/>
      </p:ext>
    </p:extLst>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71600"/>
            <a:ext cx="8229600" cy="4724400"/>
          </a:xfrm>
        </p:spPr>
        <p:txBody>
          <a:bodyPr>
            <a:normAutofit/>
          </a:bodyPr>
          <a:lstStyle/>
          <a:p>
            <a:pPr marL="0" indent="0">
              <a:lnSpc>
                <a:spcPct val="160000"/>
              </a:lnSpc>
              <a:spcBef>
                <a:spcPts val="600"/>
              </a:spcBef>
              <a:buNone/>
            </a:pPr>
            <a:r>
              <a:rPr lang="en-US" sz="2400" dirty="0">
                <a:latin typeface="Times New Roman" pitchFamily="18" charset="0"/>
                <a:cs typeface="Times New Roman" pitchFamily="18" charset="0"/>
              </a:rPr>
              <a:t>               </a:t>
            </a:r>
            <a:endParaRPr lang="vi-VN" sz="2300" dirty="0">
              <a:latin typeface="Times New Roman" pitchFamily="18" charset="0"/>
              <a:cs typeface="Times New Roman" pitchFamily="18" charset="0"/>
            </a:endParaRPr>
          </a:p>
        </p:txBody>
      </p:sp>
      <p:sp>
        <p:nvSpPr>
          <p:cNvPr id="5" name="Left-Right Arrow Callout 4"/>
          <p:cNvSpPr/>
          <p:nvPr/>
        </p:nvSpPr>
        <p:spPr>
          <a:xfrm>
            <a:off x="4648201" y="762000"/>
            <a:ext cx="3057524" cy="4686300"/>
          </a:xfrm>
          <a:prstGeom prst="leftRigh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rgbClr val="002060"/>
                </a:solidFill>
                <a:latin typeface="Times New Roman" pitchFamily="18" charset="0"/>
                <a:cs typeface="Times New Roman" pitchFamily="18" charset="0"/>
              </a:rPr>
              <a:t>PHẦN II:</a:t>
            </a:r>
            <a:r>
              <a:rPr lang="vi-VN" sz="2400" b="1" dirty="0">
                <a:solidFill>
                  <a:srgbClr val="002060"/>
                </a:solidFill>
                <a:latin typeface="Times New Roman" pitchFamily="18" charset="0"/>
                <a:cs typeface="Times New Roman" pitchFamily="18" charset="0"/>
              </a:rPr>
              <a:t> GIẢI QUYẾT VẤN ĐỀ</a:t>
            </a:r>
            <a:endParaRPr lang="en-US" sz="2400" b="1" dirty="0">
              <a:solidFill>
                <a:srgbClr val="002060"/>
              </a:solidFill>
              <a:latin typeface="Times New Roman" pitchFamily="18" charset="0"/>
              <a:cs typeface="Times New Roman" pitchFamily="18" charset="0"/>
            </a:endParaRPr>
          </a:p>
          <a:p>
            <a:pPr algn="ctr"/>
            <a:endParaRPr lang="en-US" sz="2400" dirty="0"/>
          </a:p>
        </p:txBody>
      </p:sp>
      <p:sp>
        <p:nvSpPr>
          <p:cNvPr id="6" name="Rounded Rectangle 5"/>
          <p:cNvSpPr/>
          <p:nvPr/>
        </p:nvSpPr>
        <p:spPr>
          <a:xfrm>
            <a:off x="2133600" y="2444462"/>
            <a:ext cx="2438400" cy="14417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rgbClr val="002060"/>
                </a:solidFill>
                <a:latin typeface="Times New Roman" pitchFamily="18" charset="0"/>
                <a:cs typeface="Times New Roman" pitchFamily="18" charset="0"/>
              </a:rPr>
              <a:t>THỰC TRẠNG</a:t>
            </a:r>
          </a:p>
        </p:txBody>
      </p:sp>
      <p:sp>
        <p:nvSpPr>
          <p:cNvPr id="7" name="Rounded Rectangle 6"/>
          <p:cNvSpPr/>
          <p:nvPr/>
        </p:nvSpPr>
        <p:spPr>
          <a:xfrm>
            <a:off x="7848600" y="2320637"/>
            <a:ext cx="2133600" cy="1607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err="1">
                <a:solidFill>
                  <a:srgbClr val="002060"/>
                </a:solidFill>
                <a:latin typeface="Times New Roman" pitchFamily="18" charset="0"/>
                <a:cs typeface="Times New Roman" pitchFamily="18" charset="0"/>
              </a:rPr>
              <a:t>BIỆN</a:t>
            </a:r>
            <a:r>
              <a:rPr lang="en-US" sz="2400" b="1" dirty="0">
                <a:solidFill>
                  <a:srgbClr val="002060"/>
                </a:solidFill>
                <a:latin typeface="Times New Roman" pitchFamily="18" charset="0"/>
                <a:cs typeface="Times New Roman" pitchFamily="18" charset="0"/>
              </a:rPr>
              <a:t> PHÁP</a:t>
            </a:r>
          </a:p>
        </p:txBody>
      </p:sp>
    </p:spTree>
    <p:extLst>
      <p:ext uri="{BB962C8B-B14F-4D97-AF65-F5344CB8AC3E}">
        <p14:creationId xmlns:p14="http://schemas.microsoft.com/office/powerpoint/2010/main" val="2424429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0" y="579704"/>
            <a:ext cx="4572000" cy="533400"/>
          </a:xfrm>
          <a:solidFill>
            <a:schemeClr val="tx2">
              <a:lumMod val="40000"/>
              <a:lumOff val="60000"/>
            </a:schemeClr>
          </a:solidFill>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sz="3600" b="1" dirty="0" err="1">
                <a:solidFill>
                  <a:srgbClr val="002060"/>
                </a:solidFill>
                <a:latin typeface="Times New Roman" pitchFamily="18" charset="0"/>
                <a:cs typeface="Times New Roman" pitchFamily="18" charset="0"/>
              </a:rPr>
              <a:t>Thực</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trạng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vấn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đề</a:t>
            </a:r>
            <a:endParaRPr lang="en-US" sz="3600" b="1" dirty="0">
              <a:solidFill>
                <a:srgbClr val="002060"/>
              </a:solidFill>
              <a:latin typeface="Times New Roman" pitchFamily="18" charset="0"/>
              <a:cs typeface="Times New Roman" pitchFamily="18" charset="0"/>
            </a:endParaRPr>
          </a:p>
        </p:txBody>
      </p:sp>
      <p:sp>
        <p:nvSpPr>
          <p:cNvPr id="6" name="Rounded Rectangle 5"/>
          <p:cNvSpPr/>
          <p:nvPr/>
        </p:nvSpPr>
        <p:spPr>
          <a:xfrm>
            <a:off x="304800" y="2133600"/>
            <a:ext cx="5638800" cy="434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THUẬN LỢI</a:t>
            </a:r>
          </a:p>
          <a:p>
            <a:pPr algn="just"/>
            <a:r>
              <a:rPr lang="vi-VN" dirty="0"/>
              <a:t> </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Năm</a:t>
            </a:r>
            <a:r>
              <a:rPr lang="en-US" sz="1600" dirty="0" smtClean="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20</a:t>
            </a:r>
            <a:r>
              <a:rPr lang="vi-VN" sz="16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4</a:t>
            </a:r>
            <a:r>
              <a:rPr lang="vi-VN" sz="1600" dirty="0">
                <a:latin typeface="Times New Roman" panose="02020603050405020304" pitchFamily="18" charset="0"/>
                <a:cs typeface="Times New Roman" panose="02020603050405020304" pitchFamily="18" charset="0"/>
              </a:rPr>
              <a:t>- 202</a:t>
            </a:r>
            <a:r>
              <a:rPr lang="en-US" sz="1600" dirty="0">
                <a:latin typeface="Times New Roman" panose="02020603050405020304" pitchFamily="18" charset="0"/>
                <a:cs typeface="Times New Roman" panose="02020603050405020304" pitchFamily="18" charset="0"/>
              </a:rPr>
              <a:t>5 </a:t>
            </a: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lớp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mẫu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lớn</a:t>
            </a:r>
            <a:r>
              <a:rPr lang="en-US" sz="1600" dirty="0">
                <a:latin typeface="Times New Roman" panose="02020603050405020304" pitchFamily="18" charset="0"/>
                <a:cs typeface="Times New Roman" panose="02020603050405020304" pitchFamily="18" charset="0"/>
              </a:rPr>
              <a:t> A2, </a:t>
            </a:r>
            <a:r>
              <a:rPr lang="en-US" sz="1600" dirty="0" err="1">
                <a:latin typeface="Times New Roman" panose="02020603050405020304" pitchFamily="18" charset="0"/>
                <a:cs typeface="Times New Roman" panose="02020603050405020304" pitchFamily="18" charset="0"/>
              </a:rPr>
              <a:t>sĩ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17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a:t>
            </a:r>
            <a:r>
              <a:rPr lang="pl-PL"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pPr algn="just"/>
            <a:r>
              <a:rPr lang="vi-VN" sz="1600" dirty="0">
                <a:latin typeface="Times New Roman" panose="02020603050405020304" pitchFamily="18" charset="0"/>
                <a:cs typeface="Times New Roman" panose="02020603050405020304" pitchFamily="18" charset="0"/>
              </a:rPr>
              <a:t>- </a:t>
            </a:r>
            <a:r>
              <a:rPr lang="pl-PL" sz="1600" dirty="0">
                <a:latin typeface="Times New Roman" panose="02020603050405020304" pitchFamily="18" charset="0"/>
                <a:cs typeface="Times New Roman" panose="02020603050405020304" pitchFamily="18" charset="0"/>
              </a:rPr>
              <a:t>Trường có phòng học rộng rãi, lớp được trang bị đầy đủ đồ dùng theo thông tư 02 để phục vụ cho việc dạy và học.</a:t>
            </a:r>
            <a:endParaRPr lang="en-US" sz="1600" dirty="0">
              <a:latin typeface="Times New Roman" panose="02020603050405020304" pitchFamily="18" charset="0"/>
              <a:cs typeface="Times New Roman" panose="02020603050405020304" pitchFamily="18" charset="0"/>
            </a:endParaRPr>
          </a:p>
          <a:p>
            <a:pPr algn="just"/>
            <a:r>
              <a:rPr lang="pl-PL" sz="1600" dirty="0">
                <a:latin typeface="Times New Roman" panose="02020603050405020304" pitchFamily="18" charset="0"/>
                <a:cs typeface="Times New Roman" panose="02020603050405020304" pitchFamily="18" charset="0"/>
              </a:rPr>
              <a:t>- Lớp tôi luôn được Ban giám hiệu nhà trường nhất là tổ chuyên môn thường xuyên thăm lớp dự giờ và đóng góp nhiều ý kiến bổ ích cho </a:t>
            </a:r>
            <a:r>
              <a:rPr lang="vi-VN" sz="1600" dirty="0">
                <a:latin typeface="Times New Roman" panose="02020603050405020304" pitchFamily="18" charset="0"/>
                <a:cs typeface="Times New Roman" panose="02020603050405020304" pitchFamily="18" charset="0"/>
              </a:rPr>
              <a:t>các hoạt động ứng dụng CNTT</a:t>
            </a:r>
            <a:r>
              <a:rPr lang="pl-PL"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algn="just"/>
            <a:r>
              <a:rPr lang="pl-PL" sz="1600" dirty="0">
                <a:latin typeface="Times New Roman" panose="02020603050405020304" pitchFamily="18" charset="0"/>
                <a:cs typeface="Times New Roman" panose="02020603050405020304" pitchFamily="18" charset="0"/>
              </a:rPr>
              <a:t>- Phụ huynh luôn quan tâm đến việc học của con em mình, thường xuyên đưa đón con em mình đến lớp và trao đổi với giáo viên về tình hình sức khỏe, khả năng tiếp thu bài của các cháu để cùng kết hợp với nhà trường có phương pháp giáo dục các cháu tốt hơn.</a:t>
            </a:r>
            <a:endParaRPr lang="en-US" sz="1600" dirty="0">
              <a:latin typeface="Times New Roman" panose="02020603050405020304" pitchFamily="18" charset="0"/>
              <a:cs typeface="Times New Roman" panose="02020603050405020304" pitchFamily="18" charset="0"/>
            </a:endParaRPr>
          </a:p>
          <a:p>
            <a:pPr algn="just"/>
            <a:r>
              <a:rPr lang="pl-PL" sz="1600" dirty="0">
                <a:latin typeface="Times New Roman" panose="02020603050405020304" pitchFamily="18" charset="0"/>
                <a:cs typeface="Times New Roman" panose="02020603050405020304" pitchFamily="18" charset="0"/>
              </a:rPr>
              <a:t>-  Học sinh rất thích </a:t>
            </a:r>
            <a:r>
              <a:rPr lang="vi-VN" sz="1600" dirty="0">
                <a:latin typeface="Times New Roman" panose="02020603050405020304" pitchFamily="18" charset="0"/>
                <a:cs typeface="Times New Roman" panose="02020603050405020304" pitchFamily="18" charset="0"/>
              </a:rPr>
              <a:t>tham gia vào các hoạt động có ứng dụng CNTT.</a:t>
            </a:r>
            <a:endParaRPr lang="en-US" sz="1600" dirty="0">
              <a:latin typeface="Times New Roman" panose="02020603050405020304" pitchFamily="18" charset="0"/>
              <a:cs typeface="Times New Roman" panose="02020603050405020304" pitchFamily="18" charset="0"/>
            </a:endParaRPr>
          </a:p>
          <a:p>
            <a:pPr algn="just"/>
            <a:endParaRPr lang="en-US" dirty="0">
              <a:solidFill>
                <a:srgbClr val="0070C0"/>
              </a:solidFill>
              <a:latin typeface="Roboto" panose="02000000000000000000" pitchFamily="2" charset="0"/>
              <a:ea typeface="Roboto" panose="02000000000000000000" pitchFamily="2" charset="0"/>
            </a:endParaRPr>
          </a:p>
        </p:txBody>
      </p:sp>
      <p:sp>
        <p:nvSpPr>
          <p:cNvPr id="7" name="Rounded Rectangle 6"/>
          <p:cNvSpPr/>
          <p:nvPr/>
        </p:nvSpPr>
        <p:spPr>
          <a:xfrm>
            <a:off x="6400800" y="2133600"/>
            <a:ext cx="5486400" cy="43529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KHÓ KHĂN</a:t>
            </a:r>
          </a:p>
          <a:p>
            <a:r>
              <a:rPr lang="en-US" sz="1600" dirty="0" smtClean="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nâng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cấp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như</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chưa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lớp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dẫn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a:t>
            </a:r>
          </a:p>
          <a:p>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Tuy</a:t>
            </a:r>
            <a:r>
              <a:rPr lang="en-US" sz="1600" dirty="0" smtClean="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mầm</a:t>
            </a:r>
            <a:r>
              <a:rPr lang="en-US" sz="1600" dirty="0">
                <a:latin typeface="Times New Roman" panose="02020603050405020304" pitchFamily="18" charset="0"/>
                <a:cs typeface="Times New Roman" panose="02020603050405020304" pitchFamily="18" charset="0"/>
              </a:rPr>
              <a:t> non </a:t>
            </a:r>
            <a:r>
              <a:rPr lang="en-US" sz="1600" dirty="0" err="1">
                <a:latin typeface="Times New Roman" panose="02020603050405020304" pitchFamily="18" charset="0"/>
                <a:cs typeface="Times New Roman" panose="02020603050405020304" pitchFamily="18" charset="0"/>
              </a:rPr>
              <a:t>nhưng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hỗ</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Kiến</a:t>
            </a:r>
            <a:r>
              <a:rPr lang="en-US" sz="1600" dirty="0" smtClean="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lĩnh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vực</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mềm</a:t>
            </a:r>
            <a:r>
              <a:rPr lang="en-US" sz="1600" dirty="0">
                <a:latin typeface="Times New Roman" panose="02020603050405020304" pitchFamily="18" charset="0"/>
                <a:cs typeface="Times New Roman" panose="02020603050405020304" pitchFamily="18" charset="0"/>
              </a:rPr>
              <a:t> Power Point, </a:t>
            </a:r>
            <a:r>
              <a:rPr lang="en-US" sz="1600" dirty="0" err="1">
                <a:latin typeface="Times New Roman" panose="02020603050405020304" pitchFamily="18" charset="0"/>
                <a:cs typeface="Times New Roman" panose="02020603050405020304" pitchFamily="18" charset="0"/>
              </a:rPr>
              <a:t>phần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mềm</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Photoshop</a:t>
            </a:r>
          </a:p>
          <a:p>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ứng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mềm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đổi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tiêp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này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khăn</a:t>
            </a:r>
            <a:r>
              <a:rPr lang="en-US" sz="1600" dirty="0">
                <a:latin typeface="Times New Roman" panose="02020603050405020304" pitchFamily="18" charset="0"/>
                <a:cs typeface="Times New Roman" panose="02020603050405020304" pitchFamily="18" charset="0"/>
              </a:rPr>
              <a:t>, do </a:t>
            </a:r>
            <a:r>
              <a:rPr lang="en-US" sz="1600" dirty="0" err="1">
                <a:latin typeface="Times New Roman" panose="02020603050405020304" pitchFamily="18" charset="0"/>
                <a:cs typeface="Times New Roman" panose="02020603050405020304" pitchFamily="18" charset="0"/>
              </a:rPr>
              <a:t>vậy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lúng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túng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a:t>
            </a:r>
          </a:p>
        </p:txBody>
      </p:sp>
      <p:sp>
        <p:nvSpPr>
          <p:cNvPr id="15" name="Down Arrow 14"/>
          <p:cNvSpPr/>
          <p:nvPr/>
        </p:nvSpPr>
        <p:spPr>
          <a:xfrm>
            <a:off x="4038600" y="1204251"/>
            <a:ext cx="76200" cy="523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8077200" y="1276771"/>
            <a:ext cx="76200" cy="523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92573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7-Point Star 3"/>
          <p:cNvSpPr/>
          <p:nvPr/>
        </p:nvSpPr>
        <p:spPr>
          <a:xfrm>
            <a:off x="4804354" y="2283725"/>
            <a:ext cx="2836718" cy="2286000"/>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itchFamily="18" charset="0"/>
                <a:cs typeface="Times New Roman" pitchFamily="18" charset="0"/>
              </a:rPr>
              <a:t>BIỆN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PHÁP</a:t>
            </a:r>
            <a:endParaRPr lang="en-US" sz="2800" b="1" dirty="0">
              <a:solidFill>
                <a:schemeClr val="tx1"/>
              </a:solidFill>
              <a:latin typeface="Times New Roman" pitchFamily="18" charset="0"/>
              <a:cs typeface="Times New Roman" pitchFamily="18" charset="0"/>
            </a:endParaRPr>
          </a:p>
        </p:txBody>
      </p:sp>
      <p:sp>
        <p:nvSpPr>
          <p:cNvPr id="8" name="Plaque 7"/>
          <p:cNvSpPr/>
          <p:nvPr/>
        </p:nvSpPr>
        <p:spPr>
          <a:xfrm>
            <a:off x="1219200" y="3426724"/>
            <a:ext cx="2983575" cy="2059675"/>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1. </a:t>
            </a:r>
            <a:r>
              <a:rPr lang="en-US" b="1" dirty="0" err="1" smtClean="0">
                <a:latin typeface="Times New Roman" panose="02020603050405020304" pitchFamily="18" charset="0"/>
                <a:cs typeface="Times New Roman" panose="02020603050405020304" pitchFamily="18" charset="0"/>
              </a:rPr>
              <a:t>Khai</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internet </a:t>
            </a:r>
            <a:endParaRPr lang="en-US" dirty="0">
              <a:solidFill>
                <a:srgbClr val="002060"/>
              </a:solidFill>
              <a:latin typeface="Times New Roman" pitchFamily="18" charset="0"/>
              <a:cs typeface="Times New Roman" pitchFamily="18" charset="0"/>
            </a:endParaRPr>
          </a:p>
        </p:txBody>
      </p:sp>
      <p:sp>
        <p:nvSpPr>
          <p:cNvPr id="10" name="Plaque 9"/>
          <p:cNvSpPr/>
          <p:nvPr/>
        </p:nvSpPr>
        <p:spPr>
          <a:xfrm>
            <a:off x="4804354" y="76200"/>
            <a:ext cx="2883824" cy="1905000"/>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Chọn</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  </a:t>
            </a:r>
            <a:endParaRPr lang="en-US" dirty="0">
              <a:solidFill>
                <a:srgbClr val="002060"/>
              </a:solidFill>
              <a:latin typeface="Times New Roman" pitchFamily="18" charset="0"/>
              <a:cs typeface="Times New Roman" pitchFamily="18" charset="0"/>
            </a:endParaRPr>
          </a:p>
        </p:txBody>
      </p:sp>
      <p:sp>
        <p:nvSpPr>
          <p:cNvPr id="12" name="Plaque 11"/>
          <p:cNvSpPr/>
          <p:nvPr/>
        </p:nvSpPr>
        <p:spPr>
          <a:xfrm>
            <a:off x="8458200" y="3426725"/>
            <a:ext cx="2895600" cy="2059675"/>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3. </a:t>
            </a:r>
            <a:r>
              <a:rPr lang="en-US" b="1" dirty="0" err="1" smtClean="0">
                <a:latin typeface="Times New Roman" panose="02020603050405020304" pitchFamily="18" charset="0"/>
                <a:cs typeface="Times New Roman" panose="02020603050405020304" pitchFamily="18" charset="0"/>
              </a:rPr>
              <a:t>Cách</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mềm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giảng</a:t>
            </a:r>
            <a:endParaRPr lang="en-US"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068767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1" presetID="53" presetClass="entr" presetSubtype="16" fill="hold"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p:cTn id="2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914400"/>
            <a:ext cx="10591800" cy="792162"/>
          </a:xfrm>
        </p:spPr>
        <p:style>
          <a:lnRef idx="1">
            <a:schemeClr val="accent5"/>
          </a:lnRef>
          <a:fillRef idx="2">
            <a:schemeClr val="accent5"/>
          </a:fillRef>
          <a:effectRef idx="1">
            <a:schemeClr val="accent5"/>
          </a:effectRef>
          <a:fontRef idx="minor">
            <a:schemeClr val="dk1"/>
          </a:fontRef>
        </p:style>
        <p:txBody>
          <a:bodyPr>
            <a:noAutofit/>
          </a:bodyPr>
          <a:lstStyle/>
          <a:p>
            <a:r>
              <a:rPr lang="en-US" sz="2400" b="1" i="1" dirty="0" smtClean="0"/>
              <a:t> </a:t>
            </a: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Khai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trên</a:t>
            </a:r>
            <a:r>
              <a:rPr lang="en-US" sz="3600" b="1" dirty="0">
                <a:solidFill>
                  <a:srgbClr val="FF0000"/>
                </a:solidFill>
                <a:latin typeface="Times New Roman" panose="02020603050405020304" pitchFamily="18" charset="0"/>
                <a:cs typeface="Times New Roman" panose="02020603050405020304" pitchFamily="18" charset="0"/>
              </a:rPr>
              <a:t> internet</a:t>
            </a:r>
            <a:r>
              <a:rPr lang="en-US" sz="3600" b="1" dirty="0">
                <a:latin typeface="Times New Roman" panose="02020603050405020304" pitchFamily="18" charset="0"/>
                <a:cs typeface="Times New Roman" panose="02020603050405020304" pitchFamily="18" charset="0"/>
              </a:rPr>
              <a:t> </a:t>
            </a:r>
            <a:endParaRPr lang="en-US" sz="1800" dirty="0">
              <a:solidFill>
                <a:srgbClr val="002060"/>
              </a:solidFill>
              <a:latin typeface="Times New Roman" pitchFamily="18" charset="0"/>
              <a:cs typeface="Times New Roman" pitchFamily="18" charset="0"/>
            </a:endParaRPr>
          </a:p>
        </p:txBody>
      </p:sp>
      <p:sp>
        <p:nvSpPr>
          <p:cNvPr id="3" name="Content Placeholder 2"/>
          <p:cNvSpPr>
            <a:spLocks noGrp="1"/>
          </p:cNvSpPr>
          <p:nvPr>
            <p:ph idx="1"/>
          </p:nvPr>
        </p:nvSpPr>
        <p:spPr>
          <a:xfrm>
            <a:off x="0" y="1981200"/>
            <a:ext cx="11887200" cy="2209800"/>
          </a:xfrm>
        </p:spPr>
        <p:txBody>
          <a:bodyPr>
            <a:normAutofit fontScale="70000" lnSpcReduction="20000"/>
          </a:bodyPr>
          <a:lstStyle/>
          <a:p>
            <a:pPr algn="just"/>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Một</a:t>
            </a:r>
            <a:r>
              <a:rPr lang="en-US" sz="2900" dirty="0" smtClean="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trong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điều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kiện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quan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trọng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nhất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tăng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cường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hiệu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quả</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chất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lượng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giảng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dạy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tìm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kiếm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nguồn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tư</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liệu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phong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phú</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sống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động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hấp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dẫn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hơn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Nếu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trước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đây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viên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mầm</a:t>
            </a:r>
            <a:r>
              <a:rPr lang="en-US" sz="2900" dirty="0">
                <a:latin typeface="Times New Roman" panose="02020603050405020304" pitchFamily="18" charset="0"/>
                <a:cs typeface="Times New Roman" panose="02020603050405020304" pitchFamily="18" charset="0"/>
              </a:rPr>
              <a:t> non </a:t>
            </a:r>
            <a:r>
              <a:rPr lang="en-US" sz="2900" dirty="0" err="1">
                <a:latin typeface="Times New Roman" panose="02020603050405020304" pitchFamily="18" charset="0"/>
                <a:cs typeface="Times New Roman" panose="02020603050405020304" pitchFamily="18" charset="0"/>
              </a:rPr>
              <a:t>phải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rất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vất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vả</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tìm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kiếm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những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hình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ảnh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biểu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tượng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đồ</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dùng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phục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vụ</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bài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giảng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thì</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hiện</a:t>
            </a:r>
            <a:r>
              <a:rPr lang="en-US" sz="2900" dirty="0">
                <a:latin typeface="Times New Roman" panose="02020603050405020304" pitchFamily="18" charset="0"/>
                <a:cs typeface="Times New Roman" panose="02020603050405020304" pitchFamily="18" charset="0"/>
              </a:rPr>
              <a:t> nay </a:t>
            </a:r>
            <a:r>
              <a:rPr lang="en-US" sz="2900" dirty="0" err="1">
                <a:latin typeface="Times New Roman" panose="02020603050405020304" pitchFamily="18" charset="0"/>
                <a:cs typeface="Times New Roman" panose="02020603050405020304" pitchFamily="18" charset="0"/>
              </a:rPr>
              <a:t>với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ứng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Công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nghệ</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thông</a:t>
            </a:r>
            <a:r>
              <a:rPr lang="en-US" sz="2900" dirty="0">
                <a:latin typeface="Times New Roman" panose="02020603050405020304" pitchFamily="18" charset="0"/>
                <a:cs typeface="Times New Roman" panose="02020603050405020304" pitchFamily="18" charset="0"/>
              </a:rPr>
              <a:t> tin </a:t>
            </a:r>
            <a:r>
              <a:rPr lang="en-US" sz="2900" dirty="0" err="1">
                <a:latin typeface="Times New Roman" panose="02020603050405020304" pitchFamily="18" charset="0"/>
                <a:cs typeface="Times New Roman" panose="02020603050405020304" pitchFamily="18" charset="0"/>
              </a:rPr>
              <a:t>giáo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viên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dirty="0">
                <a:latin typeface="Times New Roman" panose="02020603050405020304" pitchFamily="18" charset="0"/>
                <a:cs typeface="Times New Roman" panose="02020603050405020304" pitchFamily="18" charset="0"/>
              </a:rPr>
              <a:t> Internet </a:t>
            </a:r>
            <a:r>
              <a:rPr lang="en-US" sz="2900" dirty="0" err="1">
                <a:latin typeface="Times New Roman" panose="02020603050405020304" pitchFamily="18" charset="0"/>
                <a:cs typeface="Times New Roman" panose="02020603050405020304" pitchFamily="18" charset="0"/>
              </a:rPr>
              <a:t>để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động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khai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tài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nguyên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phong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phú</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chọn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những</a:t>
            </a:r>
            <a:r>
              <a:rPr lang="en-US" sz="2900" dirty="0">
                <a:latin typeface="Times New Roman" panose="02020603050405020304" pitchFamily="18" charset="0"/>
                <a:cs typeface="Times New Roman" panose="02020603050405020304" pitchFamily="18" charset="0"/>
              </a:rPr>
              <a:t> con </a:t>
            </a:r>
            <a:r>
              <a:rPr lang="en-US" sz="2900" dirty="0" err="1">
                <a:latin typeface="Times New Roman" panose="02020603050405020304" pitchFamily="18" charset="0"/>
                <a:cs typeface="Times New Roman" panose="02020603050405020304" pitchFamily="18" charset="0"/>
              </a:rPr>
              <a:t>vật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ngộ</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nghĩnh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những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bông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hoa</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màu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sắc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những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hàng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chữ</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biết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những</a:t>
            </a:r>
            <a:r>
              <a:rPr lang="en-US" sz="2900" dirty="0">
                <a:latin typeface="Times New Roman" panose="02020603050405020304" pitchFamily="18" charset="0"/>
                <a:cs typeface="Times New Roman" panose="02020603050405020304" pitchFamily="18" charset="0"/>
              </a:rPr>
              <a:t> con </a:t>
            </a:r>
            <a:r>
              <a:rPr lang="en-US" sz="2900" dirty="0" err="1">
                <a:latin typeface="Times New Roman" panose="02020603050405020304" pitchFamily="18" charset="0"/>
                <a:cs typeface="Times New Roman" panose="02020603050405020304" pitchFamily="18" charset="0"/>
              </a:rPr>
              <a:t>số</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biết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nhảy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theo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hiện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ngay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ra</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hiệu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ứng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của</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những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thanh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sống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động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ngay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lập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hút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được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chú</a:t>
            </a:r>
            <a:r>
              <a:rPr lang="en-US" sz="2900" dirty="0">
                <a:latin typeface="Times New Roman" panose="02020603050405020304" pitchFamily="18" charset="0"/>
                <a:cs typeface="Times New Roman" panose="02020603050405020304" pitchFamily="18" charset="0"/>
              </a:rPr>
              <a:t> ý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kích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thích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hứng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thú</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của</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trẻ</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vì</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được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động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hoạt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động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nhiều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hơn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khám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phá</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nội</a:t>
            </a:r>
            <a:r>
              <a:rPr lang="en-US" sz="2900" dirty="0">
                <a:latin typeface="Times New Roman" panose="02020603050405020304" pitchFamily="18" charset="0"/>
                <a:cs typeface="Times New Roman" panose="02020603050405020304" pitchFamily="18" charset="0"/>
              </a:rPr>
              <a:t> dung </a:t>
            </a:r>
            <a:r>
              <a:rPr lang="en-US" sz="2900" dirty="0" err="1">
                <a:latin typeface="Times New Roman" panose="02020603050405020304" pitchFamily="18" charset="0"/>
                <a:cs typeface="Times New Roman" panose="02020603050405020304" pitchFamily="18" charset="0"/>
              </a:rPr>
              <a:t>bài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giảng</a:t>
            </a:r>
            <a:r>
              <a:rPr lang="en-US" sz="2900" dirty="0">
                <a:latin typeface="Times New Roman" panose="02020603050405020304" pitchFamily="18" charset="0"/>
                <a:cs typeface="Times New Roman" panose="02020603050405020304" pitchFamily="18" charset="0"/>
              </a:rPr>
              <a:t> </a:t>
            </a:r>
            <a:r>
              <a:rPr lang="en-US" sz="2900" dirty="0" smtClean="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09600" y="3810000"/>
            <a:ext cx="4951799" cy="2782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stretch>
            <a:fillRect/>
          </a:stretch>
        </p:blipFill>
        <p:spPr>
          <a:xfrm>
            <a:off x="6477000" y="3810000"/>
            <a:ext cx="4953000" cy="2786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0505162"/>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914400"/>
            <a:ext cx="10591800" cy="792162"/>
          </a:xfrm>
        </p:spPr>
        <p:style>
          <a:lnRef idx="1">
            <a:schemeClr val="accent5"/>
          </a:lnRef>
          <a:fillRef idx="2">
            <a:schemeClr val="accent5"/>
          </a:fillRef>
          <a:effectRef idx="1">
            <a:schemeClr val="accent5"/>
          </a:effectRef>
          <a:fontRef idx="minor">
            <a:schemeClr val="dk1"/>
          </a:fontRef>
        </p:style>
        <p:txBody>
          <a:bodyPr>
            <a:noAutofit/>
          </a:bodyPr>
          <a:lstStyle/>
          <a:p>
            <a:r>
              <a:rPr lang="en-US" sz="2400" b="1" i="1" dirty="0" smtClean="0"/>
              <a:t> </a:t>
            </a: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Khai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trên</a:t>
            </a:r>
            <a:r>
              <a:rPr lang="en-US" sz="3600" b="1" dirty="0">
                <a:solidFill>
                  <a:srgbClr val="FF0000"/>
                </a:solidFill>
                <a:latin typeface="Times New Roman" panose="02020603050405020304" pitchFamily="18" charset="0"/>
                <a:cs typeface="Times New Roman" panose="02020603050405020304" pitchFamily="18" charset="0"/>
              </a:rPr>
              <a:t> internet</a:t>
            </a:r>
            <a:r>
              <a:rPr lang="en-US" sz="3600" b="1" dirty="0">
                <a:latin typeface="Times New Roman" panose="02020603050405020304" pitchFamily="18" charset="0"/>
                <a:cs typeface="Times New Roman" panose="02020603050405020304" pitchFamily="18" charset="0"/>
              </a:rPr>
              <a:t> </a:t>
            </a:r>
            <a:endParaRPr lang="en-US" sz="1800" dirty="0">
              <a:solidFill>
                <a:srgbClr val="002060"/>
              </a:solidFill>
              <a:latin typeface="Times New Roman" pitchFamily="18" charset="0"/>
              <a:cs typeface="Times New Roman" pitchFamily="18" charset="0"/>
            </a:endParaRPr>
          </a:p>
        </p:txBody>
      </p:sp>
      <p:sp>
        <p:nvSpPr>
          <p:cNvPr id="3" name="Content Placeholder 2"/>
          <p:cNvSpPr>
            <a:spLocks noGrp="1"/>
          </p:cNvSpPr>
          <p:nvPr>
            <p:ph idx="1"/>
          </p:nvPr>
        </p:nvSpPr>
        <p:spPr>
          <a:xfrm>
            <a:off x="762000" y="2133600"/>
            <a:ext cx="10972800" cy="4419600"/>
          </a:xfrm>
        </p:spPr>
        <p:txBody>
          <a:bodyPr>
            <a:normAutofit/>
          </a:body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Ngoài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website, hay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video...)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r>
              <a:rPr lang="en-US" sz="2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38813275"/>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3077</TotalTime>
  <Words>899</Words>
  <Application>Microsoft Office PowerPoint</Application>
  <PresentationFormat>Widescreen</PresentationFormat>
  <Paragraphs>96</Paragraphs>
  <Slides>21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Roboto</vt:lpstr>
      <vt:lpstr>Times New Roman</vt:lpstr>
      <vt:lpstr>Office Theme</vt:lpstr>
      <vt:lpstr>1_Office Theme</vt:lpstr>
      <vt:lpstr>UBND QUẬN LONG BIÊN TRƯỜNG MẦM NON NGUYỆT QUẾ</vt:lpstr>
      <vt:lpstr>PowerPoint Presentation</vt:lpstr>
      <vt:lpstr>PowerPoint Presentation</vt:lpstr>
      <vt:lpstr>ĐẶT VẤN ĐỀ</vt:lpstr>
      <vt:lpstr>PowerPoint Presentation</vt:lpstr>
      <vt:lpstr>Thực trạng vấn đề</vt:lpstr>
      <vt:lpstr>PowerPoint Presentation</vt:lpstr>
      <vt:lpstr> 1. Khai thác các tư liệu hình ảnh trên internet </vt:lpstr>
      <vt:lpstr> 1. Khai thác các tư liệu hình ảnh trên internet </vt:lpstr>
      <vt:lpstr>2. Chọn bài giảng thích hợp  </vt:lpstr>
      <vt:lpstr>3. Cách sử dụng phần mềm để thiết kế bài giảng</vt:lpstr>
      <vt:lpstr>3. Cách sử dụng phần mềm để thiết kế bài giảng</vt:lpstr>
      <vt:lpstr>3. Cách sử dụng phần mềm để thiết kế bài giảng</vt:lpstr>
      <vt:lpstr>3. Cách sử dụng phần mềm để thiết kế bài giảng</vt:lpstr>
      <vt:lpstr>3. Cách sử dụng phần mềm để thiết kế bài giảng</vt:lpstr>
      <vt:lpstr>3. Cách sử dụng phần mềm để thiết kế bài giảng</vt:lpstr>
      <vt:lpstr>Hiệu quả của biện pháp</vt:lpstr>
      <vt:lpstr>Hiệu quả của biện pháp</vt:lpstr>
      <vt:lpstr>  Kết luận </vt:lpstr>
      <vt:lpstr>  Khuyến nghị </vt:lpstr>
      <vt:lpstr>XIN CHÂN THÀNH CẢM ƠN BAN GIÁM KHẢO ĐÃ LẮNG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TP THÁI NGUYÊN TRƯỜNG MẦM NON HOA HỒNG</dc:title>
  <dc:creator>Windows User</dc:creator>
  <cp:lastModifiedBy>Techsi.vn</cp:lastModifiedBy>
  <cp:revision>175</cp:revision>
  <cp:lastPrinted>2020-11-30T04:24:19Z</cp:lastPrinted>
  <dcterms:created xsi:type="dcterms:W3CDTF">2020-10-30T08:14:52Z</dcterms:created>
  <dcterms:modified xsi:type="dcterms:W3CDTF">2024-11-19T04:07:26Z</dcterms:modified>
</cp:coreProperties>
</file>