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2" r:id="rId2"/>
    <p:sldId id="288" r:id="rId3"/>
    <p:sldId id="289" r:id="rId4"/>
    <p:sldId id="290" r:id="rId5"/>
    <p:sldId id="291" r:id="rId6"/>
    <p:sldId id="258" r:id="rId7"/>
    <p:sldId id="292" r:id="rId8"/>
    <p:sldId id="293" r:id="rId9"/>
    <p:sldId id="294" r:id="rId10"/>
    <p:sldId id="269" r:id="rId11"/>
    <p:sldId id="262" r:id="rId12"/>
    <p:sldId id="295" r:id="rId13"/>
    <p:sldId id="266" r:id="rId14"/>
    <p:sldId id="279" r:id="rId15"/>
    <p:sldId id="277" r:id="rId16"/>
    <p:sldId id="281" r:id="rId17"/>
    <p:sldId id="300" r:id="rId18"/>
    <p:sldId id="310" r:id="rId19"/>
    <p:sldId id="301" r:id="rId20"/>
    <p:sldId id="302" r:id="rId21"/>
    <p:sldId id="303" r:id="rId22"/>
    <p:sldId id="305" r:id="rId23"/>
    <p:sldId id="308" r:id="rId24"/>
    <p:sldId id="309" r:id="rId25"/>
    <p:sldId id="306" r:id="rId26"/>
    <p:sldId id="307" r:id="rId27"/>
    <p:sldId id="283"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3" autoAdjust="0"/>
    <p:restoredTop sz="94660"/>
  </p:normalViewPr>
  <p:slideViewPr>
    <p:cSldViewPr snapToGrid="0">
      <p:cViewPr varScale="1">
        <p:scale>
          <a:sx n="86" d="100"/>
          <a:sy n="86"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0B99A-B49E-4EB1-A730-59C43711F83B}"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8CF4-5D63-4540-B4AB-D1CB5D6BBA01}" type="slidenum">
              <a:rPr lang="en-US" smtClean="0"/>
              <a:t>‹#›</a:t>
            </a:fld>
            <a:endParaRPr lang="en-US"/>
          </a:p>
        </p:txBody>
      </p:sp>
    </p:spTree>
    <p:extLst>
      <p:ext uri="{BB962C8B-B14F-4D97-AF65-F5344CB8AC3E}">
        <p14:creationId xmlns:p14="http://schemas.microsoft.com/office/powerpoint/2010/main" val="187877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7B7E38E9-6D2C-4B09-BD3F-AB347B92A693}"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131747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83DE0-CA84-4F9D-A1C0-21B345C4DCD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165584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83DE0-CA84-4F9D-A1C0-21B345C4DCD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399164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83DE0-CA84-4F9D-A1C0-21B345C4DCD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1827384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828801" y="609600"/>
            <a:ext cx="9838267" cy="1143000"/>
          </a:xfrm>
        </p:spPr>
        <p:txBody>
          <a:bodyPr/>
          <a:lstStyle/>
          <a:p>
            <a:r>
              <a:rPr lang="en-US" smtClean="0"/>
              <a:t>Click to edit Master title style</a:t>
            </a:r>
            <a:endParaRPr lang="vi-VN"/>
          </a:p>
        </p:txBody>
      </p:sp>
      <p:sp>
        <p:nvSpPr>
          <p:cNvPr id="3" name="SmartArt Placeholder 2"/>
          <p:cNvSpPr>
            <a:spLocks noGrp="1"/>
          </p:cNvSpPr>
          <p:nvPr>
            <p:ph type="dgm" idx="1"/>
          </p:nvPr>
        </p:nvSpPr>
        <p:spPr>
          <a:xfrm>
            <a:off x="1079501" y="2214563"/>
            <a:ext cx="10610852" cy="3881437"/>
          </a:xfrm>
        </p:spPr>
        <p:txBody>
          <a:bodyPr/>
          <a:lstStyle/>
          <a:p>
            <a:pPr lvl="0"/>
            <a:endParaRPr lang="vi-VN"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FB6BC-6816-443A-B7D7-A34F1ED65670}" type="slidenum">
              <a:rPr lang="en-US"/>
              <a:pPr>
                <a:defRPr/>
              </a:pPr>
              <a:t>‹#›</a:t>
            </a:fld>
            <a:endParaRPr lang="en-US"/>
          </a:p>
        </p:txBody>
      </p:sp>
    </p:spTree>
    <p:extLst>
      <p:ext uri="{BB962C8B-B14F-4D97-AF65-F5344CB8AC3E}">
        <p14:creationId xmlns:p14="http://schemas.microsoft.com/office/powerpoint/2010/main" val="375963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83DE0-CA84-4F9D-A1C0-21B345C4DCD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1342233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83DE0-CA84-4F9D-A1C0-21B345C4DCD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585206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83DE0-CA84-4F9D-A1C0-21B345C4DCDD}"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255177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83DE0-CA84-4F9D-A1C0-21B345C4DCDD}"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23983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83DE0-CA84-4F9D-A1C0-21B345C4DCDD}"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337319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3DE0-CA84-4F9D-A1C0-21B345C4DCDD}"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378536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83DE0-CA84-4F9D-A1C0-21B345C4DCDD}"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1413023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83DE0-CA84-4F9D-A1C0-21B345C4DCDD}"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E35AD-00F1-4E97-875E-1F2C343B3E46}" type="slidenum">
              <a:rPr lang="en-US" smtClean="0"/>
              <a:t>‹#›</a:t>
            </a:fld>
            <a:endParaRPr lang="en-US"/>
          </a:p>
        </p:txBody>
      </p:sp>
    </p:spTree>
    <p:extLst>
      <p:ext uri="{BB962C8B-B14F-4D97-AF65-F5344CB8AC3E}">
        <p14:creationId xmlns:p14="http://schemas.microsoft.com/office/powerpoint/2010/main" val="128551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3DE0-CA84-4F9D-A1C0-21B345C4DCDD}" type="datetimeFigureOut">
              <a:rPr lang="en-US" smtClean="0"/>
              <a:t>11/18/2024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E35AD-00F1-4E97-875E-1F2C343B3E46}" type="slidenum">
              <a:rPr lang="en-US" smtClean="0"/>
              <a:t>‹#›</a:t>
            </a:fld>
            <a:endParaRPr lang="en-US"/>
          </a:p>
        </p:txBody>
      </p:sp>
    </p:spTree>
    <p:extLst>
      <p:ext uri="{BB962C8B-B14F-4D97-AF65-F5344CB8AC3E}">
        <p14:creationId xmlns:p14="http://schemas.microsoft.com/office/powerpoint/2010/main" val="269993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image" Target="../media/image15.jfif"/><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7.jfif"/><Relationship Id="rId10" Type="http://schemas.openxmlformats.org/officeDocument/2006/relationships/tags" Target="../tags/tag10.xml"/><Relationship Id="rId19"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6.jfif"/></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fif"/><Relationship Id="rId4" Type="http://schemas.openxmlformats.org/officeDocument/2006/relationships/image" Target="../media/image5.jfi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64285" y="609998"/>
            <a:ext cx="8501122" cy="10842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solidFill>
                  <a:srgbClr val="0070C0"/>
                </a:solidFill>
                <a:latin typeface="Times New Roman" pitchFamily="18" charset="0"/>
                <a:cs typeface="Times New Roman" pitchFamily="18" charset="0"/>
              </a:rPr>
              <a:t>PHÒNG GIÁO DỤC ĐÀO TẠO QUẬN LONG BIÊN</a:t>
            </a:r>
            <a:br>
              <a:rPr lang="en-US" sz="2000" b="1" dirty="0" smtClean="0">
                <a:solidFill>
                  <a:srgbClr val="0070C0"/>
                </a:solidFill>
                <a:latin typeface="Times New Roman" pitchFamily="18" charset="0"/>
                <a:cs typeface="Times New Roman" pitchFamily="18" charset="0"/>
              </a:rPr>
            </a:br>
            <a:r>
              <a:rPr lang="en-US" sz="2000" b="1" dirty="0" smtClean="0">
                <a:solidFill>
                  <a:srgbClr val="0070C0"/>
                </a:solidFill>
                <a:latin typeface="Times New Roman" pitchFamily="18" charset="0"/>
                <a:cs typeface="Times New Roman" pitchFamily="18" charset="0"/>
              </a:rPr>
              <a:t>TRƯỜNG MẦM NON NGUYỆT QUẾ</a:t>
            </a:r>
            <a:endParaRPr lang="vi-VN" sz="2000" b="1" dirty="0">
              <a:solidFill>
                <a:srgbClr val="0070C0"/>
              </a:solidFill>
              <a:latin typeface="Times New Roman" pitchFamily="18" charset="0"/>
              <a:cs typeface="Times New Roman" pitchFamily="18" charset="0"/>
            </a:endParaRPr>
          </a:p>
        </p:txBody>
      </p:sp>
      <p:sp>
        <p:nvSpPr>
          <p:cNvPr id="9" name="TextBox 8"/>
          <p:cNvSpPr txBox="1"/>
          <p:nvPr/>
        </p:nvSpPr>
        <p:spPr>
          <a:xfrm>
            <a:off x="3908573" y="3120173"/>
            <a:ext cx="4612545" cy="584775"/>
          </a:xfrm>
          <a:prstGeom prst="rect">
            <a:avLst/>
          </a:prstGeom>
          <a:noFill/>
        </p:spPr>
        <p:txBody>
          <a:bodyPr wrap="none" rtlCol="0">
            <a:spAutoFit/>
          </a:bodyPr>
          <a:lstStyle/>
          <a:p>
            <a:r>
              <a:rPr lang="en-US" sz="3200" b="1" smtClean="0">
                <a:solidFill>
                  <a:srgbClr val="C00000"/>
                </a:solidFill>
                <a:latin typeface="Times New Roman" panose="02020603050405020304" pitchFamily="18" charset="0"/>
                <a:cs typeface="Times New Roman" panose="02020603050405020304" pitchFamily="18" charset="0"/>
              </a:rPr>
              <a:t>BIỆN PHÁP SÁNG TẠO</a:t>
            </a:r>
            <a:endParaRPr lang="en-US" sz="3200" b="1">
              <a:solidFill>
                <a:srgbClr val="C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90255" y="3704948"/>
            <a:ext cx="8775152" cy="839845"/>
          </a:xfrm>
          <a:prstGeom prst="rect">
            <a:avLst/>
          </a:prstGeom>
        </p:spPr>
        <p:txBody>
          <a:bodyPr wrap="square">
            <a:spAutoFit/>
          </a:bodyPr>
          <a:lstStyle/>
          <a:p>
            <a:pPr algn="ctr">
              <a:lnSpc>
                <a:spcPct val="115000"/>
              </a:lnSpc>
            </a:pPr>
            <a:r>
              <a:rPr lang="pt-BR" sz="2200" b="1" dirty="0" smtClean="0">
                <a:solidFill>
                  <a:srgbClr val="0070C0"/>
                </a:solidFill>
                <a:latin typeface="Times New Roman" panose="02020603050405020304" pitchFamily="18" charset="0"/>
                <a:cs typeface="Times New Roman" panose="02020603050405020304" pitchFamily="18" charset="0"/>
              </a:rPr>
              <a:t>MỘT SỐ BIỆN PHÁP GIÚP TRẺ VƯỢT QUA</a:t>
            </a:r>
            <a:endParaRPr lang="en-US" sz="2200" b="1" dirty="0">
              <a:solidFill>
                <a:srgbClr val="0070C0"/>
              </a:solidFill>
              <a:latin typeface="Times New Roman" panose="02020603050405020304" pitchFamily="18" charset="0"/>
              <a:cs typeface="Times New Roman" panose="02020603050405020304" pitchFamily="18" charset="0"/>
            </a:endParaRPr>
          </a:p>
          <a:p>
            <a:pPr algn="ctr">
              <a:lnSpc>
                <a:spcPct val="115000"/>
              </a:lnSpc>
            </a:pPr>
            <a:r>
              <a:rPr lang="en-US" sz="2200" b="1" dirty="0" smtClean="0">
                <a:solidFill>
                  <a:srgbClr val="0070C0"/>
                </a:solidFill>
                <a:latin typeface="Times New Roman" panose="02020603050405020304" pitchFamily="18" charset="0"/>
                <a:cs typeface="Times New Roman" panose="02020603050405020304" pitchFamily="18" charset="0"/>
              </a:rPr>
              <a:t>KHỦNG HOẢNG TUỔI LÊN BA TRONG TRƯỜNG MẦM NON</a:t>
            </a:r>
            <a:endParaRPr lang="pt-BR" sz="2200" b="1" dirty="0" smtClean="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86669" y="4705359"/>
            <a:ext cx="6096000" cy="1508105"/>
          </a:xfrm>
          <a:prstGeom prst="rect">
            <a:avLst/>
          </a:prstGeom>
        </p:spPr>
        <p:txBody>
          <a:bodyPr>
            <a:spAutoFit/>
          </a:bodyPr>
          <a:lstStyle/>
          <a:p>
            <a:pPr indent="720090">
              <a:lnSpc>
                <a:spcPct val="115000"/>
              </a:lnSpc>
            </a:pPr>
            <a:r>
              <a:rPr lang="pt-BR" sz="2000" dirty="0">
                <a:latin typeface="Times New Roman" panose="02020603050405020304" pitchFamily="18" charset="0"/>
                <a:ea typeface="Calibri" panose="020F0502020204030204" pitchFamily="34" charset="0"/>
                <a:cs typeface="Times New Roman" panose="02020603050405020304" pitchFamily="18" charset="0"/>
              </a:rPr>
              <a:t>Họ tên tác giả   : </a:t>
            </a:r>
            <a:r>
              <a:rPr lang="vi-VN" sz="2000" b="1" i="1" dirty="0" smtClean="0">
                <a:latin typeface="Times New Roman" panose="02020603050405020304" pitchFamily="18" charset="0"/>
                <a:ea typeface="Calibri" panose="020F0502020204030204" pitchFamily="34" charset="0"/>
                <a:cs typeface="Times New Roman" panose="02020603050405020304" pitchFamily="18" charset="0"/>
              </a:rPr>
              <a:t>Lương</a:t>
            </a:r>
            <a:r>
              <a:rPr lang="pt-BR" sz="2000" b="1" i="1" dirty="0" smtClean="0">
                <a:latin typeface="Times New Roman" panose="02020603050405020304" pitchFamily="18" charset="0"/>
                <a:ea typeface="Calibri" panose="020F0502020204030204" pitchFamily="34" charset="0"/>
                <a:cs typeface="Times New Roman" panose="02020603050405020304" pitchFamily="18" charset="0"/>
              </a:rPr>
              <a:t> Thị Thu Trang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720090">
              <a:lnSpc>
                <a:spcPct val="115000"/>
              </a:lnSpc>
            </a:pPr>
            <a:r>
              <a:rPr lang="pt-BR" sz="2000" dirty="0">
                <a:latin typeface="Times New Roman" panose="02020603050405020304" pitchFamily="18" charset="0"/>
                <a:ea typeface="Calibri" panose="020F0502020204030204" pitchFamily="34" charset="0"/>
                <a:cs typeface="Times New Roman" panose="02020603050405020304" pitchFamily="18" charset="0"/>
              </a:rPr>
              <a:t>Chức vụ	      </a:t>
            </a:r>
            <a:r>
              <a:rPr lang="pt-BR" sz="2000" dirty="0" smtClean="0">
                <a:latin typeface="Times New Roman" panose="02020603050405020304" pitchFamily="18" charset="0"/>
                <a:ea typeface="Calibri" panose="020F0502020204030204" pitchFamily="34" charset="0"/>
                <a:cs typeface="Times New Roman" panose="02020603050405020304" pitchFamily="18" charset="0"/>
              </a:rPr>
              <a:t>  :  </a:t>
            </a:r>
            <a:r>
              <a:rPr lang="pt-BR" sz="2000" dirty="0">
                <a:latin typeface="Times New Roman" panose="02020603050405020304" pitchFamily="18" charset="0"/>
                <a:ea typeface="Calibri" panose="020F0502020204030204" pitchFamily="34" charset="0"/>
                <a:cs typeface="Times New Roman" panose="02020603050405020304" pitchFamily="18" charset="0"/>
              </a:rPr>
              <a:t>Giáo viên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720090">
              <a:lnSpc>
                <a:spcPct val="115000"/>
              </a:lnSpc>
            </a:pPr>
            <a:r>
              <a:rPr lang="pt-BR" sz="2000" dirty="0">
                <a:latin typeface="Times New Roman" panose="02020603050405020304" pitchFamily="18" charset="0"/>
                <a:ea typeface="Calibri" panose="020F0502020204030204" pitchFamily="34" charset="0"/>
                <a:cs typeface="Times New Roman" panose="02020603050405020304" pitchFamily="18" charset="0"/>
              </a:rPr>
              <a:t>ĐT                    :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0968972209</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720090">
              <a:lnSpc>
                <a:spcPct val="115000"/>
              </a:lnSpc>
            </a:pPr>
            <a:r>
              <a:rPr lang="pt-BR" sz="2000" dirty="0">
                <a:latin typeface="Times New Roman" panose="02020603050405020304" pitchFamily="18" charset="0"/>
                <a:ea typeface="Calibri" panose="020F0502020204030204" pitchFamily="34" charset="0"/>
                <a:cs typeface="Times New Roman" panose="02020603050405020304" pitchFamily="18" charset="0"/>
              </a:rPr>
              <a:t>Đơn vị công tác: Trường mầm non </a:t>
            </a:r>
            <a:r>
              <a:rPr lang="pt-BR" sz="2000" dirty="0" smtClean="0">
                <a:latin typeface="Times New Roman" panose="02020603050405020304" pitchFamily="18" charset="0"/>
                <a:ea typeface="Calibri" panose="020F0502020204030204" pitchFamily="34" charset="0"/>
                <a:cs typeface="Times New Roman" panose="02020603050405020304" pitchFamily="18" charset="0"/>
              </a:rPr>
              <a:t>Nguyệt Quế</a:t>
            </a:r>
            <a:endParaRPr lang="pt-BR"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a:off x="5183804" y="6142812"/>
            <a:ext cx="2802350" cy="400110"/>
          </a:xfrm>
          <a:prstGeom prst="rect">
            <a:avLst/>
          </a:prstGeom>
          <a:noFill/>
        </p:spPr>
        <p:txBody>
          <a:bodyPr wrap="square" rtlCol="0">
            <a:spAutoFit/>
          </a:bodyPr>
          <a:lstStyle/>
          <a:p>
            <a:r>
              <a:rPr lang="en-US" sz="2000" dirty="0" err="1" smtClean="0">
                <a:solidFill>
                  <a:srgbClr val="0070C0"/>
                </a:solidFill>
                <a:latin typeface="Times New Roman" panose="02020603050405020304" pitchFamily="18" charset="0"/>
                <a:cs typeface="Times New Roman" panose="02020603050405020304" pitchFamily="18" charset="0"/>
              </a:rPr>
              <a:t>Năm</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học</a:t>
            </a:r>
            <a:r>
              <a:rPr lang="en-US" sz="2000" dirty="0" smtClean="0">
                <a:solidFill>
                  <a:srgbClr val="0070C0"/>
                </a:solidFill>
                <a:latin typeface="Times New Roman" panose="02020603050405020304" pitchFamily="18" charset="0"/>
                <a:cs typeface="Times New Roman" panose="02020603050405020304" pitchFamily="18" charset="0"/>
              </a:rPr>
              <a:t>: 2024 - 2025</a:t>
            </a:r>
            <a:endParaRPr lang="en-US" sz="2000"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703" y="1171251"/>
            <a:ext cx="2340255" cy="2460392"/>
          </a:xfrm>
          <a:prstGeom prst="rect">
            <a:avLst/>
          </a:prstGeom>
        </p:spPr>
      </p:pic>
    </p:spTree>
    <p:extLst>
      <p:ext uri="{BB962C8B-B14F-4D97-AF65-F5344CB8AC3E}">
        <p14:creationId xmlns:p14="http://schemas.microsoft.com/office/powerpoint/2010/main" val="16287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750"/>
                                        <p:tgtEl>
                                          <p:spTgt spid="11"/>
                                        </p:tgtEl>
                                      </p:cBhvr>
                                    </p:animEffect>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500" fill="hold"/>
                                        <p:tgtEl>
                                          <p:spTgt spid="12"/>
                                        </p:tgtEl>
                                        <p:attrNameLst>
                                          <p:attrName>ppt_x</p:attrName>
                                        </p:attrNameLst>
                                      </p:cBhvr>
                                      <p:tavLst>
                                        <p:tav tm="0">
                                          <p:val>
                                            <p:strVal val="#ppt_x"/>
                                          </p:val>
                                        </p:tav>
                                        <p:tav tm="100000">
                                          <p:val>
                                            <p:strVal val="#ppt_x"/>
                                          </p:val>
                                        </p:tav>
                                      </p:tavLst>
                                    </p:anim>
                                    <p:anim calcmode="lin" valueType="num">
                                      <p:cBhvr additive="base">
                                        <p:cTn id="23"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50935" y="858872"/>
            <a:ext cx="3182262" cy="4672085"/>
            <a:chOff x="50935" y="858872"/>
            <a:chExt cx="3220926" cy="4672085"/>
          </a:xfrm>
        </p:grpSpPr>
        <p:sp>
          <p:nvSpPr>
            <p:cNvPr id="30" name="Right Arrow 29"/>
            <p:cNvSpPr/>
            <p:nvPr/>
          </p:nvSpPr>
          <p:spPr>
            <a:xfrm rot="3051903">
              <a:off x="1575938" y="4681258"/>
              <a:ext cx="1303035" cy="396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2331266" y="2931781"/>
              <a:ext cx="940595" cy="448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8342539">
              <a:off x="1717491" y="1243609"/>
              <a:ext cx="1165838" cy="396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0935" y="1640693"/>
              <a:ext cx="2547994" cy="3030875"/>
              <a:chOff x="50935" y="1640693"/>
              <a:chExt cx="2547994" cy="3030875"/>
            </a:xfrm>
          </p:grpSpPr>
          <p:grpSp>
            <p:nvGrpSpPr>
              <p:cNvPr id="6" name="Group 5">
                <a:extLst>
                  <a:ext uri="{FF2B5EF4-FFF2-40B4-BE49-F238E27FC236}">
                    <a16:creationId xmlns:a16="http://schemas.microsoft.com/office/drawing/2014/main" id="{D1BB75EC-21E4-4A19-8EF5-29879E2D67B8}"/>
                  </a:ext>
                </a:extLst>
              </p:cNvPr>
              <p:cNvGrpSpPr/>
              <p:nvPr/>
            </p:nvGrpSpPr>
            <p:grpSpPr>
              <a:xfrm>
                <a:off x="50935" y="1640693"/>
                <a:ext cx="2547994" cy="3030875"/>
                <a:chOff x="789397" y="1438383"/>
                <a:chExt cx="2547994" cy="3030875"/>
              </a:xfrm>
            </p:grpSpPr>
            <p:grpSp>
              <p:nvGrpSpPr>
                <p:cNvPr id="7" name="Group 6">
                  <a:extLst>
                    <a:ext uri="{FF2B5EF4-FFF2-40B4-BE49-F238E27FC236}">
                      <a16:creationId xmlns:a16="http://schemas.microsoft.com/office/drawing/2014/main" id="{79E735D2-FC55-4D99-B3F4-CB4745AEC450}"/>
                    </a:ext>
                  </a:extLst>
                </p:cNvPr>
                <p:cNvGrpSpPr/>
                <p:nvPr/>
              </p:nvGrpSpPr>
              <p:grpSpPr>
                <a:xfrm>
                  <a:off x="1909283" y="1438383"/>
                  <a:ext cx="1428108" cy="3030875"/>
                  <a:chOff x="5619964" y="2748349"/>
                  <a:chExt cx="1017143" cy="2229469"/>
                </a:xfrm>
              </p:grpSpPr>
              <p:sp>
                <p:nvSpPr>
                  <p:cNvPr id="9" name="Freeform: Shape 7">
                    <a:extLst>
                      <a:ext uri="{FF2B5EF4-FFF2-40B4-BE49-F238E27FC236}">
                        <a16:creationId xmlns:a16="http://schemas.microsoft.com/office/drawing/2014/main" id="{5A92DB26-9F91-4D40-BDE5-CE10B23DAE5C}"/>
                      </a:ext>
                    </a:extLst>
                  </p:cNvPr>
                  <p:cNvSpPr/>
                  <p:nvPr/>
                </p:nvSpPr>
                <p:spPr>
                  <a:xfrm>
                    <a:off x="5619964" y="2748349"/>
                    <a:ext cx="1017143" cy="1114735"/>
                  </a:xfrm>
                  <a:custGeom>
                    <a:avLst/>
                    <a:gdLst>
                      <a:gd name="connsiteX0" fmla="*/ 0 w 1017143"/>
                      <a:gd name="connsiteY0" fmla="*/ 0 h 1114735"/>
                      <a:gd name="connsiteX1" fmla="*/ 122955 w 1017143"/>
                      <a:gd name="connsiteY1" fmla="*/ 12310 h 1114735"/>
                      <a:gd name="connsiteX2" fmla="*/ 1017143 w 1017143"/>
                      <a:gd name="connsiteY2" fmla="*/ 1101892 h 1114735"/>
                      <a:gd name="connsiteX3" fmla="*/ 1016572 w 1017143"/>
                      <a:gd name="connsiteY3" fmla="*/ 1114735 h 1114735"/>
                      <a:gd name="connsiteX4" fmla="*/ 0 w 1017143"/>
                      <a:gd name="connsiteY4" fmla="*/ 1114735 h 111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143" h="1114735">
                        <a:moveTo>
                          <a:pt x="0" y="0"/>
                        </a:moveTo>
                        <a:lnTo>
                          <a:pt x="122955" y="12310"/>
                        </a:lnTo>
                        <a:cubicBezTo>
                          <a:pt x="633267" y="116016"/>
                          <a:pt x="1017143" y="564433"/>
                          <a:pt x="1017143" y="1101892"/>
                        </a:cubicBezTo>
                        <a:lnTo>
                          <a:pt x="1016572" y="1114735"/>
                        </a:lnTo>
                        <a:lnTo>
                          <a:pt x="0" y="1114735"/>
                        </a:lnTo>
                        <a:close/>
                      </a:path>
                    </a:pathLst>
                  </a:custGeom>
                  <a:solidFill>
                    <a:srgbClr val="0000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effectLst>
                        <a:outerShdw blurRad="127000" dist="50800" dir="5400000" sx="96000" sy="96000" algn="ctr" rotWithShape="0">
                          <a:srgbClr val="000000">
                            <a:alpha val="40000"/>
                          </a:srgbClr>
                        </a:outerShdw>
                      </a:effectLst>
                    </a:endParaRPr>
                  </a:p>
                </p:txBody>
              </p:sp>
              <p:sp>
                <p:nvSpPr>
                  <p:cNvPr id="10" name="Freeform: Shape 8">
                    <a:extLst>
                      <a:ext uri="{FF2B5EF4-FFF2-40B4-BE49-F238E27FC236}">
                        <a16:creationId xmlns:a16="http://schemas.microsoft.com/office/drawing/2014/main" id="{FD54B459-2973-431F-8072-ABFF27CECBB1}"/>
                      </a:ext>
                    </a:extLst>
                  </p:cNvPr>
                  <p:cNvSpPr/>
                  <p:nvPr/>
                </p:nvSpPr>
                <p:spPr>
                  <a:xfrm flipV="1">
                    <a:off x="5619964" y="3863083"/>
                    <a:ext cx="1017143" cy="1114735"/>
                  </a:xfrm>
                  <a:custGeom>
                    <a:avLst/>
                    <a:gdLst>
                      <a:gd name="connsiteX0" fmla="*/ 0 w 1017143"/>
                      <a:gd name="connsiteY0" fmla="*/ 0 h 1114735"/>
                      <a:gd name="connsiteX1" fmla="*/ 122955 w 1017143"/>
                      <a:gd name="connsiteY1" fmla="*/ 12310 h 1114735"/>
                      <a:gd name="connsiteX2" fmla="*/ 1017143 w 1017143"/>
                      <a:gd name="connsiteY2" fmla="*/ 1101892 h 1114735"/>
                      <a:gd name="connsiteX3" fmla="*/ 1016572 w 1017143"/>
                      <a:gd name="connsiteY3" fmla="*/ 1114735 h 1114735"/>
                      <a:gd name="connsiteX4" fmla="*/ 0 w 1017143"/>
                      <a:gd name="connsiteY4" fmla="*/ 1114735 h 111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143" h="1114735">
                        <a:moveTo>
                          <a:pt x="0" y="0"/>
                        </a:moveTo>
                        <a:lnTo>
                          <a:pt x="122955" y="12310"/>
                        </a:lnTo>
                        <a:cubicBezTo>
                          <a:pt x="633267" y="116016"/>
                          <a:pt x="1017143" y="564433"/>
                          <a:pt x="1017143" y="1101892"/>
                        </a:cubicBezTo>
                        <a:lnTo>
                          <a:pt x="1016572" y="1114735"/>
                        </a:lnTo>
                        <a:lnTo>
                          <a:pt x="0" y="1114735"/>
                        </a:lnTo>
                        <a:close/>
                      </a:path>
                    </a:pathLst>
                  </a:custGeom>
                  <a:solidFill>
                    <a:srgbClr val="0066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effectLst>
                        <a:outerShdw blurRad="127000" dist="50800" dir="5400000" sx="96000" sy="96000" algn="ctr" rotWithShape="0">
                          <a:srgbClr val="000000">
                            <a:alpha val="40000"/>
                          </a:srgbClr>
                        </a:outerShdw>
                      </a:effectLst>
                    </a:endParaRPr>
                  </a:p>
                </p:txBody>
              </p:sp>
            </p:grpSp>
            <p:sp>
              <p:nvSpPr>
                <p:cNvPr id="8" name="Oval 7">
                  <a:extLst>
                    <a:ext uri="{FF2B5EF4-FFF2-40B4-BE49-F238E27FC236}">
                      <a16:creationId xmlns:a16="http://schemas.microsoft.com/office/drawing/2014/main" id="{1F6116C5-340E-463A-BF2A-2A7EEC86B7EC}"/>
                    </a:ext>
                  </a:extLst>
                </p:cNvPr>
                <p:cNvSpPr/>
                <p:nvPr/>
              </p:nvSpPr>
              <p:spPr>
                <a:xfrm>
                  <a:off x="789397" y="1841643"/>
                  <a:ext cx="2239767" cy="2224355"/>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effectLst>
                      <a:outerShdw blurRad="127000" dist="50800" dir="5400000" sx="96000" sy="96000" algn="ctr" rotWithShape="0">
                        <a:srgbClr val="000000">
                          <a:alpha val="40000"/>
                        </a:srgbClr>
                      </a:outerShdw>
                    </a:effectLst>
                  </a:endParaRPr>
                </a:p>
              </p:txBody>
            </p:sp>
          </p:grpSp>
          <p:sp>
            <p:nvSpPr>
              <p:cNvPr id="4" name="TextBox 3"/>
              <p:cNvSpPr txBox="1"/>
              <p:nvPr/>
            </p:nvSpPr>
            <p:spPr>
              <a:xfrm>
                <a:off x="218473" y="2683531"/>
                <a:ext cx="1904689" cy="584775"/>
              </a:xfrm>
              <a:prstGeom prst="rect">
                <a:avLst/>
              </a:prstGeom>
              <a:noFill/>
            </p:spPr>
            <p:txBody>
              <a:bodyPr wrap="non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Thuận lợi</a:t>
                </a:r>
                <a:endParaRPr lang="en-US" sz="3200" b="1">
                  <a:solidFill>
                    <a:srgbClr val="FF0000"/>
                  </a:solidFill>
                  <a:latin typeface="Times New Roman" panose="02020603050405020304" pitchFamily="18" charset="0"/>
                  <a:cs typeface="Times New Roman" panose="02020603050405020304" pitchFamily="18" charset="0"/>
                </a:endParaRPr>
              </a:p>
            </p:txBody>
          </p:sp>
        </p:grpSp>
      </p:grpSp>
      <p:grpSp>
        <p:nvGrpSpPr>
          <p:cNvPr id="14" name="Group 13">
            <a:extLst>
              <a:ext uri="{FF2B5EF4-FFF2-40B4-BE49-F238E27FC236}">
                <a16:creationId xmlns:a16="http://schemas.microsoft.com/office/drawing/2014/main" id="{8E9DC06B-CB0F-483A-A91F-DDA5F819425E}"/>
              </a:ext>
            </a:extLst>
          </p:cNvPr>
          <p:cNvGrpSpPr/>
          <p:nvPr/>
        </p:nvGrpSpPr>
        <p:grpSpPr>
          <a:xfrm>
            <a:off x="2436618" y="350872"/>
            <a:ext cx="5652753" cy="1410715"/>
            <a:chOff x="4265204" y="1831448"/>
            <a:chExt cx="5308029" cy="1030694"/>
          </a:xfrm>
        </p:grpSpPr>
        <p:sp>
          <p:nvSpPr>
            <p:cNvPr id="15" name="Rectangle: Rounded Corners 38">
              <a:extLst>
                <a:ext uri="{FF2B5EF4-FFF2-40B4-BE49-F238E27FC236}">
                  <a16:creationId xmlns:a16="http://schemas.microsoft.com/office/drawing/2014/main" id="{7CBB8141-C6B5-4C10-81C2-2AE1C2300489}"/>
                </a:ext>
              </a:extLst>
            </p:cNvPr>
            <p:cNvSpPr/>
            <p:nvPr/>
          </p:nvSpPr>
          <p:spPr>
            <a:xfrm>
              <a:off x="4458786" y="1831448"/>
              <a:ext cx="5114447" cy="1030694"/>
            </a:xfrm>
            <a:prstGeom prst="roundRect">
              <a:avLst>
                <a:gd name="adj" fmla="val 30966"/>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Trường mầm non </a:t>
              </a:r>
              <a:r>
                <a:rPr lang="pt-BR" sz="2000" dirty="0" smtClean="0">
                  <a:latin typeface="Times New Roman" panose="02020603050405020304" pitchFamily="18" charset="0"/>
                  <a:cs typeface="Times New Roman" panose="02020603050405020304" pitchFamily="18" charset="0"/>
                </a:rPr>
                <a:t>Nguyệt Quế </a:t>
              </a:r>
              <a:r>
                <a:rPr lang="pt-BR" sz="2000" dirty="0">
                  <a:latin typeface="Times New Roman" panose="02020603050405020304" pitchFamily="18" charset="0"/>
                  <a:cs typeface="Times New Roman" panose="02020603050405020304" pitchFamily="18" charset="0"/>
                </a:rPr>
                <a:t>có đầy đủ cơ sở vật chất, trang thiết bị hiện đại, đồ dùng, dụng cụ công tác chăm sóc , nuôi dưỡng và giáo dục trẻ.</a:t>
              </a:r>
              <a:endParaRPr lang="en-US" sz="20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81226159-846C-426E-AD56-37EBAB480142}"/>
                </a:ext>
              </a:extLst>
            </p:cNvPr>
            <p:cNvSpPr/>
            <p:nvPr/>
          </p:nvSpPr>
          <p:spPr>
            <a:xfrm>
              <a:off x="4265204" y="2205382"/>
              <a:ext cx="387164" cy="373813"/>
            </a:xfrm>
            <a:prstGeom prst="ellipse">
              <a:avLst/>
            </a:prstGeom>
            <a:solidFill>
              <a:srgbClr val="000099"/>
            </a:solidFill>
            <a:ln w="38100"/>
            <a:effectLst>
              <a:glow rad="63500">
                <a:schemeClr val="accent1">
                  <a:satMod val="175000"/>
                  <a:alpha val="40000"/>
                </a:schemeClr>
              </a:glow>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3" name="Group 22">
            <a:extLst>
              <a:ext uri="{FF2B5EF4-FFF2-40B4-BE49-F238E27FC236}">
                <a16:creationId xmlns:a16="http://schemas.microsoft.com/office/drawing/2014/main" id="{8E9DC06B-CB0F-483A-A91F-DDA5F819425E}"/>
              </a:ext>
            </a:extLst>
          </p:cNvPr>
          <p:cNvGrpSpPr/>
          <p:nvPr/>
        </p:nvGrpSpPr>
        <p:grpSpPr>
          <a:xfrm>
            <a:off x="2966316" y="2371609"/>
            <a:ext cx="5220900" cy="1663089"/>
            <a:chOff x="4429588" y="2890381"/>
            <a:chExt cx="5691574" cy="1311292"/>
          </a:xfrm>
        </p:grpSpPr>
        <p:sp>
          <p:nvSpPr>
            <p:cNvPr id="24" name="Rectangle: Rounded Corners 38">
              <a:extLst>
                <a:ext uri="{FF2B5EF4-FFF2-40B4-BE49-F238E27FC236}">
                  <a16:creationId xmlns:a16="http://schemas.microsoft.com/office/drawing/2014/main" id="{7CBB8141-C6B5-4C10-81C2-2AE1C2300489}"/>
                </a:ext>
              </a:extLst>
            </p:cNvPr>
            <p:cNvSpPr/>
            <p:nvPr/>
          </p:nvSpPr>
          <p:spPr>
            <a:xfrm>
              <a:off x="4623172" y="2890381"/>
              <a:ext cx="5497990" cy="1311292"/>
            </a:xfrm>
            <a:prstGeom prst="roundRect">
              <a:avLst>
                <a:gd name="adj" fmla="val 30966"/>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dirty="0" smtClean="0">
                  <a:latin typeface="Times New Roman" panose="02020603050405020304" pitchFamily="18" charset="0"/>
                  <a:cs typeface="Times New Roman" panose="02020603050405020304" pitchFamily="18" charset="0"/>
                </a:rPr>
                <a:t>- Ban </a:t>
              </a:r>
              <a:r>
                <a:rPr lang="pt-BR" sz="2000" dirty="0">
                  <a:latin typeface="Times New Roman" panose="02020603050405020304" pitchFamily="18" charset="0"/>
                  <a:cs typeface="Times New Roman" panose="02020603050405020304" pitchFamily="18" charset="0"/>
                </a:rPr>
                <a:t>giám hiệu nhà trường cùng phụ huynh rất quan tâm và thường xuyên phối hợp với giáo viên trong việc chăm sóc giáo dục trẻ. </a:t>
              </a:r>
              <a:r>
                <a:rPr lang="pt-BR" sz="2000" dirty="0" smtClean="0"/>
                <a:t>Đồng thời luôn </a:t>
              </a:r>
              <a:r>
                <a:rPr lang="pt-BR" sz="2000" dirty="0"/>
                <a:t>quan tâm bồi dưỡng chuyên môn nghiệp vụ cho giáo viên</a:t>
              </a:r>
              <a:endParaRPr lang="en-US" sz="2000" dirty="0">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81226159-846C-426E-AD56-37EBAB480142}"/>
                </a:ext>
              </a:extLst>
            </p:cNvPr>
            <p:cNvSpPr/>
            <p:nvPr/>
          </p:nvSpPr>
          <p:spPr>
            <a:xfrm>
              <a:off x="4429588" y="3343999"/>
              <a:ext cx="387164" cy="373813"/>
            </a:xfrm>
            <a:prstGeom prst="ellipse">
              <a:avLst/>
            </a:prstGeom>
            <a:solidFill>
              <a:srgbClr val="000099"/>
            </a:solidFill>
            <a:ln w="38100"/>
            <a:effectLst>
              <a:glow rad="63500">
                <a:schemeClr val="accent1">
                  <a:satMod val="175000"/>
                  <a:alpha val="40000"/>
                </a:schemeClr>
              </a:glow>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7" name="Group 26">
            <a:extLst>
              <a:ext uri="{FF2B5EF4-FFF2-40B4-BE49-F238E27FC236}">
                <a16:creationId xmlns:a16="http://schemas.microsoft.com/office/drawing/2014/main" id="{8E9DC06B-CB0F-483A-A91F-DDA5F819425E}"/>
              </a:ext>
            </a:extLst>
          </p:cNvPr>
          <p:cNvGrpSpPr/>
          <p:nvPr/>
        </p:nvGrpSpPr>
        <p:grpSpPr>
          <a:xfrm>
            <a:off x="2361770" y="4445596"/>
            <a:ext cx="9688546" cy="1479440"/>
            <a:chOff x="4093412" y="5080110"/>
            <a:chExt cx="6371956" cy="932065"/>
          </a:xfrm>
        </p:grpSpPr>
        <p:sp>
          <p:nvSpPr>
            <p:cNvPr id="28" name="Rectangle: Rounded Corners 38">
              <a:extLst>
                <a:ext uri="{FF2B5EF4-FFF2-40B4-BE49-F238E27FC236}">
                  <a16:creationId xmlns:a16="http://schemas.microsoft.com/office/drawing/2014/main" id="{7CBB8141-C6B5-4C10-81C2-2AE1C2300489}"/>
                </a:ext>
              </a:extLst>
            </p:cNvPr>
            <p:cNvSpPr/>
            <p:nvPr/>
          </p:nvSpPr>
          <p:spPr>
            <a:xfrm>
              <a:off x="4360744" y="5080110"/>
              <a:ext cx="6104624" cy="932065"/>
            </a:xfrm>
            <a:prstGeom prst="roundRect">
              <a:avLst>
                <a:gd name="adj" fmla="val 30966"/>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dirty="0" smtClean="0"/>
                <a:t>- </a:t>
              </a:r>
              <a:r>
                <a:rPr lang="en-US" sz="2000" dirty="0" smtClean="0"/>
                <a:t>T</a:t>
              </a:r>
              <a:r>
                <a:rPr lang="pl-PL" sz="2000" dirty="0" smtClean="0"/>
                <a:t>rẻ </a:t>
              </a:r>
              <a:r>
                <a:rPr lang="pl-PL" sz="2000" dirty="0"/>
                <a:t>cùng chung một độ tuổi nên nhận thức mang tính tương đồng. Đa số trẻ đều tích cực trong các hoạt động.</a:t>
              </a:r>
              <a:endParaRPr lang="en-US" sz="2000" dirty="0"/>
            </a:p>
          </p:txBody>
        </p:sp>
        <p:sp>
          <p:nvSpPr>
            <p:cNvPr id="29" name="Oval 28">
              <a:extLst>
                <a:ext uri="{FF2B5EF4-FFF2-40B4-BE49-F238E27FC236}">
                  <a16:creationId xmlns:a16="http://schemas.microsoft.com/office/drawing/2014/main" id="{81226159-846C-426E-AD56-37EBAB480142}"/>
                </a:ext>
              </a:extLst>
            </p:cNvPr>
            <p:cNvSpPr/>
            <p:nvPr/>
          </p:nvSpPr>
          <p:spPr>
            <a:xfrm>
              <a:off x="4093412" y="5345387"/>
              <a:ext cx="270213" cy="353261"/>
            </a:xfrm>
            <a:prstGeom prst="ellipse">
              <a:avLst/>
            </a:prstGeom>
            <a:solidFill>
              <a:srgbClr val="000099"/>
            </a:solidFill>
            <a:ln w="38100"/>
            <a:effectLst>
              <a:glow rad="63500">
                <a:schemeClr val="accent1">
                  <a:satMod val="175000"/>
                  <a:alpha val="40000"/>
                </a:schemeClr>
              </a:glow>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807"/>
          <a:stretch/>
        </p:blipFill>
        <p:spPr>
          <a:xfrm>
            <a:off x="8295525" y="765314"/>
            <a:ext cx="3905275" cy="32125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54745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250"/>
                                        <p:tgtEl>
                                          <p:spTgt spid="14"/>
                                        </p:tgtEl>
                                      </p:cBhvr>
                                    </p:animEffect>
                                  </p:childTnLst>
                                </p:cTn>
                              </p:par>
                              <p:par>
                                <p:cTn id="8" presetID="22" presetClass="entr" presetSubtype="8" fill="hold"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250"/>
                                        <p:tgtEl>
                                          <p:spTgt spid="23"/>
                                        </p:tgtEl>
                                      </p:cBhvr>
                                    </p:animEffect>
                                  </p:childTnLst>
                                </p:cTn>
                              </p:par>
                              <p:par>
                                <p:cTn id="11" presetID="22" presetClass="entr" presetSubtype="8"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1250"/>
                                        <p:tgtEl>
                                          <p:spTgt spid="27"/>
                                        </p:tgtEl>
                                      </p:cBhvr>
                                    </p:animEffect>
                                  </p:childTnLst>
                                </p:cTn>
                              </p:par>
                              <p:par>
                                <p:cTn id="14" presetID="2" presetClass="entr" presetSubtype="4" fill="hold" nodeType="withEffect">
                                  <p:stCondLst>
                                    <p:cond delay="50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custDataLst>
              <p:tags r:id="rId2"/>
            </p:custDataLst>
          </p:nvPr>
        </p:nvSpPr>
        <p:spPr>
          <a:xfrm>
            <a:off x="10039349" y="6209048"/>
            <a:ext cx="381413" cy="496627"/>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eaLnBrk="0" hangingPunct="0">
              <a:defRPr/>
            </a:pPr>
            <a:endParaRPr lang="en-US">
              <a:solidFill>
                <a:srgbClr val="FFFFFF"/>
              </a:solidFill>
              <a:latin typeface="Arial" panose="020B0604020202020204" pitchFamily="34" charset="0"/>
              <a:cs typeface="Arial" panose="020B0604020202020204" pitchFamily="34" charset="0"/>
            </a:endParaRPr>
          </a:p>
        </p:txBody>
      </p:sp>
      <p:sp>
        <p:nvSpPr>
          <p:cNvPr id="17" name="Oval 16"/>
          <p:cNvSpPr/>
          <p:nvPr>
            <p:custDataLst>
              <p:tags r:id="rId3"/>
            </p:custDataLst>
          </p:nvPr>
        </p:nvSpPr>
        <p:spPr>
          <a:xfrm>
            <a:off x="9558044" y="6118327"/>
            <a:ext cx="472679" cy="655983"/>
          </a:xfrm>
          <a:prstGeom prst="ellipse">
            <a:avLst/>
          </a:prstGeom>
          <a:gradFill flip="none" rotWithShape="1">
            <a:gsLst>
              <a:gs pos="0">
                <a:schemeClr val="accent2">
                  <a:tint val="25000"/>
                  <a:satMod val="125000"/>
                </a:schemeClr>
              </a:gs>
              <a:gs pos="40000">
                <a:schemeClr val="accent2">
                  <a:tint val="55000"/>
                  <a:satMod val="130000"/>
                </a:schemeClr>
              </a:gs>
              <a:gs pos="50000">
                <a:schemeClr val="accent2">
                  <a:tint val="59000"/>
                  <a:satMod val="130000"/>
                </a:schemeClr>
              </a:gs>
              <a:gs pos="65000">
                <a:schemeClr val="accent2">
                  <a:tint val="55000"/>
                  <a:satMod val="130000"/>
                </a:schemeClr>
              </a:gs>
              <a:gs pos="100000">
                <a:schemeClr val="accent2">
                  <a:tint val="20000"/>
                  <a:satMod val="125000"/>
                </a:schemeClr>
              </a:gs>
            </a:gsLst>
            <a:path path="circle">
              <a:fillToRect l="50000" t="50000" r="50000" b="50000"/>
            </a:path>
            <a:tileRect/>
          </a:gradFill>
          <a:ln/>
          <a:effectLst>
            <a:glow rad="63500">
              <a:schemeClr val="accent2">
                <a:alpha val="45000"/>
                <a:satMod val="120000"/>
              </a:schemeClr>
            </a:glow>
            <a:reflection blurRad="6350" stA="50000" endA="300" endPos="90000" dist="50800" dir="5400000" sy="-100000" algn="bl" rotWithShape="0"/>
          </a:effectLst>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endParaRPr lang="en-US">
              <a:solidFill>
                <a:srgbClr val="000000"/>
              </a:solidFill>
              <a:latin typeface="Arial" panose="020B0604020202020204" pitchFamily="34" charset="0"/>
              <a:cs typeface="Arial" panose="020B0604020202020204" pitchFamily="34" charset="0"/>
            </a:endParaRPr>
          </a:p>
        </p:txBody>
      </p:sp>
      <p:sp>
        <p:nvSpPr>
          <p:cNvPr id="48" name="Oval 47"/>
          <p:cNvSpPr/>
          <p:nvPr>
            <p:custDataLst>
              <p:tags r:id="rId4"/>
            </p:custDataLst>
          </p:nvPr>
        </p:nvSpPr>
        <p:spPr>
          <a:xfrm>
            <a:off x="9103189" y="6170967"/>
            <a:ext cx="381413" cy="496627"/>
          </a:xfrm>
          <a:prstGeom prst="ellipse">
            <a:avLst/>
          </a:prstGeom>
          <a:effectLst>
            <a:glow rad="101500">
              <a:schemeClr val="accent5">
                <a:alpha val="42000"/>
                <a:satMod val="120000"/>
              </a:schemeClr>
            </a:glow>
            <a:reflection blurRad="6350" stA="50000" endA="300" endPos="90000" dist="50800" dir="5400000" sy="-100000" algn="bl" rotWithShape="0"/>
          </a:effectLst>
        </p:spPr>
        <p:style>
          <a:lnRef idx="0">
            <a:schemeClr val="accent5"/>
          </a:lnRef>
          <a:fillRef idx="3">
            <a:schemeClr val="accent5"/>
          </a:fillRef>
          <a:effectRef idx="3">
            <a:schemeClr val="accent5"/>
          </a:effectRef>
          <a:fontRef idx="minor">
            <a:schemeClr val="lt1"/>
          </a:fontRef>
        </p:style>
        <p:txBody>
          <a:bodyPr anchor="ctr"/>
          <a:lstStyle/>
          <a:p>
            <a:pPr algn="ctr" eaLnBrk="0" hangingPunct="0">
              <a:defRPr/>
            </a:pPr>
            <a:endParaRPr lang="en-US">
              <a:solidFill>
                <a:srgbClr val="FFFFFF"/>
              </a:solidFill>
              <a:latin typeface="Arial" panose="020B0604020202020204" pitchFamily="34" charset="0"/>
              <a:cs typeface="Arial" panose="020B0604020202020204" pitchFamily="34" charset="0"/>
            </a:endParaRPr>
          </a:p>
        </p:txBody>
      </p:sp>
      <p:sp>
        <p:nvSpPr>
          <p:cNvPr id="49" name="Oval 48"/>
          <p:cNvSpPr/>
          <p:nvPr>
            <p:custDataLst>
              <p:tags r:id="rId5"/>
            </p:custDataLst>
          </p:nvPr>
        </p:nvSpPr>
        <p:spPr>
          <a:xfrm>
            <a:off x="11260458" y="6130562"/>
            <a:ext cx="472679" cy="655983"/>
          </a:xfrm>
          <a:prstGeom prst="ellipse">
            <a:avLst/>
          </a:prstGeom>
          <a:gradFill flip="none" rotWithShape="1">
            <a:gsLst>
              <a:gs pos="0">
                <a:schemeClr val="accent2">
                  <a:tint val="25000"/>
                  <a:satMod val="125000"/>
                </a:schemeClr>
              </a:gs>
              <a:gs pos="40000">
                <a:schemeClr val="accent2">
                  <a:tint val="55000"/>
                  <a:satMod val="130000"/>
                </a:schemeClr>
              </a:gs>
              <a:gs pos="50000">
                <a:schemeClr val="accent2">
                  <a:tint val="59000"/>
                  <a:satMod val="130000"/>
                </a:schemeClr>
              </a:gs>
              <a:gs pos="65000">
                <a:schemeClr val="accent2">
                  <a:tint val="55000"/>
                  <a:satMod val="130000"/>
                </a:schemeClr>
              </a:gs>
              <a:gs pos="100000">
                <a:schemeClr val="accent2">
                  <a:tint val="20000"/>
                  <a:satMod val="125000"/>
                </a:schemeClr>
              </a:gs>
            </a:gsLst>
            <a:path path="circle">
              <a:fillToRect l="50000" t="50000" r="50000" b="50000"/>
            </a:path>
            <a:tileRect/>
          </a:gradFill>
          <a:ln/>
          <a:effectLst>
            <a:glow rad="63500">
              <a:schemeClr val="accent2">
                <a:alpha val="45000"/>
                <a:satMod val="120000"/>
              </a:schemeClr>
            </a:glow>
            <a:reflection blurRad="6350" stA="50000" endA="300" endPos="90000" dist="50800" dir="5400000" sy="-100000" algn="bl" rotWithShape="0"/>
          </a:effectLst>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endParaRPr lang="en-US">
              <a:solidFill>
                <a:srgbClr val="000000"/>
              </a:solidFill>
              <a:latin typeface="Arial" panose="020B0604020202020204" pitchFamily="34" charset="0"/>
              <a:cs typeface="Arial" panose="020B0604020202020204" pitchFamily="34" charset="0"/>
            </a:endParaRPr>
          </a:p>
        </p:txBody>
      </p:sp>
      <p:sp>
        <p:nvSpPr>
          <p:cNvPr id="51" name="Oval 50"/>
          <p:cNvSpPr/>
          <p:nvPr>
            <p:custDataLst>
              <p:tags r:id="rId6"/>
            </p:custDataLst>
          </p:nvPr>
        </p:nvSpPr>
        <p:spPr>
          <a:xfrm>
            <a:off x="10897562" y="6209048"/>
            <a:ext cx="381413" cy="496627"/>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eaLnBrk="0" hangingPunct="0">
              <a:defRPr/>
            </a:pPr>
            <a:endParaRPr lang="en-US">
              <a:solidFill>
                <a:srgbClr val="FFFFFF"/>
              </a:solidFill>
              <a:latin typeface="Arial" panose="020B0604020202020204" pitchFamily="34" charset="0"/>
              <a:cs typeface="Arial" panose="020B0604020202020204" pitchFamily="34" charset="0"/>
            </a:endParaRPr>
          </a:p>
        </p:txBody>
      </p:sp>
      <p:sp>
        <p:nvSpPr>
          <p:cNvPr id="52" name="Oval 51"/>
          <p:cNvSpPr/>
          <p:nvPr>
            <p:custDataLst>
              <p:tags r:id="rId7"/>
            </p:custDataLst>
          </p:nvPr>
        </p:nvSpPr>
        <p:spPr>
          <a:xfrm>
            <a:off x="10469344" y="6268612"/>
            <a:ext cx="381413" cy="496627"/>
          </a:xfrm>
          <a:prstGeom prst="ellipse">
            <a:avLst/>
          </a:prstGeom>
          <a:effectLst>
            <a:glow rad="101500">
              <a:schemeClr val="accent5">
                <a:alpha val="42000"/>
                <a:satMod val="120000"/>
              </a:schemeClr>
            </a:glow>
            <a:reflection blurRad="6350" stA="50000" endA="300" endPos="90000" dist="50800" dir="5400000" sy="-100000" algn="bl" rotWithShape="0"/>
          </a:effectLst>
        </p:spPr>
        <p:style>
          <a:lnRef idx="0">
            <a:schemeClr val="accent5"/>
          </a:lnRef>
          <a:fillRef idx="3">
            <a:schemeClr val="accent5"/>
          </a:fillRef>
          <a:effectRef idx="3">
            <a:schemeClr val="accent5"/>
          </a:effectRef>
          <a:fontRef idx="minor">
            <a:schemeClr val="lt1"/>
          </a:fontRef>
        </p:style>
        <p:txBody>
          <a:bodyPr anchor="ctr"/>
          <a:lstStyle/>
          <a:p>
            <a:pPr algn="ctr" eaLnBrk="0" hangingPunct="0">
              <a:defRPr/>
            </a:pPr>
            <a:endParaRPr lang="en-US">
              <a:solidFill>
                <a:srgbClr val="FFFF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FA4CF86-4C86-47BA-8EF3-38197D4E8DCF}"/>
              </a:ext>
            </a:extLst>
          </p:cNvPr>
          <p:cNvGrpSpPr/>
          <p:nvPr/>
        </p:nvGrpSpPr>
        <p:grpSpPr>
          <a:xfrm>
            <a:off x="69086" y="1738033"/>
            <a:ext cx="3716235" cy="3856336"/>
            <a:chOff x="69086" y="1738033"/>
            <a:chExt cx="3716235" cy="3856336"/>
          </a:xfrm>
        </p:grpSpPr>
        <p:sp>
          <p:nvSpPr>
            <p:cNvPr id="11" name="Rounded Rectangle 10"/>
            <p:cNvSpPr/>
            <p:nvPr>
              <p:custDataLst>
                <p:tags r:id="rId15"/>
              </p:custDataLst>
            </p:nvPr>
          </p:nvSpPr>
          <p:spPr>
            <a:xfrm>
              <a:off x="832447" y="1738033"/>
              <a:ext cx="2937587" cy="713296"/>
            </a:xfrm>
            <a:prstGeom prst="roundRect">
              <a:avLst/>
            </a:prstGeom>
            <a:effectLst>
              <a:glow rad="139700">
                <a:schemeClr val="accent5">
                  <a:satMod val="175000"/>
                  <a:alpha val="40000"/>
                </a:schemeClr>
              </a:glow>
              <a:innerShdw blurRad="63500" dist="50800" dir="8100000">
                <a:prstClr val="black">
                  <a:alpha val="50000"/>
                </a:prstClr>
              </a:innerShdw>
            </a:effectLst>
            <a:scene3d>
              <a:camera prst="orthographicFront"/>
              <a:lightRig rig="threePt" dir="t"/>
            </a:scene3d>
            <a:sp3d>
              <a:bevelT w="139700" h="139700" prst="divot"/>
            </a:sp3d>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latin typeface="Arial" panose="020B0604020202020204" pitchFamily="34" charset="0"/>
                <a:cs typeface="Arial" panose="020B0604020202020204" pitchFamily="34" charset="0"/>
              </a:endParaRPr>
            </a:p>
          </p:txBody>
        </p:sp>
        <p:sp>
          <p:nvSpPr>
            <p:cNvPr id="12" name="TextBox 11"/>
            <p:cNvSpPr txBox="1">
              <a:spLocks noChangeArrowheads="1"/>
            </p:cNvSpPr>
            <p:nvPr>
              <p:custDataLst>
                <p:tags r:id="rId16"/>
              </p:custDataLst>
            </p:nvPr>
          </p:nvSpPr>
          <p:spPr bwMode="auto">
            <a:xfrm>
              <a:off x="832448" y="1768951"/>
              <a:ext cx="2762826" cy="707886"/>
            </a:xfrm>
            <a:prstGeom prst="rect">
              <a:avLst/>
            </a:prstGeom>
            <a:noFill/>
            <a:ln w="9525">
              <a:noFill/>
              <a:miter lim="800000"/>
              <a:headEnd/>
              <a:tailEnd/>
            </a:ln>
          </p:spPr>
          <p:txBody>
            <a:bodyPr wrap="square">
              <a:spAutoFit/>
            </a:bodyPr>
            <a:lstStyle/>
            <a:p>
              <a:pPr algn="ctr"/>
              <a:r>
                <a:rPr lang="en-US" sz="2000" smtClean="0">
                  <a:solidFill>
                    <a:srgbClr val="002060"/>
                  </a:solidFill>
                  <a:latin typeface="Times New Roman" panose="02020603050405020304" pitchFamily="18" charset="0"/>
                  <a:cs typeface="Times New Roman" panose="02020603050405020304" pitchFamily="18" charset="0"/>
                </a:rPr>
                <a:t>Trẻ được </a:t>
              </a:r>
              <a:r>
                <a:rPr lang="en-US" sz="2000">
                  <a:solidFill>
                    <a:srgbClr val="002060"/>
                  </a:solidFill>
                  <a:latin typeface="Times New Roman" panose="02020603050405020304" pitchFamily="18" charset="0"/>
                  <a:cs typeface="Times New Roman" panose="02020603050405020304" pitchFamily="18" charset="0"/>
                </a:rPr>
                <a:t>ông </a:t>
              </a:r>
              <a:r>
                <a:rPr lang="en-US" sz="2000" smtClean="0">
                  <a:solidFill>
                    <a:srgbClr val="002060"/>
                  </a:solidFill>
                  <a:latin typeface="Times New Roman" panose="02020603050405020304" pitchFamily="18" charset="0"/>
                  <a:cs typeface="Times New Roman" panose="02020603050405020304" pitchFamily="18" charset="0"/>
                </a:rPr>
                <a:t>bà, bố mẹ </a:t>
              </a:r>
              <a:r>
                <a:rPr lang="en-US" sz="2000">
                  <a:solidFill>
                    <a:srgbClr val="002060"/>
                  </a:solidFill>
                  <a:latin typeface="Times New Roman" panose="02020603050405020304" pitchFamily="18" charset="0"/>
                  <a:cs typeface="Times New Roman" panose="02020603050405020304" pitchFamily="18" charset="0"/>
                </a:rPr>
                <a:t>chiều chuộng</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 name="Oval Callout 1"/>
            <p:cNvSpPr/>
            <p:nvPr>
              <p:custDataLst>
                <p:tags r:id="rId17"/>
              </p:custDataLst>
            </p:nvPr>
          </p:nvSpPr>
          <p:spPr>
            <a:xfrm rot="10800000">
              <a:off x="69086" y="2822132"/>
              <a:ext cx="3716235" cy="2772237"/>
            </a:xfrm>
            <a:prstGeom prst="wedgeEllipseCallout">
              <a:avLst/>
            </a:prstGeom>
            <a:solidFill>
              <a:srgbClr val="CCE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sp>
          <p:nvSpPr>
            <p:cNvPr id="3" name="TextBox 2"/>
            <p:cNvSpPr txBox="1"/>
            <p:nvPr>
              <p:custDataLst>
                <p:tags r:id="rId18"/>
              </p:custDataLst>
            </p:nvPr>
          </p:nvSpPr>
          <p:spPr>
            <a:xfrm>
              <a:off x="402101" y="3003316"/>
              <a:ext cx="3286116" cy="1461939"/>
            </a:xfrm>
            <a:prstGeom prst="rect">
              <a:avLst/>
            </a:prstGeom>
            <a:noFill/>
          </p:spPr>
          <p:txBody>
            <a:bodyPr wrap="square" rtlCol="0">
              <a:spAutoFit/>
            </a:bodyPr>
            <a:lstStyle/>
            <a:p>
              <a:pPr algn="just"/>
              <a:endParaRPr lang="vi-VN"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ü"/>
              </a:pPr>
              <a:endParaRPr lang="en-US" dirty="0">
                <a:latin typeface="Times New Roman" panose="02020603050405020304" pitchFamily="18" charset="0"/>
                <a:cs typeface="Times New Roman" panose="02020603050405020304" pitchFamily="18" charset="0"/>
              </a:endParaRPr>
            </a:p>
            <a:p>
              <a:endParaRPr lang="en-US" dirty="0"/>
            </a:p>
            <a:p>
              <a:pPr marL="285750" indent="-285750">
                <a:buFont typeface="Wingdings" pitchFamily="2" charset="2"/>
                <a:buChar char="ü"/>
              </a:pPr>
              <a:endParaRPr lang="en-US" dirty="0"/>
            </a:p>
            <a:p>
              <a:endParaRPr lang="en-US" sz="1700" dirty="0">
                <a:solidFill>
                  <a:prstClr val="black"/>
                </a:solidFill>
                <a:cs typeface="Arial" panose="020B0604020202020204" pitchFamily="34" charset="0"/>
              </a:endParaRPr>
            </a:p>
          </p:txBody>
        </p:sp>
      </p:grpSp>
      <p:grpSp>
        <p:nvGrpSpPr>
          <p:cNvPr id="9" name="Group 8"/>
          <p:cNvGrpSpPr/>
          <p:nvPr/>
        </p:nvGrpSpPr>
        <p:grpSpPr>
          <a:xfrm>
            <a:off x="3932278" y="1765870"/>
            <a:ext cx="3916087" cy="4079492"/>
            <a:chOff x="3932278" y="1765870"/>
            <a:chExt cx="3916087" cy="4079492"/>
          </a:xfrm>
        </p:grpSpPr>
        <p:sp>
          <p:nvSpPr>
            <p:cNvPr id="26" name="Oval Callout 25"/>
            <p:cNvSpPr/>
            <p:nvPr>
              <p:custDataLst>
                <p:tags r:id="rId12"/>
              </p:custDataLst>
            </p:nvPr>
          </p:nvSpPr>
          <p:spPr>
            <a:xfrm rot="10800000">
              <a:off x="3932278" y="2822132"/>
              <a:ext cx="3916087" cy="3023230"/>
            </a:xfrm>
            <a:prstGeom prst="wedgeEllipseCallout">
              <a:avLst/>
            </a:prstGeom>
            <a:solidFill>
              <a:srgbClr val="CCE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grpSp>
          <p:nvGrpSpPr>
            <p:cNvPr id="8" name="Group 7"/>
            <p:cNvGrpSpPr/>
            <p:nvPr/>
          </p:nvGrpSpPr>
          <p:grpSpPr>
            <a:xfrm>
              <a:off x="4715539" y="1765870"/>
              <a:ext cx="2929960" cy="722049"/>
              <a:chOff x="4715539" y="1692769"/>
              <a:chExt cx="2929960" cy="722049"/>
            </a:xfrm>
          </p:grpSpPr>
          <p:sp>
            <p:nvSpPr>
              <p:cNvPr id="13" name="Rounded Rectangle 12"/>
              <p:cNvSpPr/>
              <p:nvPr>
                <p:custDataLst>
                  <p:tags r:id="rId13"/>
                </p:custDataLst>
              </p:nvPr>
            </p:nvSpPr>
            <p:spPr>
              <a:xfrm>
                <a:off x="4715539" y="1692769"/>
                <a:ext cx="2783004" cy="713296"/>
              </a:xfrm>
              <a:prstGeom prst="roundRect">
                <a:avLst/>
              </a:prstGeom>
              <a:effectLst>
                <a:glow rad="139700">
                  <a:schemeClr val="accent5">
                    <a:satMod val="175000"/>
                    <a:alpha val="40000"/>
                  </a:schemeClr>
                </a:glow>
                <a:innerShdw blurRad="63500" dist="50800" dir="8100000">
                  <a:prstClr val="black">
                    <a:alpha val="50000"/>
                  </a:prstClr>
                </a:innerShdw>
              </a:effectLst>
              <a:scene3d>
                <a:camera prst="orthographicFront"/>
                <a:lightRig rig="threePt" dir="t"/>
              </a:scene3d>
              <a:sp3d>
                <a:bevelT w="139700" h="139700" prst="divot"/>
              </a:sp3d>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latin typeface="Arial" panose="020B0604020202020204" pitchFamily="34" charset="0"/>
                  <a:cs typeface="Arial" panose="020B0604020202020204" pitchFamily="34" charset="0"/>
                </a:endParaRPr>
              </a:p>
            </p:txBody>
          </p:sp>
          <p:sp>
            <p:nvSpPr>
              <p:cNvPr id="14" name="TextBox 13"/>
              <p:cNvSpPr txBox="1">
                <a:spLocks noChangeArrowheads="1"/>
              </p:cNvSpPr>
              <p:nvPr>
                <p:custDataLst>
                  <p:tags r:id="rId14"/>
                </p:custDataLst>
              </p:nvPr>
            </p:nvSpPr>
            <p:spPr bwMode="auto">
              <a:xfrm>
                <a:off x="4715539" y="1706932"/>
                <a:ext cx="2929960" cy="707886"/>
              </a:xfrm>
              <a:prstGeom prst="rect">
                <a:avLst/>
              </a:prstGeom>
              <a:noFill/>
              <a:ln w="9525">
                <a:noFill/>
                <a:miter lim="800000"/>
                <a:headEnd/>
                <a:tailEnd/>
              </a:ln>
            </p:spPr>
            <p:txBody>
              <a:bodyPr wrap="square">
                <a:spAutoFit/>
              </a:bodyPr>
              <a:lstStyle/>
              <a:p>
                <a:pPr algn="ctr"/>
                <a:r>
                  <a:rPr lang="en-US" sz="2000">
                    <a:solidFill>
                      <a:srgbClr val="002060"/>
                    </a:solidFill>
                    <a:latin typeface="Times New Roman" panose="02020603050405020304" pitchFamily="18" charset="0"/>
                    <a:cs typeface="Times New Roman" panose="02020603050405020304" pitchFamily="18" charset="0"/>
                  </a:rPr>
                  <a:t>- Nhiều phụ huynh quan tâm con quá mức</a:t>
                </a:r>
                <a:endParaRPr lang="en-US" sz="2000" b="1" dirty="0">
                  <a:solidFill>
                    <a:srgbClr val="002060"/>
                  </a:solidFill>
                  <a:latin typeface="Times New Roman" panose="02020603050405020304" pitchFamily="18" charset="0"/>
                  <a:cs typeface="Times New Roman" panose="02020603050405020304" pitchFamily="18" charset="0"/>
                </a:endParaRPr>
              </a:p>
            </p:txBody>
          </p:sp>
        </p:grpSp>
      </p:grpSp>
      <p:sp>
        <p:nvSpPr>
          <p:cNvPr id="23" name="Down Ribbon 22"/>
          <p:cNvSpPr/>
          <p:nvPr>
            <p:custDataLst>
              <p:tags r:id="rId8"/>
            </p:custDataLst>
          </p:nvPr>
        </p:nvSpPr>
        <p:spPr>
          <a:xfrm>
            <a:off x="2701795" y="375325"/>
            <a:ext cx="6810483" cy="696788"/>
          </a:xfrm>
          <a:prstGeom prst="ribbon">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ln w="22225">
                  <a:solidFill>
                    <a:schemeClr val="accent2"/>
                  </a:solidFill>
                  <a:prstDash val="solid"/>
                </a:ln>
                <a:solidFill>
                  <a:schemeClr val="accent4"/>
                </a:solidFill>
                <a:latin typeface="Times New Roman" panose="02020603050405020304" pitchFamily="18" charset="0"/>
                <a:cs typeface="Times New Roman" panose="02020603050405020304" pitchFamily="18" charset="0"/>
              </a:rPr>
              <a:t>Khó</a:t>
            </a:r>
            <a:r>
              <a:rPr lang="en-US" sz="4000" b="1" dirty="0">
                <a:ln w="22225">
                  <a:solidFill>
                    <a:schemeClr val="accent2"/>
                  </a:solidFill>
                  <a:prstDash val="solid"/>
                </a:ln>
                <a:solidFill>
                  <a:schemeClr val="accent4"/>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4"/>
                </a:solidFill>
                <a:latin typeface="Times New Roman" panose="02020603050405020304" pitchFamily="18" charset="0"/>
                <a:cs typeface="Times New Roman" panose="02020603050405020304" pitchFamily="18" charset="0"/>
              </a:rPr>
              <a:t>khăn</a:t>
            </a:r>
            <a:endParaRPr lang="en-US" sz="4000" b="1" dirty="0">
              <a:ln w="22225">
                <a:solidFill>
                  <a:schemeClr val="accent2"/>
                </a:solidFill>
                <a:prstDash val="solid"/>
              </a:ln>
              <a:solidFill>
                <a:schemeClr val="accent4"/>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0864336-4D54-4442-93C3-81D50CD28955}"/>
              </a:ext>
            </a:extLst>
          </p:cNvPr>
          <p:cNvGrpSpPr/>
          <p:nvPr/>
        </p:nvGrpSpPr>
        <p:grpSpPr>
          <a:xfrm>
            <a:off x="7598629" y="1692991"/>
            <a:ext cx="4593371" cy="4332263"/>
            <a:chOff x="7598629" y="1692991"/>
            <a:chExt cx="4593371" cy="4332263"/>
          </a:xfrm>
        </p:grpSpPr>
        <p:sp>
          <p:nvSpPr>
            <p:cNvPr id="15" name="Rounded Rectangle 14"/>
            <p:cNvSpPr/>
            <p:nvPr>
              <p:custDataLst>
                <p:tags r:id="rId9"/>
              </p:custDataLst>
            </p:nvPr>
          </p:nvSpPr>
          <p:spPr>
            <a:xfrm>
              <a:off x="8100291" y="1692991"/>
              <a:ext cx="3860865" cy="713296"/>
            </a:xfrm>
            <a:prstGeom prst="roundRect">
              <a:avLst/>
            </a:prstGeom>
            <a:effectLst>
              <a:glow rad="139700">
                <a:schemeClr val="accent5">
                  <a:satMod val="175000"/>
                  <a:alpha val="40000"/>
                </a:schemeClr>
              </a:glow>
              <a:innerShdw blurRad="63500" dist="50800" dir="8100000">
                <a:prstClr val="black">
                  <a:alpha val="50000"/>
                </a:prstClr>
              </a:innerShdw>
            </a:effectLst>
            <a:scene3d>
              <a:camera prst="orthographicFront"/>
              <a:lightRig rig="threePt" dir="t"/>
            </a:scene3d>
            <a:sp3d>
              <a:bevelT w="139700" h="139700" prst="divot"/>
            </a:sp3d>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latin typeface="Arial" panose="020B0604020202020204" pitchFamily="34" charset="0"/>
                <a:cs typeface="Arial" panose="020B0604020202020204" pitchFamily="34" charset="0"/>
              </a:endParaRPr>
            </a:p>
          </p:txBody>
        </p:sp>
        <p:sp>
          <p:nvSpPr>
            <p:cNvPr id="18" name="TextBox 17"/>
            <p:cNvSpPr txBox="1">
              <a:spLocks noChangeArrowheads="1"/>
            </p:cNvSpPr>
            <p:nvPr>
              <p:custDataLst>
                <p:tags r:id="rId10"/>
              </p:custDataLst>
            </p:nvPr>
          </p:nvSpPr>
          <p:spPr bwMode="auto">
            <a:xfrm>
              <a:off x="7598629" y="1718421"/>
              <a:ext cx="4262441" cy="646331"/>
            </a:xfrm>
            <a:prstGeom prst="rect">
              <a:avLst/>
            </a:prstGeom>
            <a:noFill/>
            <a:ln w="9525">
              <a:noFill/>
              <a:miter lim="800000"/>
              <a:headEnd/>
              <a:tailEnd/>
            </a:ln>
          </p:spPr>
          <p:txBody>
            <a:bodyPr wrap="square">
              <a:spAutoFit/>
            </a:bodyPr>
            <a:lstStyle/>
            <a:p>
              <a:pPr lvl="1" algn="ctr"/>
              <a:r>
                <a:rPr lang="en-US" smtClean="0">
                  <a:solidFill>
                    <a:srgbClr val="002060"/>
                  </a:solidFill>
                  <a:latin typeface="Times New Roman" panose="02020603050405020304" pitchFamily="18" charset="0"/>
                  <a:cs typeface="Times New Roman" panose="02020603050405020304" pitchFamily="18" charset="0"/>
                </a:rPr>
                <a:t>Công </a:t>
              </a:r>
              <a:r>
                <a:rPr lang="en-US">
                  <a:solidFill>
                    <a:srgbClr val="002060"/>
                  </a:solidFill>
                  <a:latin typeface="Times New Roman" panose="02020603050405020304" pitchFamily="18" charset="0"/>
                  <a:cs typeface="Times New Roman" panose="02020603050405020304" pitchFamily="18" charset="0"/>
                </a:rPr>
                <a:t>việc của nhiều bố mẹ bận rộn hoặc phải đi công tác xa nhà</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8" name="Oval Callout 27"/>
            <p:cNvSpPr/>
            <p:nvPr>
              <p:custDataLst>
                <p:tags r:id="rId11"/>
              </p:custDataLst>
            </p:nvPr>
          </p:nvSpPr>
          <p:spPr>
            <a:xfrm rot="10800000">
              <a:off x="7951161" y="2757887"/>
              <a:ext cx="4240839" cy="3267367"/>
            </a:xfrm>
            <a:prstGeom prst="wedgeEllipseCallout">
              <a:avLst/>
            </a:prstGeom>
            <a:solidFill>
              <a:srgbClr val="CCE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2029" y="2992463"/>
            <a:ext cx="3526188" cy="24177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1" name="Picture 2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14623" y="2907297"/>
            <a:ext cx="3913914" cy="28529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15020" y="3032794"/>
            <a:ext cx="3550601" cy="26019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407685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54323" y="492732"/>
            <a:ext cx="9503764" cy="584775"/>
          </a:xfrm>
          <a:prstGeom prst="rect">
            <a:avLst/>
          </a:prstGeom>
          <a:noFill/>
        </p:spPr>
        <p:txBody>
          <a:bodyPr wrap="square" rtlCol="0">
            <a:spAutoFit/>
          </a:bodyPr>
          <a:lstStyle/>
          <a:p>
            <a:pPr algn="ctr"/>
            <a:r>
              <a:rPr lang="en-US" sz="2800" dirty="0" smtClean="0">
                <a:solidFill>
                  <a:srgbClr val="002060"/>
                </a:solidFill>
                <a:latin typeface="Times New Roman" panose="02020603050405020304" pitchFamily="18" charset="0"/>
                <a:cs typeface="Times New Roman" panose="02020603050405020304" pitchFamily="18" charset="0"/>
              </a:rPr>
              <a:t> </a:t>
            </a:r>
            <a:r>
              <a:rPr lang="en-US" sz="3200" b="1" dirty="0" smtClean="0">
                <a:solidFill>
                  <a:srgbClr val="002060"/>
                </a:solidFill>
                <a:latin typeface="Times New Roman" panose="02020603050405020304" pitchFamily="18" charset="0"/>
                <a:cs typeface="Times New Roman" panose="02020603050405020304" pitchFamily="18" charset="0"/>
              </a:rPr>
              <a:t>BIỆN PHÁP THỰC HIỆN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724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E46FB6BC-6816-443A-B7D7-A34F1ED65670}" type="slidenum">
              <a:rPr lang="en-US" smtClean="0"/>
              <a:pPr>
                <a:defRPr/>
              </a:pPr>
              <a:t>13</a:t>
            </a:fld>
            <a:endParaRPr lang="en-US"/>
          </a:p>
        </p:txBody>
      </p:sp>
      <p:sp>
        <p:nvSpPr>
          <p:cNvPr id="6149" name="Rectangle 5"/>
          <p:cNvSpPr>
            <a:spLocks noChangeArrowheads="1"/>
          </p:cNvSpPr>
          <p:nvPr/>
        </p:nvSpPr>
        <p:spPr bwMode="auto">
          <a:xfrm>
            <a:off x="1445499" y="-387927"/>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2743201" y="179579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8"/>
          <p:cNvSpPr>
            <a:spLocks noChangeArrowheads="1"/>
          </p:cNvSpPr>
          <p:nvPr/>
        </p:nvSpPr>
        <p:spPr bwMode="auto">
          <a:xfrm>
            <a:off x="5486401" y="2695459"/>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p:cNvSpPr>
            <a:spLocks noChangeArrowheads="1"/>
          </p:cNvSpPr>
          <p:nvPr/>
        </p:nvSpPr>
        <p:spPr bwMode="auto">
          <a:xfrm>
            <a:off x="4038601" y="194819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429001" y="2095501"/>
            <a:ext cx="13574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500">
              <a:latin typeface="+mj-lt"/>
            </a:endParaRPr>
          </a:p>
        </p:txBody>
      </p:sp>
      <p:sp>
        <p:nvSpPr>
          <p:cNvPr id="17" name="Date Placeholder 3"/>
          <p:cNvSpPr>
            <a:spLocks noGrp="1"/>
          </p:cNvSpPr>
          <p:nvPr>
            <p:ph type="dt" sz="half" idx="10"/>
          </p:nvPr>
        </p:nvSpPr>
        <p:spPr>
          <a:xfrm>
            <a:off x="0" y="6324600"/>
            <a:ext cx="838200" cy="457200"/>
          </a:xfrm>
        </p:spPr>
        <p:txBody>
          <a:bodyPr/>
          <a:lstStyle/>
          <a:p>
            <a:pPr>
              <a:defRPr/>
            </a:pPr>
            <a:r>
              <a:rPr lang="en-US" smtClean="0"/>
              <a:t>04/2018</a:t>
            </a:r>
            <a:endParaRPr lang="en-US"/>
          </a:p>
        </p:txBody>
      </p:sp>
      <p:sp>
        <p:nvSpPr>
          <p:cNvPr id="20" name="Rectangle 19"/>
          <p:cNvSpPr/>
          <p:nvPr/>
        </p:nvSpPr>
        <p:spPr>
          <a:xfrm>
            <a:off x="330216" y="334585"/>
            <a:ext cx="10241948" cy="584775"/>
          </a:xfrm>
          <a:prstGeom prst="rect">
            <a:avLst/>
          </a:prstGeom>
        </p:spPr>
        <p:txBody>
          <a:bodyPr wrap="square">
            <a:spAutoFit/>
          </a:bodyPr>
          <a:lstStyle/>
          <a:p>
            <a:r>
              <a:rPr lang="de-DE" sz="3200" dirty="0" smtClean="0">
                <a:solidFill>
                  <a:srgbClr val="002060"/>
                </a:solidFill>
                <a:latin typeface="Times New Roman" panose="02020603050405020304" pitchFamily="18" charset="0"/>
                <a:cs typeface="Times New Roman" panose="02020603050405020304" pitchFamily="18" charset="0"/>
              </a:rPr>
              <a:t>Biện pháp 1: </a:t>
            </a:r>
            <a:r>
              <a:rPr lang="en-US" sz="3200" dirty="0" err="1">
                <a:solidFill>
                  <a:srgbClr val="002060"/>
                </a:solidFill>
                <a:latin typeface="Times New Roman" panose="02020603050405020304" pitchFamily="18" charset="0"/>
                <a:cs typeface="Times New Roman" panose="02020603050405020304" pitchFamily="18" charset="0"/>
              </a:rPr>
              <a:t>Giúp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trẻ</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vượt</a:t>
            </a:r>
            <a:r>
              <a:rPr lang="en-US" sz="3200" dirty="0">
                <a:solidFill>
                  <a:srgbClr val="002060"/>
                </a:solidFill>
                <a:latin typeface="Times New Roman" panose="02020603050405020304" pitchFamily="18" charset="0"/>
                <a:cs typeface="Times New Roman" panose="02020603050405020304" pitchFamily="18" charset="0"/>
              </a:rPr>
              <a:t> qua </a:t>
            </a:r>
            <a:r>
              <a:rPr lang="en-US" sz="3200" dirty="0" err="1">
                <a:solidFill>
                  <a:srgbClr val="002060"/>
                </a:solidFill>
                <a:latin typeface="Times New Roman" panose="02020603050405020304" pitchFamily="18" charset="0"/>
                <a:cs typeface="Times New Roman" panose="02020603050405020304" pitchFamily="18" charset="0"/>
              </a:rPr>
              <a:t>nỗi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khi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0216" y="1281054"/>
            <a:ext cx="11084949" cy="1569660"/>
          </a:xfrm>
          <a:prstGeom prst="rect">
            <a:avLst/>
          </a:prstGeom>
          <a:noFill/>
        </p:spPr>
        <p:txBody>
          <a:bodyPr wrap="square" rtlCol="0">
            <a:spAutoFit/>
          </a:bodyPr>
          <a:lstStyle/>
          <a:p>
            <a:r>
              <a:rPr lang="en-US" sz="3200" dirty="0" err="1" smtClean="0">
                <a:solidFill>
                  <a:srgbClr val="002060"/>
                </a:solidFill>
                <a:latin typeface="Times New Roman" panose="02020603050405020304" pitchFamily="18" charset="0"/>
                <a:cs typeface="Times New Roman" panose="02020603050405020304" pitchFamily="18" charset="0"/>
              </a:rPr>
              <a:t>Biện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pháp</a:t>
            </a:r>
            <a:r>
              <a:rPr lang="en-US" sz="3200" dirty="0" smtClean="0">
                <a:solidFill>
                  <a:srgbClr val="002060"/>
                </a:solidFill>
                <a:latin typeface="Times New Roman" panose="02020603050405020304" pitchFamily="18" charset="0"/>
                <a:cs typeface="Times New Roman" panose="02020603050405020304" pitchFamily="18" charset="0"/>
              </a:rPr>
              <a:t> 2: </a:t>
            </a:r>
            <a:r>
              <a:rPr lang="en-US" sz="3200" dirty="0" err="1" smtClean="0">
                <a:solidFill>
                  <a:srgbClr val="002060"/>
                </a:solidFill>
                <a:latin typeface="Times New Roman" panose="02020603050405020304" pitchFamily="18" charset="0"/>
                <a:cs typeface="Times New Roman" panose="02020603050405020304" pitchFamily="18" charset="0"/>
              </a:rPr>
              <a:t>Hoàn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thiện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kiến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thức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kỹ</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năng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cho</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trẻ</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thông</a:t>
            </a:r>
            <a:r>
              <a:rPr lang="en-US" sz="3200" dirty="0" smtClean="0">
                <a:solidFill>
                  <a:srgbClr val="002060"/>
                </a:solidFill>
                <a:latin typeface="Times New Roman" panose="02020603050405020304" pitchFamily="18" charset="0"/>
                <a:cs typeface="Times New Roman" panose="02020603050405020304" pitchFamily="18" charset="0"/>
              </a:rPr>
              <a:t> qua </a:t>
            </a:r>
            <a:r>
              <a:rPr lang="en-US" sz="3200" dirty="0" err="1" smtClean="0">
                <a:solidFill>
                  <a:srgbClr val="002060"/>
                </a:solidFill>
                <a:latin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hoạt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động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học</a:t>
            </a:r>
            <a:endParaRPr lang="en-US" sz="3200" dirty="0" smtClean="0">
              <a:solidFill>
                <a:srgbClr val="002060"/>
              </a:solidFill>
              <a:latin typeface="Times New Roman" panose="02020603050405020304" pitchFamily="18" charset="0"/>
              <a:cs typeface="Times New Roman" panose="02020603050405020304" pitchFamily="18" charset="0"/>
            </a:endParaRPr>
          </a:p>
          <a:p>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2745" y="2629568"/>
            <a:ext cx="7413183" cy="631711"/>
          </a:xfrm>
          <a:prstGeom prst="rect">
            <a:avLst/>
          </a:prstGeom>
        </p:spPr>
        <p:txBody>
          <a:bodyPr wrap="none">
            <a:spAutoFit/>
          </a:bodyPr>
          <a:lstStyle/>
          <a:p>
            <a:pPr indent="457200" algn="ctr">
              <a:lnSpc>
                <a:spcPct val="120000"/>
              </a:lnSpc>
              <a:spcAft>
                <a:spcPts val="0"/>
              </a:spcAft>
              <a:tabLst>
                <a:tab pos="571500" algn="l"/>
              </a:tabLst>
            </a:pPr>
            <a:r>
              <a:rPr 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khen</a:t>
            </a:r>
            <a:r>
              <a:rPr 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ngợi</a:t>
            </a:r>
            <a:r>
              <a:rPr 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itle 1"/>
          <p:cNvSpPr>
            <a:spLocks noGrp="1"/>
          </p:cNvSpPr>
          <p:nvPr>
            <p:ph type="title"/>
          </p:nvPr>
        </p:nvSpPr>
        <p:spPr>
          <a:xfrm>
            <a:off x="419100" y="3692693"/>
            <a:ext cx="9838267" cy="1143000"/>
          </a:xfrm>
        </p:spPr>
        <p:txBody>
          <a:bodyPr>
            <a:noAutofit/>
          </a:bodyPr>
          <a:lstStyle/>
          <a:p>
            <a:r>
              <a:rPr lang="en-US" sz="3200" dirty="0" err="1" smtClean="0">
                <a:solidFill>
                  <a:srgbClr val="002060"/>
                </a:solidFill>
                <a:latin typeface="Times New Roman" panose="02020603050405020304" pitchFamily="18" charset="0"/>
                <a:cs typeface="Times New Roman" panose="02020603050405020304" pitchFamily="18" charset="0"/>
              </a:rPr>
              <a:t>Biện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pháp</a:t>
            </a:r>
            <a:r>
              <a:rPr lang="en-US" sz="3200" dirty="0" smtClean="0">
                <a:solidFill>
                  <a:srgbClr val="002060"/>
                </a:solidFill>
                <a:latin typeface="Times New Roman" panose="02020603050405020304" pitchFamily="18" charset="0"/>
                <a:cs typeface="Times New Roman" panose="02020603050405020304" pitchFamily="18" charset="0"/>
              </a:rPr>
              <a:t> 4: </a:t>
            </a:r>
            <a:r>
              <a:rPr lang="en-US" sz="3200" dirty="0" err="1" smtClean="0">
                <a:solidFill>
                  <a:srgbClr val="002060"/>
                </a:solidFill>
                <a:latin typeface="Times New Roman" panose="02020603050405020304" pitchFamily="18" charset="0"/>
                <a:cs typeface="Times New Roman" panose="02020603050405020304" pitchFamily="18" charset="0"/>
              </a:rPr>
              <a:t>Chấp</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nhận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tôn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trọng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cảm</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xúc</a:t>
            </a:r>
            <a:r>
              <a:rPr lang="en-US" sz="3200" dirty="0" smtClean="0">
                <a:solidFill>
                  <a:srgbClr val="002060"/>
                </a:solidFill>
                <a:latin typeface="Times New Roman" panose="02020603050405020304" pitchFamily="18" charset="0"/>
                <a:cs typeface="Times New Roman" panose="02020603050405020304" pitchFamily="18" charset="0"/>
              </a:rPr>
              <a:t> </a:t>
            </a:r>
            <a:br>
              <a:rPr lang="en-US" sz="3200" dirty="0" smtClean="0">
                <a:solidFill>
                  <a:srgbClr val="002060"/>
                </a:solidFill>
                <a:latin typeface="Times New Roman" panose="02020603050405020304" pitchFamily="18" charset="0"/>
                <a:cs typeface="Times New Roman" panose="02020603050405020304" pitchFamily="18" charset="0"/>
              </a:rPr>
            </a:b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của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trẻ</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330216" y="4781550"/>
            <a:ext cx="10962218"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smtClean="0">
                <a:solidFill>
                  <a:srgbClr val="002060"/>
                </a:solidFill>
                <a:latin typeface="Times New Roman" panose="02020603050405020304" pitchFamily="18" charset="0"/>
                <a:cs typeface="Times New Roman" panose="02020603050405020304" pitchFamily="18" charset="0"/>
              </a:rPr>
              <a:t>Biện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pháp</a:t>
            </a:r>
            <a:r>
              <a:rPr lang="en-US" sz="3200" dirty="0" smtClean="0">
                <a:solidFill>
                  <a:srgbClr val="002060"/>
                </a:solidFill>
                <a:latin typeface="Times New Roman" panose="02020603050405020304" pitchFamily="18" charset="0"/>
                <a:cs typeface="Times New Roman" panose="02020603050405020304" pitchFamily="18" charset="0"/>
              </a:rPr>
              <a:t> 5:Tuyên </a:t>
            </a:r>
            <a:r>
              <a:rPr lang="en-US" sz="3200" dirty="0" err="1" smtClean="0">
                <a:solidFill>
                  <a:srgbClr val="002060"/>
                </a:solidFill>
                <a:latin typeface="Times New Roman" panose="02020603050405020304" pitchFamily="18" charset="0"/>
                <a:cs typeface="Times New Roman" panose="02020603050405020304" pitchFamily="18" charset="0"/>
              </a:rPr>
              <a:t>truyền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kết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hợp</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với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phụ</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huynh</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845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000"/>
                                        <p:tgtEl>
                                          <p:spTgt spid="10"/>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82631" y="276702"/>
            <a:ext cx="11086790" cy="1569660"/>
          </a:xfrm>
          <a:prstGeom prst="rect">
            <a:avLst/>
          </a:prstGeom>
          <a:noFill/>
        </p:spPr>
        <p:txBody>
          <a:bodyPr wrap="square" rtlCol="0">
            <a:sp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Biện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pháp</a:t>
            </a:r>
            <a:r>
              <a:rPr lang="en-US" sz="3200" b="1" dirty="0" smtClean="0">
                <a:solidFill>
                  <a:srgbClr val="002060"/>
                </a:solidFill>
                <a:latin typeface="Times New Roman" panose="02020603050405020304" pitchFamily="18" charset="0"/>
                <a:cs typeface="Times New Roman" panose="02020603050405020304" pitchFamily="18" charset="0"/>
              </a:rPr>
              <a:t> 2: </a:t>
            </a:r>
            <a:r>
              <a:rPr lang="en-US" sz="3200" b="1" dirty="0" err="1" smtClean="0">
                <a:solidFill>
                  <a:srgbClr val="002060"/>
                </a:solidFill>
                <a:latin typeface="Times New Roman" panose="02020603050405020304" pitchFamily="18" charset="0"/>
                <a:cs typeface="Times New Roman" panose="02020603050405020304" pitchFamily="18" charset="0"/>
              </a:rPr>
              <a:t>Hoàn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thiện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kiến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thức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kỹ</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năng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cho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trẻ</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thông</a:t>
            </a:r>
            <a:r>
              <a:rPr lang="en-US" sz="3200" b="1" dirty="0" smtClean="0">
                <a:solidFill>
                  <a:srgbClr val="002060"/>
                </a:solidFill>
                <a:latin typeface="Times New Roman" panose="02020603050405020304" pitchFamily="18" charset="0"/>
                <a:cs typeface="Times New Roman" panose="02020603050405020304" pitchFamily="18" charset="0"/>
              </a:rPr>
              <a:t> qua </a:t>
            </a:r>
            <a:r>
              <a:rPr lang="en-US" sz="3200" b="1" dirty="0" err="1" smtClean="0">
                <a:solidFill>
                  <a:srgbClr val="002060"/>
                </a:solidFill>
                <a:latin typeface="Times New Roman" panose="02020603050405020304" pitchFamily="18" charset="0"/>
                <a:cs typeface="Times New Roman" panose="02020603050405020304" pitchFamily="18" charset="0"/>
              </a:rPr>
              <a:t>các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hoạt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động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học</a:t>
            </a:r>
            <a:endParaRPr lang="en-US" sz="3200" b="1" dirty="0" smtClean="0">
              <a:solidFill>
                <a:srgbClr val="002060"/>
              </a:solidFill>
              <a:latin typeface="Times New Roman" panose="02020603050405020304" pitchFamily="18" charset="0"/>
              <a:cs typeface="Times New Roman" panose="02020603050405020304" pitchFamily="18" charset="0"/>
            </a:endParaRPr>
          </a:p>
          <a:p>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21990" y="1648587"/>
            <a:ext cx="10408073" cy="3046988"/>
          </a:xfrm>
          <a:prstGeom prst="rect">
            <a:avLst/>
          </a:prstGeom>
        </p:spPr>
        <p:txBody>
          <a:bodyPr wrap="square">
            <a:spAutoFit/>
          </a:bodyPr>
          <a:lstStyle/>
          <a:p>
            <a:pPr indent="457200" algn="just">
              <a:lnSpc>
                <a:spcPct val="120000"/>
              </a:lnSpc>
              <a:spcAft>
                <a:spcPts val="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756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p:cNvSpPr txBox="1"/>
          <p:nvPr/>
        </p:nvSpPr>
        <p:spPr>
          <a:xfrm>
            <a:off x="7705643" y="5590218"/>
            <a:ext cx="2416046" cy="523220"/>
          </a:xfrm>
          <a:prstGeom prst="rect">
            <a:avLst/>
          </a:prstGeom>
          <a:noFill/>
        </p:spPr>
        <p:txBody>
          <a:bodyPr wrap="non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Giờ</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Steam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76468" y="129474"/>
            <a:ext cx="10264163" cy="978729"/>
          </a:xfrm>
          <a:prstGeom prst="rect">
            <a:avLst/>
          </a:prstGeom>
        </p:spPr>
        <p:txBody>
          <a:bodyPr wrap="square">
            <a:spAutoFit/>
          </a:bodyPr>
          <a:lstStyle/>
          <a:p>
            <a:pPr indent="457200" algn="just">
              <a:lnSpc>
                <a:spcPct val="120000"/>
              </a:lnSpc>
              <a:spcAft>
                <a:spcPts val="0"/>
              </a:spcAft>
            </a:pP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suốt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812669" y="5506140"/>
            <a:ext cx="4139275" cy="523220"/>
          </a:xfrm>
          <a:prstGeom prst="rect">
            <a:avLst/>
          </a:prstGeom>
          <a:noFill/>
        </p:spPr>
        <p:txBody>
          <a:bodyPr wrap="non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Giờ</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Làm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quen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với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toán</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405" y="1657631"/>
            <a:ext cx="4980877" cy="37356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25" y="1665993"/>
            <a:ext cx="4969726" cy="37272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45474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493723" y="6139805"/>
            <a:ext cx="2614818" cy="769441"/>
          </a:xfrm>
          <a:prstGeom prst="rect">
            <a:avLst/>
          </a:prstGeom>
          <a:noFill/>
        </p:spPr>
        <p:txBody>
          <a:bodyPr wrap="non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Giờ</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thể</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dục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sáng</a:t>
            </a:r>
            <a:endParaRPr lang="en-US" sz="2800" dirty="0" smtClean="0">
              <a:solidFill>
                <a:srgbClr val="002060"/>
              </a:solidFill>
              <a:latin typeface="Times New Roman" panose="02020603050405020304" pitchFamily="18" charset="0"/>
              <a:cs typeface="Times New Roman" panose="02020603050405020304" pitchFamily="18" charset="0"/>
            </a:endParaRPr>
          </a:p>
          <a:p>
            <a:endParaRPr lang="en-US" sz="1600" dirty="0"/>
          </a:p>
        </p:txBody>
      </p:sp>
      <p:sp>
        <p:nvSpPr>
          <p:cNvPr id="6" name="TextBox 5"/>
          <p:cNvSpPr txBox="1"/>
          <p:nvPr/>
        </p:nvSpPr>
        <p:spPr>
          <a:xfrm>
            <a:off x="7519524" y="6139805"/>
            <a:ext cx="2696572" cy="523220"/>
          </a:xfrm>
          <a:prstGeom prst="rect">
            <a:avLst/>
          </a:prstGeom>
          <a:noFill/>
        </p:spPr>
        <p:txBody>
          <a:bodyPr wrap="non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Giờ</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Gymkid</a:t>
            </a:r>
            <a:r>
              <a:rPr lang="en-US" sz="2800" dirty="0" smtClean="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57330" y="135958"/>
            <a:ext cx="11834670" cy="1938992"/>
          </a:xfrm>
          <a:prstGeom prst="rect">
            <a:avLst/>
          </a:prstGeom>
        </p:spPr>
        <p:txBody>
          <a:bodyPr wrap="square">
            <a:spAutoFit/>
          </a:bodyPr>
          <a:lstStyle/>
          <a:p>
            <a:pPr indent="457200"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Mèo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đuổi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chuột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2000" dirty="0">
                <a:latin typeface="Times New Roman" panose="02020603050405020304" pitchFamily="18" charset="0"/>
                <a:ea typeface="Calibri" panose="020F0502020204030204" pitchFamily="34" charset="0"/>
                <a:cs typeface="Times New Roman" panose="02020603050405020304" pitchFamily="18" charset="0"/>
              </a:rPr>
              <a:t> to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vượt</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p>
          <a:p>
            <a:pPr indent="457200" algn="just">
              <a:lnSpc>
                <a:spcPct val="120000"/>
              </a:lnSpc>
              <a:spcAft>
                <a:spcPts val="0"/>
              </a:spcAft>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Gymkid</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giúp</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phát</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toàn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diện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nhóm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rèn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khả</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năng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khéo</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léo</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sức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bền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quyết</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nhu</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cầu</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vận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trẻ</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5188" y="2065093"/>
            <a:ext cx="3056034" cy="40747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010" y="2169449"/>
            <a:ext cx="5163555" cy="3872666"/>
          </a:xfrm>
          <a:prstGeom prst="rect">
            <a:avLst/>
          </a:prstGeom>
        </p:spPr>
      </p:pic>
    </p:spTree>
    <p:extLst>
      <p:ext uri="{BB962C8B-B14F-4D97-AF65-F5344CB8AC3E}">
        <p14:creationId xmlns:p14="http://schemas.microsoft.com/office/powerpoint/2010/main" val="3231954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218303" y="172545"/>
            <a:ext cx="11088129" cy="1865126"/>
          </a:xfrm>
          <a:prstGeom prst="rect">
            <a:avLst/>
          </a:prstGeom>
        </p:spPr>
        <p:txBody>
          <a:bodyPr wrap="square">
            <a:spAutoFit/>
          </a:bodyPr>
          <a:lstStyle/>
          <a:p>
            <a:pPr indent="457200" algn="just">
              <a:lnSpc>
                <a:spcPct val="120000"/>
              </a:lnSpc>
              <a:spcAft>
                <a:spcPts val="0"/>
              </a:spcAf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lặng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2400" dirty="0">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Dạy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đỡ</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dậy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lấy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ghế</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rót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dạy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xunh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quanh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Chơi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trò</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chơi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228" y="2228850"/>
            <a:ext cx="5465804" cy="40993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03" y="2292179"/>
            <a:ext cx="5975385" cy="39726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2118732" y="6334718"/>
            <a:ext cx="2766976"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tham gia diễn thời trang</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556811" y="6334718"/>
            <a:ext cx="2696444"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tham gia hoạt động 2-9</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29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40" y="1000898"/>
            <a:ext cx="5931243" cy="44484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539" y="642552"/>
            <a:ext cx="4022124" cy="53628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1918010" y="5636052"/>
            <a:ext cx="2189895"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Trẻchơi góc bán hàng</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560527" y="6178601"/>
            <a:ext cx="2390911"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tham gia tiệc Buffel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100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31806" y="174189"/>
            <a:ext cx="11780108" cy="1631216"/>
          </a:xfrm>
          <a:prstGeom prst="rect">
            <a:avLst/>
          </a:prstGeom>
        </p:spPr>
        <p:txBody>
          <a:bodyPr wrap="square">
            <a:spAutoFit/>
          </a:bodyPr>
          <a:lstStyle/>
          <a:p>
            <a:r>
              <a:rPr lang="en-US" sz="2000" b="1" dirty="0" err="1">
                <a:latin typeface="Times New Roman" panose="02020603050405020304" pitchFamily="18" charset="0"/>
                <a:ea typeface="Calibri" panose="020F0502020204030204" pitchFamily="34" charset="0"/>
              </a:rPr>
              <a:t>Về</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ngôn</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ngữ</a:t>
            </a:r>
            <a:r>
              <a:rPr lang="en-US" sz="2000" b="1"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Phát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triển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ngôn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ngữ</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giúp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trẻ</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biểu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diễn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tả</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ngôn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ngữ</a:t>
            </a:r>
            <a:r>
              <a:rPr lang="en-US" sz="2000" dirty="0">
                <a:latin typeface="Times New Roman" panose="02020603050405020304" pitchFamily="18" charset="0"/>
                <a:ea typeface="Calibri" panose="020F0502020204030204" pitchFamily="34" charset="0"/>
              </a:rPr>
              <a:t>, qua </a:t>
            </a:r>
            <a:r>
              <a:rPr lang="en-US" sz="2000" dirty="0" err="1">
                <a:latin typeface="Times New Roman" panose="02020603050405020304" pitchFamily="18" charset="0"/>
                <a:ea typeface="Calibri" panose="020F0502020204030204" pitchFamily="34" charset="0"/>
              </a:rPr>
              <a:t>lời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nói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tôi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đã</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cung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cấp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thêm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những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cụm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từ</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như</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tôn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trọng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mọi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người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nói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điều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mình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muốn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vượt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lên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phía</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trước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danh</a:t>
            </a:r>
            <a:r>
              <a:rPr lang="en-US" sz="2000" dirty="0">
                <a:latin typeface="Times New Roman" panose="02020603050405020304" pitchFamily="18" charset="0"/>
                <a:ea typeface="Calibri" panose="020F0502020204030204" pitchFamily="34" charset="0"/>
              </a:rPr>
              <a:t> lam </a:t>
            </a:r>
            <a:r>
              <a:rPr lang="en-US" sz="2000" dirty="0" err="1">
                <a:latin typeface="Times New Roman" panose="02020603050405020304" pitchFamily="18" charset="0"/>
                <a:ea typeface="Calibri" panose="020F0502020204030204" pitchFamily="34" charset="0"/>
              </a:rPr>
              <a:t>thắng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cảnh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vửa</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định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hướng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nhân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cách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trẻ</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vừa</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cung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cấp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vốn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từ</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nhằm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tăng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khả</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năng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ngôn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ngữ</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diễn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trẻ</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giúp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trẻ</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nói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được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đầy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đủ</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cầu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muốn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của</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thân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luôn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gợi</a:t>
            </a:r>
            <a:r>
              <a:rPr lang="en-US" sz="2000" dirty="0">
                <a:latin typeface="Times New Roman" panose="02020603050405020304" pitchFamily="18" charset="0"/>
                <a:ea typeface="Calibri" panose="020F0502020204030204" pitchFamily="34" charset="0"/>
              </a:rPr>
              <a:t> ý </a:t>
            </a:r>
            <a:r>
              <a:rPr lang="en-US" sz="2000" dirty="0" err="1">
                <a:latin typeface="Times New Roman" panose="02020603050405020304" pitchFamily="18" charset="0"/>
                <a:ea typeface="Calibri" panose="020F0502020204030204" pitchFamily="34" charset="0"/>
              </a:rPr>
              <a:t>để</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trẻ</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diễn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những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điều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mình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muốn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của</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mình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giờ</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làm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quen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học</a:t>
            </a:r>
            <a:r>
              <a:rPr lang="en-US" sz="2000" dirty="0">
                <a:latin typeface="Times New Roman" panose="02020603050405020304" pitchFamily="18" charset="0"/>
                <a:ea typeface="Calibri" panose="020F0502020204030204" pitchFamily="34" charset="0"/>
              </a:rPr>
              <a:t>, qua </a:t>
            </a:r>
            <a:r>
              <a:rPr lang="en-US" sz="2000" dirty="0" err="1">
                <a:latin typeface="Times New Roman" panose="02020603050405020304" pitchFamily="18" charset="0"/>
                <a:ea typeface="Calibri" panose="020F0502020204030204" pitchFamily="34" charset="0"/>
              </a:rPr>
              <a:t>bài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thơ</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truyện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tôi</a:t>
            </a:r>
            <a:r>
              <a:rPr lang="en-US" sz="2000"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88" y="2080321"/>
            <a:ext cx="3133495" cy="40782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1364" y="2222189"/>
            <a:ext cx="5248508" cy="39363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1191707" y="6248820"/>
            <a:ext cx="2614818"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Rèn trẻ cách trả lời đủ câu</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623824" y="6248820"/>
            <a:ext cx="2230098"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Giờ làm quen văn học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945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814" y="171323"/>
            <a:ext cx="4359728" cy="35312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972" y="141361"/>
            <a:ext cx="4425042" cy="35312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2247" y="3399451"/>
            <a:ext cx="4491683" cy="30420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extBox 7"/>
          <p:cNvSpPr txBox="1"/>
          <p:nvPr/>
        </p:nvSpPr>
        <p:spPr>
          <a:xfrm>
            <a:off x="1610803" y="3887236"/>
            <a:ext cx="2411750" cy="369332"/>
          </a:xfrm>
          <a:prstGeom prst="rect">
            <a:avLst/>
          </a:prstGeom>
          <a:noFill/>
        </p:spPr>
        <p:txBody>
          <a:bodyPr wrap="none" rtlCol="0">
            <a:spAutoFit/>
          </a:bodyPr>
          <a:lstStyle/>
          <a:p>
            <a:r>
              <a:rPr lang="en-US" b="1" dirty="0" err="1" smtClean="0">
                <a:solidFill>
                  <a:srgbClr val="002060"/>
                </a:solidFill>
                <a:latin typeface="Times New Roman" panose="02020603050405020304" pitchFamily="18" charset="0"/>
                <a:cs typeface="Times New Roman" panose="02020603050405020304" pitchFamily="18" charset="0"/>
              </a:rPr>
              <a:t>Trẻ</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cau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có</a:t>
            </a:r>
            <a:r>
              <a:rPr lang="en-US" b="1" dirty="0" smtClean="0">
                <a:solidFill>
                  <a:srgbClr val="002060"/>
                </a:solidFill>
                <a:latin typeface="Times New Roman" panose="02020603050405020304" pitchFamily="18" charset="0"/>
                <a:cs typeface="Times New Roman" panose="02020603050405020304" pitchFamily="18" charset="0"/>
              </a:rPr>
              <a:t>, hay </a:t>
            </a:r>
            <a:r>
              <a:rPr lang="en-US" b="1" dirty="0" err="1" smtClean="0">
                <a:solidFill>
                  <a:srgbClr val="002060"/>
                </a:solidFill>
                <a:latin typeface="Times New Roman" panose="02020603050405020304" pitchFamily="18" charset="0"/>
                <a:cs typeface="Times New Roman" panose="02020603050405020304" pitchFamily="18" charset="0"/>
              </a:rPr>
              <a:t>đòi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hỏi</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135149" y="3913521"/>
            <a:ext cx="2985626" cy="369332"/>
          </a:xfrm>
          <a:prstGeom prst="rect">
            <a:avLst/>
          </a:prstGeom>
          <a:noFill/>
        </p:spPr>
        <p:txBody>
          <a:bodyPr wrap="none" rtlCol="0">
            <a:spAutoFit/>
          </a:bodyPr>
          <a:lstStyle/>
          <a:p>
            <a:r>
              <a:rPr lang="en-US" b="1" dirty="0" err="1" smtClean="0">
                <a:solidFill>
                  <a:srgbClr val="002060"/>
                </a:solidFill>
                <a:latin typeface="Times New Roman" panose="02020603050405020304" pitchFamily="18" charset="0"/>
                <a:cs typeface="Times New Roman" panose="02020603050405020304" pitchFamily="18" charset="0"/>
              </a:rPr>
              <a:t>Trẻ</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nói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cộc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lốc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với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người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lớn</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26885" y="6441518"/>
            <a:ext cx="3402406" cy="369332"/>
          </a:xfrm>
          <a:prstGeom prst="rect">
            <a:avLst/>
          </a:prstGeom>
          <a:noFill/>
        </p:spPr>
        <p:txBody>
          <a:bodyPr wrap="none" rtlCol="0">
            <a:spAutoFit/>
          </a:bodyPr>
          <a:lstStyle/>
          <a:p>
            <a:r>
              <a:rPr lang="en-US" b="1" dirty="0" err="1" smtClean="0">
                <a:solidFill>
                  <a:srgbClr val="002060"/>
                </a:solidFill>
                <a:latin typeface="Times New Roman" panose="02020603050405020304" pitchFamily="18" charset="0"/>
                <a:cs typeface="Times New Roman" panose="02020603050405020304" pitchFamily="18" charset="0"/>
              </a:rPr>
              <a:t>Trẻ</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lăn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đùng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ngã</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ngửa</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ra</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ăn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vạ</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932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435" y="970156"/>
            <a:ext cx="3672002" cy="48960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962" y="1438507"/>
            <a:ext cx="5709424" cy="42820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1221948" y="5977879"/>
            <a:ext cx="1896673"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Giờ học tiếng anh</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407158" y="5969104"/>
            <a:ext cx="1896673"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Giờ học tiếng anh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05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65437" y="194271"/>
            <a:ext cx="11594757" cy="1569660"/>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Ngoài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dạy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kỹ</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thuyết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Trước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giờ</a:t>
            </a:r>
            <a:r>
              <a:rPr lang="en-US" sz="2400" dirty="0">
                <a:latin typeface="Times New Roman" panose="02020603050405020304" pitchFamily="18" charset="0"/>
                <a:ea typeface="Calibri" panose="020F0502020204030204" pitchFamily="34" charset="0"/>
              </a:rPr>
              <a:t> tan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dạy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một</a:t>
            </a:r>
            <a:r>
              <a:rPr lang="en-US" sz="2400" dirty="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món</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đồ</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chơi</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yêu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thích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hôm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mang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lớp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đứng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thuyết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món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đồ</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vừa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giúp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tự</a:t>
            </a:r>
            <a:r>
              <a:rPr lang="en-US" sz="2400" dirty="0">
                <a:latin typeface="Times New Roman" panose="02020603050405020304" pitchFamily="18" charset="0"/>
                <a:ea typeface="Calibri" panose="020F0502020204030204" pitchFamily="34" charset="0"/>
              </a:rPr>
              <a:t> tin, </a:t>
            </a:r>
            <a:r>
              <a:rPr lang="en-US" sz="2400" dirty="0" err="1">
                <a:latin typeface="Times New Roman" panose="02020603050405020304" pitchFamily="18" charset="0"/>
                <a:ea typeface="Calibri" panose="020F0502020204030204" pitchFamily="34" charset="0"/>
              </a:rPr>
              <a:t>vừa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giúp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tỏ</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mình</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2408" y="1948107"/>
            <a:ext cx="3100233" cy="41336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922" y="1948107"/>
            <a:ext cx="3100233" cy="41336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2556524" y="6265927"/>
            <a:ext cx="3376117"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giới thiệu về đồ chơi của mình</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452979" y="6265927"/>
            <a:ext cx="3376117"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giới thiệu về đồ chơi của mình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145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40724" y="399705"/>
            <a:ext cx="11384691" cy="954107"/>
          </a:xfrm>
          <a:prstGeom prst="rect">
            <a:avLst/>
          </a:prstGeom>
        </p:spPr>
        <p:txBody>
          <a:bodyPr wrap="square">
            <a:spAutoFit/>
          </a:bodyPr>
          <a:lstStyle/>
          <a:p>
            <a:r>
              <a:rPr lang="en-US" sz="2400" b="1" i="1" dirty="0" err="1">
                <a:latin typeface="Times New Roman" panose="02020603050405020304" pitchFamily="18" charset="0"/>
                <a:ea typeface="Calibri" panose="020F0502020204030204" pitchFamily="34" charset="0"/>
              </a:rPr>
              <a:t>Về</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hoạt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động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vui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vai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giúp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con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hỏi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đồng</a:t>
            </a:r>
            <a:r>
              <a:rPr lang="en-US" sz="2400" dirty="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thời</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cs typeface="Times New Roman" panose="02020603050405020304" pitchFamily="18" charset="0"/>
              </a:rPr>
              <a:t>giảm</a:t>
            </a:r>
            <a:r>
              <a:rPr lang="en-US" dirty="0" smtClean="0"/>
              <a:t> </a:t>
            </a:r>
            <a:r>
              <a:rPr lang="en-US" sz="2400" dirty="0" err="1">
                <a:latin typeface="Times New Roman" panose="02020603050405020304" pitchFamily="18" charset="0"/>
                <a:cs typeface="Times New Roman" panose="02020603050405020304" pitchFamily="18" charset="0"/>
              </a:rPr>
              <a:t>bớt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3</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923" y="1609869"/>
            <a:ext cx="3426675" cy="456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680" y="1609869"/>
            <a:ext cx="3554372" cy="47391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1534273" y="6420423"/>
            <a:ext cx="2773388"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hoạt động ở góc học tập</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429460" y="6347211"/>
            <a:ext cx="2940100"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hoạt động ở góc bán hàng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74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690" y="3605141"/>
            <a:ext cx="4102444" cy="30768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3644" y="318442"/>
            <a:ext cx="4001297" cy="30009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56" y="3642660"/>
            <a:ext cx="4052417" cy="30393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5915" y="381413"/>
            <a:ext cx="3947533" cy="29606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0513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5602346974581943300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6090" y="193845"/>
            <a:ext cx="4719254" cy="629233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6" name="TextBox 5"/>
          <p:cNvSpPr txBox="1"/>
          <p:nvPr/>
        </p:nvSpPr>
        <p:spPr>
          <a:xfrm>
            <a:off x="481914" y="98855"/>
            <a:ext cx="2927404" cy="461665"/>
          </a:xfrm>
          <a:prstGeom prst="rect">
            <a:avLst/>
          </a:prstGeom>
          <a:noFill/>
        </p:spPr>
        <p:txBody>
          <a:bodyPr wrap="none" rtlCol="0">
            <a:spAutoFit/>
          </a:bodyPr>
          <a:lstStyle/>
          <a:p>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ngoài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trời</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25432" y="2498952"/>
            <a:ext cx="2853538"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tham gia giao lưu tập thể</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74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59492" y="308057"/>
            <a:ext cx="11932508" cy="1200329"/>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Ngoài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còn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tổ</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ngoài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trình</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Ngày</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hội</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đến</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trường</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Trung</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thungày</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hội</a:t>
            </a:r>
            <a:r>
              <a:rPr lang="en-US" sz="2400" dirty="0" smtClean="0">
                <a:latin typeface="Times New Roman" panose="02020603050405020304" pitchFamily="18" charset="0"/>
                <a:ea typeface="Calibri" panose="020F0502020204030204" pitchFamily="34" charset="0"/>
              </a:rPr>
              <a:t> Steam, </a:t>
            </a:r>
            <a:r>
              <a:rPr lang="en-US" sz="2400" dirty="0" err="1" smtClean="0">
                <a:latin typeface="Times New Roman" panose="02020603050405020304" pitchFamily="18" charset="0"/>
                <a:ea typeface="Calibri" panose="020F0502020204030204" pitchFamily="34" charset="0"/>
              </a:rPr>
              <a:t>Hoạt</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động</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giao</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lưu</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tập</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thể</a:t>
            </a:r>
            <a:r>
              <a:rPr lang="en-US" sz="2400" dirty="0" smtClean="0">
                <a:latin typeface="Times New Roman" panose="02020603050405020304" pitchFamily="18" charset="0"/>
                <a:ea typeface="Calibri" panose="020F0502020204030204" pitchFamily="34" charset="0"/>
              </a:rPr>
              <a:t>, 20/10, </a:t>
            </a:r>
            <a:r>
              <a:rPr lang="en-US" sz="2400" dirty="0" err="1" smtClean="0">
                <a:latin typeface="Times New Roman" panose="02020603050405020304" pitchFamily="18" charset="0"/>
                <a:ea typeface="Calibri" panose="020F0502020204030204" pitchFamily="34" charset="0"/>
              </a:rPr>
              <a:t>lễ</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hội</a:t>
            </a:r>
            <a:r>
              <a:rPr lang="en-US" sz="2400" dirty="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Halloweenhoạt</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để</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con </a:t>
            </a:r>
            <a:r>
              <a:rPr lang="en-US" sz="2400" dirty="0" err="1">
                <a:latin typeface="Times New Roman" panose="02020603050405020304" pitchFamily="18" charset="0"/>
                <a:ea typeface="Calibri" panose="020F0502020204030204" pitchFamily="34" charset="0"/>
              </a:rPr>
              <a:t>tận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mắt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thấy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thực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nghiệm</a:t>
            </a:r>
            <a:r>
              <a:rPr lang="en-US" sz="2400" dirty="0">
                <a:latin typeface="Times New Roman" panose="02020603050405020304" pitchFamily="18" charset="0"/>
                <a:ea typeface="Calibri" panose="020F0502020204030204" pitchFamily="34" charset="0"/>
              </a:rPr>
              <a:t> </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424" y="1909384"/>
            <a:ext cx="5172434" cy="38793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54" y="1909384"/>
            <a:ext cx="5086400" cy="38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1221948" y="5977879"/>
            <a:ext cx="2858475"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Hoạt động bày mâm ngũ quả</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055923" y="5977879"/>
            <a:ext cx="1505540"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Ngày hội sách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782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18" y="127687"/>
            <a:ext cx="5457223" cy="40929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849" y="2397212"/>
            <a:ext cx="6325420" cy="4205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1489558" y="4494747"/>
            <a:ext cx="1704313"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Lễ hội hóa trang</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871676" y="1804813"/>
            <a:ext cx="1907766" cy="369332"/>
          </a:xfrm>
          <a:prstGeom prst="rect">
            <a:avLst/>
          </a:prstGeom>
          <a:noFill/>
        </p:spPr>
        <p:txBody>
          <a:bodyPr wrap="none" rtlCol="0">
            <a:spAutoFit/>
          </a:bodyPr>
          <a:lstStyle/>
          <a:p>
            <a:r>
              <a:rPr lang="vi-VN" dirty="0" smtClean="0">
                <a:latin typeface="Times New Roman" panose="02020603050405020304" pitchFamily="18" charset="0"/>
                <a:cs typeface="Times New Roman" panose="02020603050405020304" pitchFamily="18" charset="0"/>
              </a:rPr>
              <a:t>Trẻ diễn thời trang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99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5" name="Rectangle 4"/>
          <p:cNvSpPr/>
          <p:nvPr/>
        </p:nvSpPr>
        <p:spPr>
          <a:xfrm>
            <a:off x="3857952" y="364128"/>
            <a:ext cx="4763420" cy="584775"/>
          </a:xfrm>
          <a:prstGeom prst="rect">
            <a:avLst/>
          </a:prstGeom>
        </p:spPr>
        <p:txBody>
          <a:bodyPr wrap="none">
            <a:spAutoFit/>
          </a:bodyPr>
          <a:lstStyle/>
          <a:p>
            <a:r>
              <a:rPr lang="en-US" sz="3200" b="1" kern="1600" dirty="0">
                <a:solidFill>
                  <a:srgbClr val="C00000"/>
                </a:solidFill>
                <a:latin typeface="Times New Roman" panose="02020603050405020304" pitchFamily="18" charset="0"/>
                <a:ea typeface="Times New Roman" panose="02020603050405020304" pitchFamily="18" charset="0"/>
              </a:rPr>
              <a:t>KẾT LUẬN, KIẾN NGHỊ</a:t>
            </a:r>
            <a:endParaRPr lang="en-US" sz="3200" dirty="0">
              <a:solidFill>
                <a:srgbClr val="C00000"/>
              </a:solidFill>
            </a:endParaRPr>
          </a:p>
        </p:txBody>
      </p:sp>
      <p:sp>
        <p:nvSpPr>
          <p:cNvPr id="6" name="Rectangle 5"/>
          <p:cNvSpPr/>
          <p:nvPr/>
        </p:nvSpPr>
        <p:spPr>
          <a:xfrm>
            <a:off x="1026436" y="948903"/>
            <a:ext cx="10426451" cy="5275290"/>
          </a:xfrm>
          <a:prstGeom prst="rect">
            <a:avLst/>
          </a:prstGeom>
        </p:spPr>
        <p:txBody>
          <a:bodyPr wrap="square">
            <a:spAutoFit/>
          </a:bodyPr>
          <a:lstStyle/>
          <a:p>
            <a:pPr indent="457200" algn="just">
              <a:lnSpc>
                <a:spcPct val="120000"/>
              </a:lnSpc>
              <a:spcAft>
                <a:spcPts val="0"/>
              </a:spcAft>
              <a:tabLst>
                <a:tab pos="571500" algn="l"/>
              </a:tabLst>
            </a:pPr>
            <a:r>
              <a:rPr lang="pl-PL"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Kết luận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pl-PL"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pl-PL" sz="2400" dirty="0" smtClean="0"/>
              <a:t> </a:t>
            </a:r>
            <a:r>
              <a:rPr lang="pl-PL" sz="2800" dirty="0">
                <a:solidFill>
                  <a:srgbClr val="002060"/>
                </a:solidFill>
                <a:latin typeface="Times New Roman" panose="02020603050405020304" pitchFamily="18" charset="0"/>
                <a:cs typeface="Times New Roman" panose="02020603050405020304" pitchFamily="18" charset="0"/>
              </a:rPr>
              <a:t>Khủng hoảng tuổi lên 3 là khủng hoảng tâm lý ở giai đoạn trẻ lên 3 tuổi do sự phát  triển nhanh, mạnh về tâm sinh lý, từ đó dẫn đến tình trạng rối loạn, mất cân bằng ở trẻ do nhiểu mâu thuẫn chưa được giải quyết. Khủng hoảng tuổi lên 3 cũng mang đến những tiêu cực khó lường nếu người lớn quá coi thường cuộc khủng hoảng mà không thay đổi các biện pháp giáo dục cho phù hợp thì sự khủng hoảng của tuổi lên 3 sẽ kéo dài để lại những dấu vết nặng nề sau này.</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pl-PL" sz="2800" dirty="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 </a:t>
            </a:r>
            <a:r>
              <a:rPr lang="pl-PL" sz="2800" dirty="0" smtClean="0">
                <a:solidFill>
                  <a:srgbClr val="002060"/>
                </a:solidFill>
                <a:latin typeface="Times New Roman" panose="02020603050405020304" pitchFamily="18" charset="0"/>
                <a:cs typeface="Times New Roman" panose="02020603050405020304" pitchFamily="18" charset="0"/>
              </a:rPr>
              <a:t>Với </a:t>
            </a:r>
            <a:r>
              <a:rPr lang="pl-PL" sz="2800" dirty="0">
                <a:solidFill>
                  <a:srgbClr val="002060"/>
                </a:solidFill>
                <a:latin typeface="Times New Roman" panose="02020603050405020304" pitchFamily="18" charset="0"/>
                <a:cs typeface="Times New Roman" panose="02020603050405020304" pitchFamily="18" charset="0"/>
              </a:rPr>
              <a:t>những biện pháp trên sau một thời gian trẻ đã có những thay đổi tích cực, thích đến lớp và biết chia sẻ cùng bạn.</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pl-PL" sz="2800" dirty="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 </a:t>
            </a:r>
            <a:r>
              <a:rPr lang="pl-PL" sz="2800" dirty="0" smtClean="0">
                <a:solidFill>
                  <a:srgbClr val="002060"/>
                </a:solidFill>
                <a:latin typeface="Times New Roman" panose="02020603050405020304" pitchFamily="18" charset="0"/>
                <a:cs typeface="Times New Roman" panose="02020603050405020304" pitchFamily="18" charset="0"/>
              </a:rPr>
              <a:t>Giáo </a:t>
            </a:r>
            <a:r>
              <a:rPr lang="pl-PL" sz="2800" dirty="0">
                <a:solidFill>
                  <a:srgbClr val="002060"/>
                </a:solidFill>
                <a:latin typeface="Times New Roman" panose="02020603050405020304" pitchFamily="18" charset="0"/>
                <a:cs typeface="Times New Roman" panose="02020603050405020304" pitchFamily="18" charset="0"/>
              </a:rPr>
              <a:t>viên và phụ huynh cùng phối hợp để giúp trẻ có tâm lý tốt, vượt qua thời kỳ khủng hoảng tuổi lên 3.</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68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TextBox 3"/>
          <p:cNvSpPr txBox="1"/>
          <p:nvPr/>
        </p:nvSpPr>
        <p:spPr>
          <a:xfrm>
            <a:off x="1317497" y="225464"/>
            <a:ext cx="4596130" cy="646331"/>
          </a:xfrm>
          <a:prstGeom prst="rect">
            <a:avLst/>
          </a:prstGeom>
          <a:noFill/>
        </p:spPr>
        <p:txBody>
          <a:bodyPr wrap="none" rtlCol="0">
            <a:spAutoFit/>
          </a:bodyPr>
          <a:lstStyle/>
          <a:p>
            <a:pPr lvl="0"/>
            <a:r>
              <a:rPr lang="en-US" sz="3600" b="1" dirty="0" smtClean="0">
                <a:solidFill>
                  <a:srgbClr val="002060"/>
                </a:solidFill>
                <a:latin typeface="Times New Roman" panose="02020603050405020304" pitchFamily="18" charset="0"/>
                <a:cs typeface="Times New Roman" panose="02020603050405020304" pitchFamily="18" charset="0"/>
              </a:rPr>
              <a:t>2.</a:t>
            </a:r>
            <a:r>
              <a:rPr lang="pl-PL" sz="3600" b="1" dirty="0" smtClean="0">
                <a:solidFill>
                  <a:srgbClr val="002060"/>
                </a:solidFill>
                <a:latin typeface="Times New Roman" panose="02020603050405020304" pitchFamily="18" charset="0"/>
                <a:cs typeface="Times New Roman" panose="02020603050405020304" pitchFamily="18" charset="0"/>
              </a:rPr>
              <a:t>Bài </a:t>
            </a:r>
            <a:r>
              <a:rPr lang="pl-PL" sz="3600" b="1" dirty="0">
                <a:solidFill>
                  <a:srgbClr val="002060"/>
                </a:solidFill>
                <a:latin typeface="Times New Roman" panose="02020603050405020304" pitchFamily="18" charset="0"/>
                <a:cs typeface="Times New Roman" panose="02020603050405020304" pitchFamily="18" charset="0"/>
              </a:rPr>
              <a:t>học kinh nghiệm</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29630" y="871795"/>
            <a:ext cx="10705169" cy="5324535"/>
          </a:xfrm>
          <a:prstGeom prst="rect">
            <a:avLst/>
          </a:prstGeom>
        </p:spPr>
        <p:txBody>
          <a:bodyPr wrap="square">
            <a:spAutoFit/>
          </a:bodyPr>
          <a:lstStyle/>
          <a:p>
            <a:pPr algn="just"/>
            <a:r>
              <a:rPr lang="en-US" sz="2400" dirty="0" smtClean="0"/>
              <a:t>	</a:t>
            </a:r>
            <a:r>
              <a:rPr lang="en-US" sz="2800" dirty="0" smtClean="0"/>
              <a:t>- </a:t>
            </a:r>
            <a:r>
              <a:rPr lang="pl-PL" sz="2400" dirty="0" smtClean="0">
                <a:solidFill>
                  <a:srgbClr val="002060"/>
                </a:solidFill>
                <a:latin typeface="Times New Roman" panose="02020603050405020304" pitchFamily="18" charset="0"/>
                <a:cs typeface="Times New Roman" panose="02020603050405020304" pitchFamily="18" charset="0"/>
              </a:rPr>
              <a:t>Cần </a:t>
            </a:r>
            <a:r>
              <a:rPr lang="pl-PL" sz="2400" dirty="0">
                <a:solidFill>
                  <a:srgbClr val="002060"/>
                </a:solidFill>
                <a:latin typeface="Times New Roman" panose="02020603050405020304" pitchFamily="18" charset="0"/>
                <a:cs typeface="Times New Roman" panose="02020603050405020304" pitchFamily="18" charset="0"/>
              </a:rPr>
              <a:t>kiên trì, bình tĩnh và sáng suốt để có thể mang lại cơ hội phát triển tích cực cho trẻ. Vì cuộc khủng hoảng tuổi lên ba có ảnh hưởng quan trọng trong việc hình thành nhân cách của trẻ sau này. Chính vì thế nhà trường và gia đình luôn phối kết hợp chặt chẽ với nhau trong việc đảm bảo cho trẻ phát triển toàn diện, khỏe mạnh và về thể chất lẫn tinh thần.</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pl-PL"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 </a:t>
            </a:r>
            <a:r>
              <a:rPr lang="pl-PL" sz="2400" dirty="0" smtClean="0">
                <a:solidFill>
                  <a:srgbClr val="002060"/>
                </a:solidFill>
                <a:latin typeface="Times New Roman" panose="02020603050405020304" pitchFamily="18" charset="0"/>
                <a:cs typeface="Times New Roman" panose="02020603050405020304" pitchFamily="18" charset="0"/>
              </a:rPr>
              <a:t>Tổ </a:t>
            </a:r>
            <a:r>
              <a:rPr lang="pl-PL" sz="2400" dirty="0">
                <a:solidFill>
                  <a:srgbClr val="002060"/>
                </a:solidFill>
                <a:latin typeface="Times New Roman" panose="02020603050405020304" pitchFamily="18" charset="0"/>
                <a:cs typeface="Times New Roman" panose="02020603050405020304" pitchFamily="18" charset="0"/>
              </a:rPr>
              <a:t>chức các hoạt động vui chơi, đặc biệt là trò chơi đóng vai theo chủ đề cho trẻ, đồng thởi tích cực dạy trẻ thêm các kỹ năng sống và tôn trọng việc làm của trẻ.</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pl-PL"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 </a:t>
            </a:r>
            <a:r>
              <a:rPr lang="pl-PL" sz="2400" dirty="0" smtClean="0">
                <a:solidFill>
                  <a:srgbClr val="002060"/>
                </a:solidFill>
                <a:latin typeface="Times New Roman" panose="02020603050405020304" pitchFamily="18" charset="0"/>
                <a:cs typeface="Times New Roman" panose="02020603050405020304" pitchFamily="18" charset="0"/>
              </a:rPr>
              <a:t>Mở </a:t>
            </a:r>
            <a:r>
              <a:rPr lang="pl-PL" sz="2400" dirty="0">
                <a:solidFill>
                  <a:srgbClr val="002060"/>
                </a:solidFill>
                <a:latin typeface="Times New Roman" panose="02020603050405020304" pitchFamily="18" charset="0"/>
                <a:cs typeface="Times New Roman" panose="02020603050405020304" pitchFamily="18" charset="0"/>
              </a:rPr>
              <a:t>rộng mối quan hệ giao tiếp và mối quan hệ của trẻ với môi trường xunh quanh, Thường xuyên nêu gương khên ngợi trẻ, không những vậy, cô giáo và cha mẹ chuẩn bị tâm lý và giúp trẻ vượt qua nỗi sợ đến trường.</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pl-PL"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 </a:t>
            </a:r>
            <a:r>
              <a:rPr lang="pl-PL" sz="2400" dirty="0" smtClean="0">
                <a:solidFill>
                  <a:srgbClr val="002060"/>
                </a:solidFill>
                <a:latin typeface="Times New Roman" panose="02020603050405020304" pitchFamily="18" charset="0"/>
                <a:cs typeface="Times New Roman" panose="02020603050405020304" pitchFamily="18" charset="0"/>
              </a:rPr>
              <a:t>Bồi </a:t>
            </a:r>
            <a:r>
              <a:rPr lang="pl-PL" sz="2400" dirty="0">
                <a:solidFill>
                  <a:srgbClr val="002060"/>
                </a:solidFill>
                <a:latin typeface="Times New Roman" panose="02020603050405020304" pitchFamily="18" charset="0"/>
                <a:cs typeface="Times New Roman" panose="02020603050405020304" pitchFamily="18" charset="0"/>
              </a:rPr>
              <a:t>dưỡng, tích lũy kiến thức cho bản thân về quá trình giúp trẻ vượt qua khủng hoảng tuổi lên ba.</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pl-PL"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 </a:t>
            </a:r>
            <a:r>
              <a:rPr lang="pl-PL" sz="2400" dirty="0" smtClean="0">
                <a:solidFill>
                  <a:srgbClr val="002060"/>
                </a:solidFill>
                <a:latin typeface="Times New Roman" panose="02020603050405020304" pitchFamily="18" charset="0"/>
                <a:cs typeface="Times New Roman" panose="02020603050405020304" pitchFamily="18" charset="0"/>
              </a:rPr>
              <a:t>Tạo </a:t>
            </a:r>
            <a:r>
              <a:rPr lang="pl-PL" sz="2400" dirty="0">
                <a:solidFill>
                  <a:srgbClr val="002060"/>
                </a:solidFill>
                <a:latin typeface="Times New Roman" panose="02020603050405020304" pitchFamily="18" charset="0"/>
                <a:cs typeface="Times New Roman" panose="02020603050405020304" pitchFamily="18" charset="0"/>
              </a:rPr>
              <a:t>môi trường và cảnh quan sư phạm thật đẹp và phù hợp, góp phần hình thành cho trẻ thích thú, tích cực hơn.</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018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737371" y="2381442"/>
            <a:ext cx="5798895" cy="1938992"/>
          </a:xfrm>
          <a:prstGeom prst="rect">
            <a:avLst/>
          </a:prstGeom>
          <a:noFill/>
        </p:spPr>
        <p:txBody>
          <a:bodyPr wrap="square" rtlCol="0">
            <a:spAutoFit/>
          </a:bodyPr>
          <a:lstStyle/>
          <a:p>
            <a:pPr algn="ctr"/>
            <a:r>
              <a:rPr lang="en-US" sz="4000" b="1" dirty="0" err="1" smtClean="0">
                <a:solidFill>
                  <a:srgbClr val="C00000"/>
                </a:solidFill>
                <a:latin typeface="Times New Roman" panose="02020603050405020304" pitchFamily="18" charset="0"/>
                <a:cs typeface="Times New Roman" panose="02020603050405020304" pitchFamily="18" charset="0"/>
              </a:rPr>
              <a:t>Cảm</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ơn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các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cô</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về</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dự</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hội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Chúc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các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cô</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mạnh</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khoẻ</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và</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hạnh</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phúc</a:t>
            </a:r>
            <a:r>
              <a:rPr lang="en-US" sz="4000" b="1" dirty="0" smtClean="0">
                <a:solidFill>
                  <a:srgbClr val="C00000"/>
                </a:solidFill>
                <a:latin typeface="Times New Roman" panose="02020603050405020304" pitchFamily="18" charset="0"/>
                <a:cs typeface="Times New Roman" panose="02020603050405020304" pitchFamily="18" charset="0"/>
              </a:rPr>
              <a:t>!</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23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Cloud Callout 3"/>
          <p:cNvSpPr/>
          <p:nvPr/>
        </p:nvSpPr>
        <p:spPr>
          <a:xfrm>
            <a:off x="3972392" y="506449"/>
            <a:ext cx="5381470" cy="2818151"/>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683801" y="1252742"/>
            <a:ext cx="3958652" cy="1325563"/>
          </a:xfrm>
        </p:spPr>
        <p:txBody>
          <a:bodyPr/>
          <a:lstStyle/>
          <a:p>
            <a:pPr algn="ctr"/>
            <a:r>
              <a:rPr lang="en-US" b="1" dirty="0" err="1" smtClean="0">
                <a:solidFill>
                  <a:srgbClr val="002060"/>
                </a:solidFill>
                <a:latin typeface="Times New Roman" panose="02020603050405020304" pitchFamily="18" charset="0"/>
                <a:cs typeface="Times New Roman" panose="02020603050405020304" pitchFamily="18" charset="0"/>
              </a:rPr>
              <a:t>Khủng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hoảng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tuổi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lên</a:t>
            </a:r>
            <a:r>
              <a:rPr lang="en-US" b="1" dirty="0" smtClean="0">
                <a:solidFill>
                  <a:srgbClr val="002060"/>
                </a:solidFill>
                <a:latin typeface="Times New Roman" panose="02020603050405020304" pitchFamily="18" charset="0"/>
                <a:cs typeface="Times New Roman" panose="02020603050405020304" pitchFamily="18" charset="0"/>
              </a:rPr>
              <a:t> 3.</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244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1789" y="3028818"/>
            <a:ext cx="3087974" cy="308797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Cloud Callout 5"/>
          <p:cNvSpPr/>
          <p:nvPr/>
        </p:nvSpPr>
        <p:spPr>
          <a:xfrm>
            <a:off x="5519866" y="80613"/>
            <a:ext cx="5996231" cy="2948205"/>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smtClean="0">
                <a:solidFill>
                  <a:srgbClr val="002060"/>
                </a:solidFill>
                <a:latin typeface="Times New Roman" panose="02020603050405020304" pitchFamily="18" charset="0"/>
                <a:cs typeface="Times New Roman" panose="02020603050405020304" pitchFamily="18" charset="0"/>
              </a:rPr>
              <a:t>Khủng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hoảng</a:t>
            </a:r>
            <a:r>
              <a:rPr lang="en-US" sz="4400" b="1" dirty="0" smtClean="0">
                <a:solidFill>
                  <a:srgbClr val="002060"/>
                </a:solidFill>
                <a:latin typeface="Times New Roman" panose="02020603050405020304" pitchFamily="18" charset="0"/>
                <a:cs typeface="Times New Roman" panose="02020603050405020304" pitchFamily="18" charset="0"/>
              </a:rPr>
              <a:t> </a:t>
            </a:r>
          </a:p>
          <a:p>
            <a:pPr algn="ctr"/>
            <a:r>
              <a:rPr lang="en-US" sz="4400" b="1" dirty="0" err="1" smtClean="0">
                <a:solidFill>
                  <a:srgbClr val="002060"/>
                </a:solidFill>
                <a:latin typeface="Times New Roman" panose="02020603050405020304" pitchFamily="18" charset="0"/>
                <a:cs typeface="Times New Roman" panose="02020603050405020304" pitchFamily="18" charset="0"/>
              </a:rPr>
              <a:t>tuổi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lên</a:t>
            </a:r>
            <a:r>
              <a:rPr lang="en-US" sz="4400" b="1" dirty="0" smtClean="0">
                <a:solidFill>
                  <a:srgbClr val="002060"/>
                </a:solidFill>
                <a:latin typeface="Times New Roman" panose="02020603050405020304" pitchFamily="18" charset="0"/>
                <a:cs typeface="Times New Roman" panose="02020603050405020304" pitchFamily="18" charset="0"/>
              </a:rPr>
              <a:t> 3 </a:t>
            </a:r>
            <a:r>
              <a:rPr lang="en-US" sz="4400" b="1" dirty="0" err="1" smtClean="0">
                <a:solidFill>
                  <a:srgbClr val="002060"/>
                </a:solidFill>
                <a:latin typeface="Times New Roman" panose="02020603050405020304" pitchFamily="18" charset="0"/>
                <a:cs typeface="Times New Roman" panose="02020603050405020304" pitchFamily="18" charset="0"/>
              </a:rPr>
              <a:t>là</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gì</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147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Flowchart: Alternate Process 1"/>
          <p:cNvSpPr/>
          <p:nvPr/>
        </p:nvSpPr>
        <p:spPr>
          <a:xfrm>
            <a:off x="1797570" y="2072695"/>
            <a:ext cx="8686800" cy="2858533"/>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995565" y="2350281"/>
            <a:ext cx="8290810" cy="4351338"/>
          </a:xfrm>
        </p:spPr>
        <p:txBody>
          <a:bodyPr>
            <a:normAutofit/>
          </a:bodyPr>
          <a:lstStyle/>
          <a:p>
            <a:pPr marL="0" indent="0">
              <a:buNone/>
            </a:pPr>
            <a:r>
              <a:rPr lang="en-US" sz="4000" dirty="0" err="1">
                <a:solidFill>
                  <a:srgbClr val="002060"/>
                </a:solidFill>
                <a:latin typeface="Times New Roman" panose="02020603050405020304" pitchFamily="18" charset="0"/>
                <a:cs typeface="Times New Roman" panose="02020603050405020304" pitchFamily="18" charset="0"/>
              </a:rPr>
              <a:t>Khủng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hoảng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tuổi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lên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smtClean="0">
                <a:solidFill>
                  <a:srgbClr val="002060"/>
                </a:solidFill>
                <a:latin typeface="Times New Roman" panose="02020603050405020304" pitchFamily="18" charset="0"/>
                <a:cs typeface="Times New Roman" panose="02020603050405020304" pitchFamily="18" charset="0"/>
              </a:rPr>
              <a:t>3 </a:t>
            </a:r>
            <a:r>
              <a:rPr lang="en-US" sz="4000" dirty="0" err="1">
                <a:solidFill>
                  <a:srgbClr val="002060"/>
                </a:solidFill>
                <a:latin typeface="Times New Roman" panose="02020603050405020304" pitchFamily="18" charset="0"/>
                <a:cs typeface="Times New Roman" panose="02020603050405020304" pitchFamily="18" charset="0"/>
              </a:rPr>
              <a:t>là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biểu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hiện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chuyển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giao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giai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đoạn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ấu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nhi</a:t>
            </a:r>
            <a:r>
              <a:rPr lang="en-US" sz="4000" dirty="0">
                <a:solidFill>
                  <a:srgbClr val="002060"/>
                </a:solidFill>
                <a:latin typeface="Times New Roman" panose="02020603050405020304" pitchFamily="18" charset="0"/>
                <a:cs typeface="Times New Roman" panose="02020603050405020304" pitchFamily="18" charset="0"/>
              </a:rPr>
              <a:t> sang </a:t>
            </a:r>
            <a:r>
              <a:rPr lang="en-US" sz="4000" dirty="0" err="1">
                <a:solidFill>
                  <a:srgbClr val="002060"/>
                </a:solidFill>
                <a:latin typeface="Times New Roman" panose="02020603050405020304" pitchFamily="18" charset="0"/>
                <a:cs typeface="Times New Roman" panose="02020603050405020304" pitchFamily="18" charset="0"/>
              </a:rPr>
              <a:t>giai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đoạn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mẫu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giáo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bắt</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đầu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trẻ</a:t>
            </a:r>
            <a:r>
              <a:rPr lang="en-US" sz="4000" dirty="0">
                <a:solidFill>
                  <a:srgbClr val="002060"/>
                </a:solidFill>
                <a:latin typeface="Times New Roman" panose="02020603050405020304" pitchFamily="18" charset="0"/>
                <a:cs typeface="Times New Roman" panose="02020603050405020304" pitchFamily="18" charset="0"/>
              </a:rPr>
              <a:t> 3 </a:t>
            </a:r>
            <a:r>
              <a:rPr lang="en-US" sz="4000" dirty="0" err="1">
                <a:solidFill>
                  <a:srgbClr val="002060"/>
                </a:solidFill>
                <a:latin typeface="Times New Roman" panose="02020603050405020304" pitchFamily="18" charset="0"/>
                <a:cs typeface="Times New Roman" panose="02020603050405020304" pitchFamily="18" charset="0"/>
              </a:rPr>
              <a:t>tuổi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cs typeface="Times New Roman" panose="02020603050405020304" pitchFamily="18" charset="0"/>
              </a:rPr>
              <a:t> 4,5 </a:t>
            </a:r>
            <a:r>
              <a:rPr lang="en-US" sz="4000" dirty="0" err="1">
                <a:solidFill>
                  <a:srgbClr val="002060"/>
                </a:solidFill>
                <a:latin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18304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7751" y="1238964"/>
            <a:ext cx="10801348" cy="1865126"/>
            <a:chOff x="1175595" y="1350107"/>
            <a:chExt cx="6650184" cy="1812688"/>
          </a:xfrm>
        </p:grpSpPr>
        <p:sp>
          <p:nvSpPr>
            <p:cNvPr id="4" name="Rounded Rectangle 3"/>
            <p:cNvSpPr/>
            <p:nvPr/>
          </p:nvSpPr>
          <p:spPr>
            <a:xfrm>
              <a:off x="1175595" y="1381131"/>
              <a:ext cx="6650184" cy="1620982"/>
            </a:xfrm>
            <a:prstGeom prst="roundRect">
              <a:avLst>
                <a:gd name="adj" fmla="val 18376"/>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Rectangle 6"/>
            <p:cNvSpPr/>
            <p:nvPr/>
          </p:nvSpPr>
          <p:spPr>
            <a:xfrm>
              <a:off x="1234600" y="1350107"/>
              <a:ext cx="6096000" cy="1812688"/>
            </a:xfrm>
            <a:prstGeom prst="rect">
              <a:avLst/>
            </a:prstGeom>
          </p:spPr>
          <p:txBody>
            <a:bodyPr>
              <a:spAutoFit/>
            </a:bodyPr>
            <a:lstStyle/>
            <a:p>
              <a:pPr indent="457200" algn="just">
                <a:lnSpc>
                  <a:spcPct val="120000"/>
                </a:lnSpc>
                <a:spcAft>
                  <a:spcPts val="0"/>
                </a:spcAft>
              </a:pP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Mâu</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thuẫn</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thứ</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1: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20000"/>
                </a:lnSpc>
                <a:spcAft>
                  <a:spcPts val="0"/>
                </a:spcAft>
              </a:pPr>
              <a:r>
                <a:rPr lang="en-US" sz="2400" dirty="0" err="1">
                  <a:solidFill>
                    <a:srgbClr val="002060"/>
                  </a:solidFill>
                  <a:latin typeface="Times New Roman" panose="02020603050405020304" pitchFamily="18" charset="0"/>
                  <a:cs typeface="Times New Roman" panose="02020603050405020304" pitchFamily="18" charset="0"/>
                </a:rPr>
                <a:t>Mâu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thuẫn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muốn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nhưng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năng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năng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muốn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đó</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 name="Group 2"/>
          <p:cNvGrpSpPr/>
          <p:nvPr/>
        </p:nvGrpSpPr>
        <p:grpSpPr>
          <a:xfrm>
            <a:off x="1146630" y="3152941"/>
            <a:ext cx="10702469" cy="1435058"/>
            <a:chOff x="1130041" y="2910765"/>
            <a:chExt cx="6553201" cy="1361652"/>
          </a:xfrm>
        </p:grpSpPr>
        <p:sp>
          <p:nvSpPr>
            <p:cNvPr id="5" name="Rounded Rectangle 4"/>
            <p:cNvSpPr/>
            <p:nvPr/>
          </p:nvSpPr>
          <p:spPr>
            <a:xfrm>
              <a:off x="1130041" y="2910765"/>
              <a:ext cx="6553201" cy="124690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21242" y="2923223"/>
              <a:ext cx="5833220" cy="1349194"/>
            </a:xfrm>
            <a:prstGeom prst="rect">
              <a:avLst/>
            </a:prstGeom>
          </p:spPr>
          <p:txBody>
            <a:bodyPr wrap="square">
              <a:spAutoFit/>
            </a:bodyPr>
            <a:lstStyle/>
            <a:p>
              <a:pPr indent="457200" algn="just">
                <a:lnSpc>
                  <a:spcPct val="120000"/>
                </a:lnSpc>
                <a:spcAft>
                  <a:spcPts val="0"/>
                </a:spcAft>
              </a:pP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Mâu</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thuẫn</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thứ</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20000"/>
                </a:lnSpc>
                <a:spcAft>
                  <a:spcPts val="0"/>
                </a:spcAft>
              </a:pPr>
              <a:r>
                <a:rPr lang="en-US" sz="2400" dirty="0" err="1" smtClean="0">
                  <a:solidFill>
                    <a:srgbClr val="002060"/>
                  </a:solidFill>
                  <a:latin typeface="Times New Roman" panose="02020603050405020304" pitchFamily="18" charset="0"/>
                  <a:cs typeface="Times New Roman" panose="02020603050405020304" pitchFamily="18" charset="0"/>
                </a:rPr>
                <a:t>Mâu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thuẫn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muốn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lớn</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9" name="Group 8"/>
          <p:cNvGrpSpPr/>
          <p:nvPr/>
        </p:nvGrpSpPr>
        <p:grpSpPr>
          <a:xfrm>
            <a:off x="2754455" y="4809265"/>
            <a:ext cx="9094644" cy="1478388"/>
            <a:chOff x="190594" y="3107197"/>
            <a:chExt cx="6512181" cy="924793"/>
          </a:xfrm>
        </p:grpSpPr>
        <p:sp>
          <p:nvSpPr>
            <p:cNvPr id="10" name="Rounded Rectangle 9"/>
            <p:cNvSpPr/>
            <p:nvPr/>
          </p:nvSpPr>
          <p:spPr>
            <a:xfrm>
              <a:off x="190594" y="3107197"/>
              <a:ext cx="6512181" cy="924793"/>
            </a:xfrm>
            <a:prstGeom prst="roundRect">
              <a:avLst/>
            </a:prstGeom>
            <a:solidFill>
              <a:schemeClr val="accent5">
                <a:lumMod val="40000"/>
                <a:lumOff val="6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11"/>
            <p:cNvSpPr/>
            <p:nvPr/>
          </p:nvSpPr>
          <p:spPr>
            <a:xfrm>
              <a:off x="190594" y="3107197"/>
              <a:ext cx="6400921" cy="810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310" tIns="0" rIns="203310" bIns="0" numCol="1" spcCol="1270" anchor="ctr" anchorCtr="0">
              <a:noAutofit/>
            </a:bodyPr>
            <a:lstStyle/>
            <a:p>
              <a:pPr lvl="1"/>
              <a:r>
                <a:rPr lang="en-US" sz="2400" b="1" dirty="0" err="1" smtClean="0">
                  <a:solidFill>
                    <a:schemeClr val="tx1"/>
                  </a:solidFill>
                  <a:latin typeface="Times New Roman" panose="02020603050405020304" pitchFamily="18" charset="0"/>
                  <a:cs typeface="Times New Roman" panose="02020603050405020304" pitchFamily="18" charset="0"/>
                </a:rPr>
                <a:t>Mâu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thuẫn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thứ</a:t>
              </a:r>
              <a:r>
                <a:rPr lang="en-US" sz="2400" b="1" dirty="0" smtClean="0">
                  <a:solidFill>
                    <a:schemeClr val="tx1"/>
                  </a:solidFill>
                  <a:latin typeface="Times New Roman" panose="02020603050405020304" pitchFamily="18" charset="0"/>
                  <a:cs typeface="Times New Roman" panose="02020603050405020304" pitchFamily="18" charset="0"/>
                </a:rPr>
                <a:t> 3:</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err="1" smtClean="0">
                  <a:solidFill>
                    <a:srgbClr val="002060"/>
                  </a:solidFill>
                  <a:latin typeface="Times New Roman" panose="02020603050405020304" pitchFamily="18" charset="0"/>
                  <a:cs typeface="Times New Roman" panose="02020603050405020304" pitchFamily="18" charset="0"/>
                </a:rPr>
                <a:t>Mâu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thuẫn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muốn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vốn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diễn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muốn</a:t>
              </a:r>
              <a:endParaRPr lang="en-US" sz="2400" dirty="0">
                <a:solidFill>
                  <a:srgbClr val="002060"/>
                </a:solidFill>
                <a:latin typeface="Times New Roman" panose="02020603050405020304" pitchFamily="18" charset="0"/>
                <a:cs typeface="Times New Roman" panose="02020603050405020304" pitchFamily="18" charset="0"/>
              </a:endParaRPr>
            </a:p>
          </p:txBody>
        </p:sp>
      </p:grpSp>
      <p:sp>
        <p:nvSpPr>
          <p:cNvPr id="6" name="TextBox 5"/>
          <p:cNvSpPr txBox="1"/>
          <p:nvPr/>
        </p:nvSpPr>
        <p:spPr>
          <a:xfrm>
            <a:off x="4500687" y="80163"/>
            <a:ext cx="3549370" cy="707886"/>
          </a:xfrm>
          <a:prstGeom prst="rect">
            <a:avLst/>
          </a:prstGeom>
          <a:noFill/>
        </p:spPr>
        <p:txBody>
          <a:bodyPr wrap="none" rtlCol="0">
            <a:spAutoFit/>
          </a:bodyPr>
          <a:lstStyle/>
          <a:p>
            <a:r>
              <a:rPr lang="en-US" sz="4000" b="1" smtClean="0">
                <a:solidFill>
                  <a:srgbClr val="002060"/>
                </a:solidFill>
                <a:latin typeface="Times New Roman" panose="02020603050405020304" pitchFamily="18" charset="0"/>
                <a:cs typeface="Times New Roman" panose="02020603050405020304" pitchFamily="18" charset="0"/>
              </a:rPr>
              <a:t>Các mâu thuẫn</a:t>
            </a:r>
            <a:endParaRPr lang="en-US" sz="40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90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644575" y="1828800"/>
            <a:ext cx="3005529" cy="17538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S</a:t>
            </a:r>
            <a:r>
              <a:rPr lang="en-US" sz="2400" dirty="0" err="1" smtClean="0">
                <a:solidFill>
                  <a:srgbClr val="002060"/>
                </a:solidFill>
                <a:latin typeface="Times New Roman" panose="02020603050405020304" pitchFamily="18" charset="0"/>
                <a:cs typeface="Times New Roman" panose="02020603050405020304" pitchFamily="18" charset="0"/>
              </a:rPr>
              <a:t>ống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khủng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hoảng</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159770" y="1828801"/>
            <a:ext cx="3230381" cy="17538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002060"/>
                </a:solidFill>
                <a:latin typeface="Times New Roman" panose="02020603050405020304" pitchFamily="18" charset="0"/>
                <a:cs typeface="Times New Roman" panose="02020603050405020304" pitchFamily="18" charset="0"/>
              </a:rPr>
              <a:t>T</a:t>
            </a:r>
            <a:r>
              <a:rPr lang="en-US" sz="2400" smtClean="0">
                <a:solidFill>
                  <a:srgbClr val="002060"/>
                </a:solidFill>
                <a:latin typeface="Times New Roman" panose="02020603050405020304" pitchFamily="18" charset="0"/>
                <a:cs typeface="Times New Roman" panose="02020603050405020304" pitchFamily="18" charset="0"/>
              </a:rPr>
              <a:t>âm </a:t>
            </a:r>
            <a:r>
              <a:rPr lang="en-US" sz="2400">
                <a:solidFill>
                  <a:srgbClr val="002060"/>
                </a:solidFill>
                <a:latin typeface="Times New Roman" panose="02020603050405020304" pitchFamily="18" charset="0"/>
                <a:cs typeface="Times New Roman" panose="02020603050405020304" pitchFamily="18" charset="0"/>
              </a:rPr>
              <a:t>lý bị ảnh hưởng</a:t>
            </a:r>
          </a:p>
        </p:txBody>
      </p:sp>
      <p:sp>
        <p:nvSpPr>
          <p:cNvPr id="6" name="Rounded Rectangle 5"/>
          <p:cNvSpPr/>
          <p:nvPr/>
        </p:nvSpPr>
        <p:spPr>
          <a:xfrm>
            <a:off x="7899816" y="1678899"/>
            <a:ext cx="3267856" cy="19037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smtClean="0">
                <a:solidFill>
                  <a:srgbClr val="002060"/>
                </a:solidFill>
                <a:latin typeface="Times New Roman" panose="02020603050405020304" pitchFamily="18" charset="0"/>
                <a:cs typeface="Times New Roman" panose="02020603050405020304" pitchFamily="18" charset="0"/>
              </a:rPr>
              <a:t>Hành </a:t>
            </a:r>
            <a:r>
              <a:rPr lang="en-US" sz="2000">
                <a:solidFill>
                  <a:srgbClr val="002060"/>
                </a:solidFill>
                <a:latin typeface="Times New Roman" panose="02020603050405020304" pitchFamily="18" charset="0"/>
                <a:cs typeface="Times New Roman" panose="02020603050405020304" pitchFamily="18" charset="0"/>
              </a:rPr>
              <a:t>vi lệch </a:t>
            </a:r>
            <a:r>
              <a:rPr lang="en-US" sz="2000" smtClean="0">
                <a:solidFill>
                  <a:srgbClr val="002060"/>
                </a:solidFill>
                <a:latin typeface="Times New Roman" panose="02020603050405020304" pitchFamily="18" charset="0"/>
                <a:cs typeface="Times New Roman" panose="02020603050405020304" pitchFamily="18" charset="0"/>
              </a:rPr>
              <a:t>lạc, </a:t>
            </a:r>
            <a:r>
              <a:rPr lang="en-US" sz="2000">
                <a:solidFill>
                  <a:srgbClr val="002060"/>
                </a:solidFill>
                <a:latin typeface="Times New Roman" panose="02020603050405020304" pitchFamily="18" charset="0"/>
                <a:cs typeface="Times New Roman" panose="02020603050405020304" pitchFamily="18" charset="0"/>
              </a:rPr>
              <a:t>trẻ có thể không làm chủ được cảm xúc hoặc trở nên sống khép kín.</a:t>
            </a:r>
          </a:p>
          <a:p>
            <a:pPr algn="ctr"/>
            <a:endParaRPr lang="en-US" sz="2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027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9095" y="1915565"/>
            <a:ext cx="10013429" cy="1547162"/>
          </a:xfrm>
        </p:spPr>
        <p:txBody>
          <a:bodyPr>
            <a:noAutofit/>
          </a:bodyPr>
          <a:lstStyle/>
          <a:p>
            <a:pPr marL="0" indent="0">
              <a:buNone/>
            </a:pPr>
            <a:r>
              <a:rPr lang="en-US" sz="4000" b="1" dirty="0" err="1" smtClean="0">
                <a:solidFill>
                  <a:srgbClr val="002060"/>
                </a:solidFill>
                <a:latin typeface="Times New Roman" panose="02020603050405020304" pitchFamily="18" charset="0"/>
                <a:cs typeface="Times New Roman" panose="02020603050405020304" pitchFamily="18" charset="0"/>
              </a:rPr>
              <a:t>Đề</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tài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Một</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biện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pháp</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giúp</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trẻ</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vượt</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qua </a:t>
            </a:r>
            <a:r>
              <a:rPr lang="en-US" sz="4000" b="1" dirty="0" err="1">
                <a:solidFill>
                  <a:srgbClr val="002060"/>
                </a:solidFill>
                <a:latin typeface="Times New Roman" panose="02020603050405020304" pitchFamily="18" charset="0"/>
                <a:cs typeface="Times New Roman" panose="02020603050405020304" pitchFamily="18" charset="0"/>
              </a:rPr>
              <a:t>khủng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hoảng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tuổi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trong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trường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mầm</a:t>
            </a:r>
            <a:r>
              <a:rPr lang="en-US" sz="4000" b="1" dirty="0">
                <a:solidFill>
                  <a:srgbClr val="002060"/>
                </a:solidFill>
                <a:latin typeface="Times New Roman" panose="02020603050405020304" pitchFamily="18" charset="0"/>
                <a:cs typeface="Times New Roman" panose="02020603050405020304" pitchFamily="18" charset="0"/>
              </a:rPr>
              <a:t> non</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221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354" y="724915"/>
            <a:ext cx="2519597" cy="1100710"/>
          </a:xfrm>
        </p:spPr>
        <p:txBody>
          <a:bodyPr/>
          <a:lstStyle/>
          <a:p>
            <a:r>
              <a:rPr lang="en-US" b="1" smtClean="0">
                <a:solidFill>
                  <a:srgbClr val="002060"/>
                </a:solidFill>
                <a:latin typeface="Times New Roman" panose="02020603050405020304" pitchFamily="18" charset="0"/>
                <a:cs typeface="Times New Roman" panose="02020603050405020304" pitchFamily="18" charset="0"/>
              </a:rPr>
              <a:t>Mục tiêu:</a:t>
            </a:r>
            <a:endParaRPr lang="en-US" b="1">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88564" y="1825625"/>
            <a:ext cx="7644984" cy="3211070"/>
          </a:xfrm>
        </p:spPr>
        <p:txBody>
          <a:bodyPr/>
          <a:lstStyle/>
          <a:p>
            <a:pPr marL="0" indent="0">
              <a:buNone/>
            </a:pPr>
            <a:r>
              <a:rPr lang="en-US" smtClean="0">
                <a:solidFill>
                  <a:srgbClr val="002060"/>
                </a:solidFill>
                <a:latin typeface="Times New Roman" panose="02020603050405020304" pitchFamily="18" charset="0"/>
                <a:cs typeface="Times New Roman" panose="02020603050405020304" pitchFamily="18" charset="0"/>
              </a:rPr>
              <a:t>	Giúp </a:t>
            </a:r>
            <a:r>
              <a:rPr lang="en-US">
                <a:solidFill>
                  <a:srgbClr val="002060"/>
                </a:solidFill>
                <a:latin typeface="Times New Roman" panose="02020603050405020304" pitchFamily="18" charset="0"/>
                <a:cs typeface="Times New Roman" panose="02020603050405020304" pitchFamily="18" charset="0"/>
              </a:rPr>
              <a:t>trẻ vượt qua giai đoạn khủng hoảng tuổi lên ba một cách nhẹ nhàng, đồng thời hoàn thiện sự phát triển về tâm lý, thể chất, tình cảm xã hội theo kết quả mong đợi của mục tiêu giáo </a:t>
            </a:r>
            <a:r>
              <a:rPr lang="en-US" smtClean="0">
                <a:solidFill>
                  <a:srgbClr val="002060"/>
                </a:solidFill>
                <a:latin typeface="Times New Roman" panose="02020603050405020304" pitchFamily="18" charset="0"/>
                <a:cs typeface="Times New Roman" panose="02020603050405020304" pitchFamily="18" charset="0"/>
              </a:rPr>
              <a:t>dục.</a:t>
            </a:r>
            <a:endParaRPr lang="en-US">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9445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44,1005274955,D:\EL năm 17 -18\mầm non\Chị Hảo\MAM NON\dieu ki dieu cua nuoc_pptx\Media.ppcx"/>
  <p:tag name="HTML_SHAPEINFO" val="&lt;SlideThumbPath val=&quot;Slide6.PNG&quot;/&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D:\EL năm 17 -18\mầm non\Chị Hảo\BAIDUTHI\data\asimages\{C8DC855A-88B9-4220-9A49-9D538F83BA72}_6.png&quot;/&gt;&lt;left val=&quot;552&quot;/&gt;&lt;top val=&quot;149&quot;/&gt;&lt;width val=&quot;120&quot;/&gt;&lt;height val=&quot;34&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672F2671-077B-4E50-93BB-1837FC747316}&quot;/&gt;&lt;isInvalidForFieldText val=&quot;0&quot;/&gt;&lt;Image&gt;&lt;filename val=&quot;D:\EL năm 17 -18\mầm non\Chị Hảo\BAIDUTHI\data\asimages\{672F2671-077B-4E50-93BB-1837FC747316}_6.png&quot;/&gt;&lt;left val=&quot;460&quot;/&gt;&lt;top val=&quot;170&quot;/&gt;&lt;width val=&quot;262&quot;/&gt;&lt;height val=&quot;21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AF6C0EE4-116C-4951-8AB4-178AD2FF07BD}&quot;/&gt;&lt;isInvalidForFieldText val=&quot;0&quot;/&gt;&lt;Image&gt;&lt;filename val=&quot;D:\EL năm 17 -18\mầm non\Chị Hảo\BAIDUTHI\data\asimages\{AF6C0EE4-116C-4951-8AB4-178AD2FF07BD}_6.png&quot;/&gt;&lt;left val=&quot;227&quot;/&gt;&lt;top val=&quot;170&quot;/&gt;&lt;width val=&quot;266&quot;/&gt;&lt;height val=&quot;21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CB44206E-E828-4AEA-9292-C044701A4691}&quot;/&gt;&lt;isInvalidForFieldText val=&quot;0&quot;/&gt;&lt;Image&gt;&lt;filename val=&quot;D:\EL năm 17 -18\mầm non\Chị Hảo\BAIDUTHI\data\asimages\{CB44206E-E828-4AEA-9292-C044701A4691}_6.png&quot;/&gt;&lt;left val=&quot;314&quot;/&gt;&lt;top val=&quot;128&quot;/&gt;&lt;width val=&quot;176&quot;/&gt;&lt;height val=&quot;8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D:\EL năm 17 -18\mầm non\Chị Hảo\BAIDUTHI\data\asimages\{A6005AE5-6BA7-44B9-8A48-C379DC34A407}_6.png&quot;/&gt;&lt;left val=&quot;333&quot;/&gt;&lt;top val=&quot;153&quot;/&gt;&lt;width val=&quot;134&quot;/&gt;&lt;height val=&quot;34&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D34E8C4E-D8E1-44AA-99F5-07E650BB987B}&quot;/&gt;&lt;isInvalidForFieldText val=&quot;0&quot;/&gt;&lt;Image&gt;&lt;filename val=&quot;D:\EL năm 17 -18\mầm non\Chị Hảo\BAIDUTHI\data\asimages\{D34E8C4E-D8E1-44AA-99F5-07E650BB987B}_6.png&quot;/&gt;&lt;left val=&quot;88&quot;/&gt;&lt;top val=&quot;128&quot;/&gt;&lt;width val=&quot;176&quot;/&gt;&lt;height val=&quot;80&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D:\EL năm 17 -18\mầm non\Chị Hảo\BAIDUTHI\data\asimages\{047CBF51-15C4-4D88-B8C5-B46B64745C8D}_6.png&quot;/&gt;&lt;left val=&quot;101&quot;/&gt;&lt;top val=&quot;151&quot;/&gt;&lt;width val=&quot;140&quot;/&gt;&lt;height val=&quot;34&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6ED2128C-1AE0-40DB-A21F-CF7D2C303867}&quot;/&gt;&lt;isInvalidForFieldText val=&quot;0&quot;/&gt;&lt;Image&gt;&lt;filename val=&quot;D:\EL năm 17 -18\mầm non\Chị Hảo\BAIDUTHI\data\asimages\{6ED2128C-1AE0-40DB-A21F-CF7D2C303867}_6.png&quot;/&gt;&lt;left val=&quot;-26&quot;/&gt;&lt;top val=&quot;174&quot;/&gt;&lt;width val=&quot;281&quot;/&gt;&lt;height val=&quot;21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6&quot;/&gt;&lt;lineCharCount val=&quot;27&quot;/&gt;&lt;lineCharCount val=&quot;24&quot;/&gt;&lt;lineCharCount val=&quot;27&quot;/&gt;&lt;lineCharCount val=&quot;15&quot;/&gt;&lt;/TableIndex&gt;&lt;/ShapeTextInfo&gt;"/>
  <p:tag name="HTML_SHAPEINFO" val="&lt;ThreeDShapeInfo&gt;&lt;uuid val=&quot;&quot;/&gt;&lt;isInvalidForFieldText val=&quot;0&quot;/&gt;&lt;Image&gt;&lt;filename val=&quot;D:\EL năm 17 -18\mầm non\Chị Hảo\BAIDUTHI\data\asimages\{FADA6812-2E75-4C26-A91D-2705528402ED}_6.png&quot;/&gt;&lt;left val=&quot;-2&quot;/&gt;&lt;top val=&quot;255&quot;/&gt;&lt;width val=&quot;261&quot;/&gt;&lt;height val=&quot;13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AD78AE6-DFD0-4D72-8CF8-ADB1EA65FB51}&quot;/&gt;&lt;isInvalidForFieldText val=&quot;0&quot;/&gt;&lt;Image&gt;&lt;filename val=&quot;D:\EL năm 17 -18\mầm non\Chị Hảo\BAIDUTHI\data\asimages\{BAD78AE6-DFD0-4D72-8CF8-ADB1EA65FB51}_6.png&quot;/&gt;&lt;left val=&quot;53&quot;/&gt;&lt;top val=&quot;490&quot;/&gt;&lt;width val=&quot;39&quot;/&gt;&lt;height val=&quot;4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30D8059-8EDC-4B54-81C6-962DC4A4E2A9}&quot;/&gt;&lt;isInvalidForFieldText val=&quot;0&quot;/&gt;&lt;Image&gt;&lt;filename val=&quot;D:\EL năm 17 -18\mầm non\Chị Hảo\BAIDUTHI\data\asimages\{030D8059-8EDC-4B54-81C6-962DC4A4E2A9}_6.png&quot;/&gt;&lt;left val=&quot;5&quot;/&gt;&lt;top val=&quot;475&quot;/&gt;&lt;width val=&quot;49&quot;/&gt;&lt;height val=&quot;12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6F555DE0-BC72-4FC8-85F8-93D0BA2F4D90}&quot;/&gt;&lt;isInvalidForFieldText val=&quot;0&quot;/&gt;&lt;Image&gt;&lt;filename val=&quot;D:\EL năm 17 -18\mầm non\Chị Hảo\BAIDUTHI\data\asimages\{6F555DE0-BC72-4FC8-85F8-93D0BA2F4D90}_6.png&quot;/&gt;&lt;left val=&quot;90&quot;/&gt;&lt;top val=&quot;485&quot;/&gt;&lt;width val=&quot;48&quot;/&gt;&lt;height val=&quot;9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2EB3BBFB-9FC1-417B-BBC1-C8B8B6F54D36}&quot;/&gt;&lt;isInvalidForFieldText val=&quot;0&quot;/&gt;&lt;Image&gt;&lt;filename val=&quot;D:\EL năm 17 -18\mầm non\Chị Hảo\BAIDUTHI\data\asimages\{2EB3BBFB-9FC1-417B-BBC1-C8B8B6F54D36}_6.png&quot;/&gt;&lt;left val=&quot;666&quot;/&gt;&lt;top val=&quot;476&quot;/&gt;&lt;width val=&quot;49&quot;/&gt;&lt;height val=&quot;11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3ABF897-669D-40C3-8D16-EC47DA2C95B4}&quot;/&gt;&lt;isInvalidForFieldText val=&quot;0&quot;/&gt;&lt;Image&gt;&lt;filename val=&quot;D:\EL năm 17 -18\mầm non\Chị Hảo\BAIDUTHI\data\asimages\{03ABF897-669D-40C3-8D16-EC47DA2C95B4}_6.png&quot;/&gt;&lt;left val=&quot;629&quot;/&gt;&lt;top val=&quot;491&quot;/&gt;&lt;width val=&quot;39&quot;/&gt;&lt;height val=&quot;49&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5A29689-43A2-4E51-94DE-D7E9EA9AE8AD}&quot;/&gt;&lt;isInvalidForFieldText val=&quot;0&quot;/&gt;&lt;Image&gt;&lt;filename val=&quot;D:\EL năm 17 -18\mầm non\Chị Hảo\BAIDUTHI\data\asimages\{95A29689-43A2-4E51-94DE-D7E9EA9AE8AD}_6.png&quot;/&gt;&lt;left val=&quot;586&quot;/&gt;&lt;top val=&quot;486&quot;/&gt;&lt;width val=&quot;48&quot;/&gt;&lt;height val=&quot;9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773836C-A447-48BC-8F9F-6690DEE04B89}&quot;/&gt;&lt;isInvalidForFieldText val=&quot;0&quot;/&gt;&lt;Image&gt;&lt;filename val=&quot;D:\EL năm 17 -18\mầm non\Chị Hảo\BAIDUTHI\data\asimages\{4773836C-A447-48BC-8F9F-6690DEE04B89}_7.png&quot;/&gt;&lt;left val=&quot;71&quot;/&gt;&lt;top val=&quot;14&quot;/&gt;&lt;width val=&quot;592&quot;/&gt;&lt;height val=&quot;78&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DAF9466-47E6-4B20-BBA2-D822B25C4EA0}&quot;/&gt;&lt;isInvalidForFieldText val=&quot;0&quot;/&gt;&lt;Image&gt;&lt;filename val=&quot;D:\EL năm 17 -18\mầm non\Chị Hảo\BAIDUTHI\data\asimages\{4DAF9466-47E6-4B20-BBA2-D822B25C4EA0}_6.png&quot;/&gt;&lt;left val=&quot;527&quot;/&gt;&lt;top val=&quot;128&quot;/&gt;&lt;width val=&quot;176&quot;/&gt;&lt;height val=&quot;80&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TotalTime>
  <Words>1199</Words>
  <Application>Microsoft Office PowerPoint</Application>
  <PresentationFormat>Widescreen</PresentationFormat>
  <Paragraphs>93</Paragraphs>
  <Slides>29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vt:lpstr>
      <vt:lpstr>Office Theme</vt:lpstr>
      <vt:lpstr>PowerPoint Presentation</vt:lpstr>
      <vt:lpstr>PowerPoint Presentation</vt:lpstr>
      <vt:lpstr>Khủng hoảng tuổi lên 3.</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Biện pháp 4: Chấp nhận và tôn trọng cảm xúc                        của trẻ.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136</cp:revision>
  <dcterms:created xsi:type="dcterms:W3CDTF">2022-12-12T06:46:20Z</dcterms:created>
  <dcterms:modified xsi:type="dcterms:W3CDTF">2024-11-18T01:30:44Z</dcterms:modified>
</cp:coreProperties>
</file>