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6" r:id="rId8"/>
    <p:sldId id="265" r:id="rId9"/>
    <p:sldId id="276" r:id="rId10"/>
    <p:sldId id="268" r:id="rId11"/>
    <p:sldId id="269" r:id="rId12"/>
    <p:sldId id="277" r:id="rId13"/>
    <p:sldId id="272" r:id="rId14"/>
    <p:sldId id="273" r:id="rId15"/>
    <p:sldId id="274"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86" d="100"/>
          <a:sy n="86" d="100"/>
        </p:scale>
        <p:origin x="8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4B863C-38B2-43B8-B950-9AA1E9B566F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212284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4B863C-38B2-43B8-B950-9AA1E9B566F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405997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4B863C-38B2-43B8-B950-9AA1E9B566F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100821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4B863C-38B2-43B8-B950-9AA1E9B566F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1584100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4B863C-38B2-43B8-B950-9AA1E9B566FE}"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232244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4B863C-38B2-43B8-B950-9AA1E9B566FE}"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16225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4B863C-38B2-43B8-B950-9AA1E9B566FE}"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5103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4B863C-38B2-43B8-B950-9AA1E9B566FE}"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1173127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B863C-38B2-43B8-B950-9AA1E9B566FE}"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291304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4B863C-38B2-43B8-B950-9AA1E9B566FE}"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22832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4B863C-38B2-43B8-B950-9AA1E9B566FE}"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52EFB-E81B-4F56-8AFD-F30177C12F0C}" type="slidenum">
              <a:rPr lang="en-US" smtClean="0"/>
              <a:t>‹#›</a:t>
            </a:fld>
            <a:endParaRPr lang="en-US"/>
          </a:p>
        </p:txBody>
      </p:sp>
    </p:spTree>
    <p:extLst>
      <p:ext uri="{BB962C8B-B14F-4D97-AF65-F5344CB8AC3E}">
        <p14:creationId xmlns:p14="http://schemas.microsoft.com/office/powerpoint/2010/main" val="2328289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B863C-38B2-43B8-B950-9AA1E9B566FE}" type="datetimeFigureOut">
              <a:rPr lang="en-US" smtClean="0"/>
              <a:t>11/18/2024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52EFB-E81B-4F56-8AFD-F30177C12F0C}" type="slidenum">
              <a:rPr lang="en-US" smtClean="0"/>
              <a:t>‹#›</a:t>
            </a:fld>
            <a:endParaRPr lang="en-US"/>
          </a:p>
        </p:txBody>
      </p:sp>
    </p:spTree>
    <p:extLst>
      <p:ext uri="{BB962C8B-B14F-4D97-AF65-F5344CB8AC3E}">
        <p14:creationId xmlns:p14="http://schemas.microsoft.com/office/powerpoint/2010/main" val="1213172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fif"/><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8"/>
            <a:ext cx="12192000" cy="6847712"/>
          </a:xfrm>
          <a:prstGeom prst="rect">
            <a:avLst/>
          </a:prstGeom>
        </p:spPr>
      </p:pic>
      <p:sp>
        <p:nvSpPr>
          <p:cNvPr id="2" name="Title 1"/>
          <p:cNvSpPr>
            <a:spLocks noGrp="1"/>
          </p:cNvSpPr>
          <p:nvPr>
            <p:ph type="ctrTitle"/>
          </p:nvPr>
        </p:nvSpPr>
        <p:spPr>
          <a:xfrm>
            <a:off x="1524000" y="225083"/>
            <a:ext cx="9144000" cy="830985"/>
          </a:xfrm>
        </p:spPr>
        <p:txBody>
          <a:bodyPr>
            <a:normAutofit/>
          </a:bodyPr>
          <a:lstStyle/>
          <a:p>
            <a:r>
              <a:rPr lang="en-US" sz="2400" dirty="0" smtClean="0">
                <a:latin typeface="Times New Roman" panose="02020603050405020304" pitchFamily="18" charset="0"/>
                <a:cs typeface="Times New Roman" panose="02020603050405020304" pitchFamily="18" charset="0"/>
              </a:rPr>
              <a:t>ỦY BAN NHÂN DÂN QUẬN LONG BIÊN</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TRƯỜNG MẦM NON NGUYỆT QUẾ</a:t>
            </a:r>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3999" y="3198520"/>
            <a:ext cx="9144000" cy="2920926"/>
          </a:xfrm>
        </p:spPr>
        <p:txBody>
          <a:bodyPr>
            <a:normAutofit fontScale="92500" lnSpcReduction="20000"/>
          </a:bodyPr>
          <a:lstStyle/>
          <a:p>
            <a:r>
              <a:rPr lang="en-US" sz="3600" dirty="0" smtClean="0">
                <a:solidFill>
                  <a:srgbClr val="FF0000"/>
                </a:solidFill>
                <a:latin typeface="Times New Roman" panose="02020603050405020304" pitchFamily="18" charset="0"/>
                <a:cs typeface="Times New Roman" panose="02020603050405020304" pitchFamily="18" charset="0"/>
              </a:rPr>
              <a:t>BÀI THUYẾT TRÌNH</a:t>
            </a:r>
          </a:p>
          <a:p>
            <a:r>
              <a:rPr lang="en-US" sz="3000" dirty="0" smtClean="0">
                <a:latin typeface="Times New Roman" panose="02020603050405020304" pitchFamily="18" charset="0"/>
                <a:cs typeface="Times New Roman" panose="02020603050405020304" pitchFamily="18" charset="0"/>
              </a:rPr>
              <a:t>“</a:t>
            </a:r>
            <a:r>
              <a:rPr lang="en-US" sz="3200" b="1" dirty="0" err="1" smtClean="0">
                <a:latin typeface="Calibri" panose="020F0502020204030204" pitchFamily="34" charset="0"/>
                <a:ea typeface="Times New Roman" panose="02020603050405020304" pitchFamily="18" charset="0"/>
                <a:cs typeface="Times New Roman" panose="02020603050405020304" pitchFamily="18" charset="0"/>
              </a:rPr>
              <a:t>Nâng</a:t>
            </a:r>
            <a:r>
              <a:rPr lang="en-US" sz="3200" b="1" dirty="0" smtClean="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cao</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chất</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lượng</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giáo</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dục</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thể</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chất</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cho</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trẻ</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nhà</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trẻ</a:t>
            </a:r>
            <a:r>
              <a:rPr lang="en-US" sz="3200" b="1" dirty="0">
                <a:latin typeface="Calibri" panose="020F0502020204030204" pitchFamily="34" charset="0"/>
                <a:ea typeface="Times New Roman" panose="02020603050405020304" pitchFamily="18" charset="0"/>
                <a:cs typeface="Times New Roman" panose="02020603050405020304" pitchFamily="18" charset="0"/>
              </a:rPr>
              <a:t> 24 – 36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tháng</a:t>
            </a:r>
            <a:r>
              <a:rPr lang="en-US" sz="3200" b="1" dirty="0">
                <a:latin typeface="Calibri" panose="020F0502020204030204" pitchFamily="34" charset="0"/>
                <a:ea typeface="Times New Roman" panose="02020603050405020304" pitchFamily="18" charset="0"/>
                <a:cs typeface="Times New Roman" panose="02020603050405020304" pitchFamily="18" charset="0"/>
              </a:rPr>
              <a:t> ở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trường</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latin typeface="Calibri" panose="020F0502020204030204" pitchFamily="34" charset="0"/>
                <a:ea typeface="Times New Roman" panose="02020603050405020304" pitchFamily="18" charset="0"/>
                <a:cs typeface="Times New Roman" panose="02020603050405020304" pitchFamily="18" charset="0"/>
              </a:rPr>
              <a:t>mầm</a:t>
            </a: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smtClean="0">
                <a:latin typeface="Calibri" panose="020F0502020204030204" pitchFamily="34" charset="0"/>
                <a:ea typeface="Times New Roman" panose="02020603050405020304" pitchFamily="18" charset="0"/>
                <a:cs typeface="Times New Roman" panose="02020603050405020304" pitchFamily="18" charset="0"/>
              </a:rPr>
              <a:t>non </a:t>
            </a:r>
            <a:r>
              <a:rPr lang="en-US" sz="3000" dirty="0" smtClean="0">
                <a:latin typeface="Times New Roman" panose="02020603050405020304" pitchFamily="18" charset="0"/>
                <a:cs typeface="Times New Roman" panose="02020603050405020304" pitchFamily="18" charset="0"/>
              </a:rPr>
              <a:t>”</a:t>
            </a:r>
          </a:p>
          <a:p>
            <a:endParaRPr lang="en-US" sz="3000" dirty="0" smtClean="0">
              <a:latin typeface="Times New Roman" panose="02020603050405020304" pitchFamily="18" charset="0"/>
              <a:cs typeface="Times New Roman" panose="02020603050405020304" pitchFamily="18" charset="0"/>
            </a:endParaRPr>
          </a:p>
          <a:p>
            <a:r>
              <a:rPr lang="en-US" sz="3000" dirty="0" err="1" smtClean="0">
                <a:latin typeface="Times New Roman" panose="02020603050405020304" pitchFamily="18" charset="0"/>
                <a:cs typeface="Times New Roman" panose="02020603050405020304" pitchFamily="18" charset="0"/>
              </a:rPr>
              <a:t>Gíao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Trần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Thị</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Bích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Quyên</a:t>
            </a:r>
            <a:endParaRPr lang="en-US" sz="3000" dirty="0" smtClean="0">
              <a:latin typeface="Times New Roman" panose="02020603050405020304" pitchFamily="18" charset="0"/>
              <a:cs typeface="Times New Roman" panose="02020603050405020304" pitchFamily="18" charset="0"/>
            </a:endParaRPr>
          </a:p>
          <a:p>
            <a:r>
              <a:rPr lang="en-US" sz="3000" dirty="0" err="1" smtClean="0">
                <a:latin typeface="Times New Roman" panose="02020603050405020304" pitchFamily="18" charset="0"/>
                <a:cs typeface="Times New Roman" panose="02020603050405020304" pitchFamily="18" charset="0"/>
              </a:rPr>
              <a:t>Lớp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trẻ</a:t>
            </a:r>
            <a:r>
              <a:rPr lang="en-US" sz="3000" dirty="0" smtClean="0">
                <a:latin typeface="Times New Roman" panose="02020603050405020304" pitchFamily="18" charset="0"/>
                <a:cs typeface="Times New Roman" panose="02020603050405020304" pitchFamily="18" charset="0"/>
              </a:rPr>
              <a:t> D2</a:t>
            </a:r>
          </a:p>
          <a:p>
            <a:r>
              <a:rPr lang="en-US" sz="3000" dirty="0" err="1" smtClean="0">
                <a:latin typeface="Times New Roman" panose="02020603050405020304" pitchFamily="18" charset="0"/>
                <a:cs typeface="Times New Roman" panose="02020603050405020304" pitchFamily="18" charset="0"/>
              </a:rPr>
              <a:t>Năm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học</a:t>
            </a:r>
            <a:r>
              <a:rPr lang="en-US" sz="3000" dirty="0" smtClean="0">
                <a:latin typeface="Times New Roman" panose="02020603050405020304" pitchFamily="18" charset="0"/>
                <a:cs typeface="Times New Roman" panose="02020603050405020304" pitchFamily="18" charset="0"/>
              </a:rPr>
              <a:t>: 2024 - 2025</a:t>
            </a:r>
          </a:p>
          <a:p>
            <a:endParaRPr lang="en-US" dirty="0"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338" y="1056068"/>
            <a:ext cx="2798956" cy="1921308"/>
          </a:xfrm>
          <a:prstGeom prst="rect">
            <a:avLst/>
          </a:prstGeom>
        </p:spPr>
      </p:pic>
    </p:spTree>
    <p:extLst>
      <p:ext uri="{BB962C8B-B14F-4D97-AF65-F5344CB8AC3E}">
        <p14:creationId xmlns:p14="http://schemas.microsoft.com/office/powerpoint/2010/main" val="21834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2000"/>
                                        <p:tgtEl>
                                          <p:spTgt spid="3">
                                            <p:txEl>
                                              <p:pRg st="1" end="1"/>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heel(1)">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Oval 2"/>
          <p:cNvSpPr/>
          <p:nvPr/>
        </p:nvSpPr>
        <p:spPr>
          <a:xfrm>
            <a:off x="4493941" y="2364058"/>
            <a:ext cx="2765502" cy="178419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nSpc>
                <a:spcPct val="115000"/>
              </a:lnSpc>
            </a:pPr>
            <a:r>
              <a:rPr lang="en-US" b="1" i="1" dirty="0" err="1">
                <a:latin typeface="Times New Roman" panose="02020603050405020304" pitchFamily="18" charset="0"/>
                <a:ea typeface="Times New Roman" panose="02020603050405020304" pitchFamily="18" charset="0"/>
              </a:rPr>
              <a:t>Trong</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các</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hoạt</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động</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học</a:t>
            </a:r>
            <a:r>
              <a:rPr lang="en-US" b="1" i="1"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indent="457200">
              <a:lnSpc>
                <a:spcPct val="120000"/>
              </a:lnSpc>
            </a:pPr>
            <a:r>
              <a:rPr lang="en-US" b="1" i="1" dirty="0" smtClean="0">
                <a:latin typeface="Times New Roman" panose="02020603050405020304" pitchFamily="18" charset="0"/>
                <a:ea typeface="Times New Roman" panose="02020603050405020304" pitchFamily="18" charset="0"/>
              </a:rPr>
              <a:t>*</a:t>
            </a:r>
            <a:r>
              <a:rPr lang="en-US" b="1" i="1" dirty="0" err="1" smtClean="0">
                <a:latin typeface="Times New Roman" panose="02020603050405020304" pitchFamily="18" charset="0"/>
                <a:ea typeface="Times New Roman" panose="02020603050405020304" pitchFamily="18" charset="0"/>
              </a:rPr>
              <a:t>Hoạt</a:t>
            </a:r>
            <a:r>
              <a:rPr lang="en-US" b="1" i="1" dirty="0" smtClean="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động</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tạo</a:t>
            </a:r>
            <a:r>
              <a:rPr lang="en-US" b="1" i="1" dirty="0">
                <a:latin typeface="Times New Roman" panose="02020603050405020304" pitchFamily="18" charset="0"/>
                <a:ea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rPr>
              <a:t>hình</a:t>
            </a:r>
            <a:r>
              <a:rPr lang="en-US" b="1" i="1"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746809"/>
            <a:ext cx="4148254" cy="299967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444" y="390292"/>
            <a:ext cx="4192858" cy="299967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34896"/>
            <a:ext cx="4148254" cy="291046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9444" y="3936380"/>
            <a:ext cx="4393580" cy="2921620"/>
          </a:xfrm>
          <a:prstGeom prst="rect">
            <a:avLst/>
          </a:prstGeom>
        </p:spPr>
      </p:pic>
    </p:spTree>
    <p:extLst>
      <p:ext uri="{BB962C8B-B14F-4D97-AF65-F5344CB8AC3E}">
        <p14:creationId xmlns:p14="http://schemas.microsoft.com/office/powerpoint/2010/main" val="1236799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4471651" y="2707158"/>
            <a:ext cx="2832409" cy="142735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Rectangle 1"/>
          <p:cNvSpPr/>
          <p:nvPr/>
        </p:nvSpPr>
        <p:spPr>
          <a:xfrm>
            <a:off x="4505093" y="3066586"/>
            <a:ext cx="2932781" cy="461665"/>
          </a:xfrm>
          <a:prstGeom prst="rect">
            <a:avLst/>
          </a:prstGeom>
        </p:spPr>
        <p:txBody>
          <a:bodyPr wrap="square">
            <a:spAutoFit/>
          </a:bodyPr>
          <a:lstStyle/>
          <a:p>
            <a:pPr algn="just">
              <a:lnSpc>
                <a:spcPct val="120000"/>
              </a:lnSpc>
            </a:pP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30413" y="231262"/>
            <a:ext cx="3523784" cy="28353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77" y="3297418"/>
            <a:ext cx="3523784" cy="356058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3550" y="3528251"/>
            <a:ext cx="4003288" cy="31063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399" y="231263"/>
            <a:ext cx="4014439" cy="2835324"/>
          </a:xfrm>
          <a:prstGeom prst="rect">
            <a:avLst/>
          </a:prstGeom>
        </p:spPr>
      </p:pic>
    </p:spTree>
    <p:extLst>
      <p:ext uri="{BB962C8B-B14F-4D97-AF65-F5344CB8AC3E}">
        <p14:creationId xmlns:p14="http://schemas.microsoft.com/office/powerpoint/2010/main" val="2307252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
            <a:ext cx="12192000" cy="6842759"/>
          </a:xfrm>
          <a:prstGeom prst="rect">
            <a:avLst/>
          </a:prstGeom>
        </p:spPr>
      </p:pic>
      <p:pic>
        <p:nvPicPr>
          <p:cNvPr id="5" name="Picture 4"/>
          <p:cNvPicPr>
            <a:picLocks noChangeAspect="1"/>
          </p:cNvPicPr>
          <p:nvPr/>
        </p:nvPicPr>
        <p:blipFill>
          <a:blip r:embed="rId3"/>
          <a:stretch>
            <a:fillRect/>
          </a:stretch>
        </p:blipFill>
        <p:spPr>
          <a:xfrm>
            <a:off x="0" y="15240"/>
            <a:ext cx="4999153" cy="3090940"/>
          </a:xfrm>
          <a:prstGeom prst="rect">
            <a:avLst/>
          </a:prstGeom>
        </p:spPr>
      </p:pic>
      <p:pic>
        <p:nvPicPr>
          <p:cNvPr id="6" name="Picture 5"/>
          <p:cNvPicPr>
            <a:picLocks noChangeAspect="1"/>
          </p:cNvPicPr>
          <p:nvPr/>
        </p:nvPicPr>
        <p:blipFill>
          <a:blip r:embed="rId4"/>
          <a:stretch>
            <a:fillRect/>
          </a:stretch>
        </p:blipFill>
        <p:spPr>
          <a:xfrm>
            <a:off x="7131881" y="15240"/>
            <a:ext cx="5060119" cy="3127519"/>
          </a:xfrm>
          <a:prstGeom prst="rect">
            <a:avLst/>
          </a:prstGeom>
        </p:spPr>
      </p:pic>
      <p:sp>
        <p:nvSpPr>
          <p:cNvPr id="11" name="Oval 10"/>
          <p:cNvSpPr/>
          <p:nvPr/>
        </p:nvSpPr>
        <p:spPr>
          <a:xfrm>
            <a:off x="5260536" y="2806188"/>
            <a:ext cx="1812177" cy="802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3084" y="2999678"/>
            <a:ext cx="2821258" cy="328360"/>
          </a:xfrm>
          <a:prstGeom prst="rect">
            <a:avLst/>
          </a:prstGeom>
        </p:spPr>
        <p:txBody>
          <a:bodyPr wrap="square">
            <a:spAutoFit/>
          </a:bodyPr>
          <a:lstStyle/>
          <a:p>
            <a:pPr>
              <a:lnSpc>
                <a:spcPct val="120000"/>
              </a:lnSpc>
            </a:pPr>
            <a:r>
              <a:rPr lang="en-US" sz="1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smtClean="0">
                <a:latin typeface="Times New Roman" panose="02020603050405020304" pitchFamily="18" charset="0"/>
                <a:ea typeface="Times New Roman" panose="02020603050405020304" pitchFamily="18" charset="0"/>
                <a:cs typeface="Times New Roman" panose="02020603050405020304" pitchFamily="18" charset="0"/>
              </a:rPr>
              <a:t>Hoạt</a:t>
            </a:r>
            <a:r>
              <a:rPr lang="en-US" sz="1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smtClean="0">
                <a:latin typeface="Times New Roman" panose="02020603050405020304" pitchFamily="18" charset="0"/>
                <a:ea typeface="Times New Roman" panose="02020603050405020304" pitchFamily="18" charset="0"/>
                <a:cs typeface="Times New Roman" panose="02020603050405020304" pitchFamily="18" charset="0"/>
              </a:rPr>
              <a:t>động</a:t>
            </a:r>
            <a:r>
              <a:rPr lang="en-US" sz="1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smtClean="0">
                <a:latin typeface="Times New Roman" panose="02020603050405020304" pitchFamily="18" charset="0"/>
                <a:ea typeface="Times New Roman" panose="02020603050405020304" pitchFamily="18" charset="0"/>
                <a:cs typeface="Times New Roman" panose="02020603050405020304" pitchFamily="18" charset="0"/>
              </a:rPr>
              <a:t>góc</a:t>
            </a:r>
            <a:r>
              <a:rPr lang="en-US" sz="1400"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400" b="1" i="1" dirty="0" err="1" smtClean="0">
                <a:latin typeface="Times New Roman" panose="02020603050405020304" pitchFamily="18" charset="0"/>
                <a:ea typeface="Times New Roman" panose="02020603050405020304" pitchFamily="18" charset="0"/>
                <a:cs typeface="Times New Roman" panose="02020603050405020304" pitchFamily="18" charset="0"/>
              </a:rPr>
              <a:t>gymkid</a:t>
            </a:r>
            <a:r>
              <a:rPr lang="en-US" sz="1400" b="1" i="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1881" y="3401122"/>
            <a:ext cx="5060119" cy="33726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28038"/>
            <a:ext cx="4999154" cy="3529961"/>
          </a:xfrm>
          <a:prstGeom prst="rect">
            <a:avLst/>
          </a:prstGeom>
        </p:spPr>
      </p:pic>
    </p:spTree>
    <p:extLst>
      <p:ext uri="{BB962C8B-B14F-4D97-AF65-F5344CB8AC3E}">
        <p14:creationId xmlns:p14="http://schemas.microsoft.com/office/powerpoint/2010/main" val="835100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xplosion 1 4"/>
          <p:cNvSpPr/>
          <p:nvPr/>
        </p:nvSpPr>
        <p:spPr>
          <a:xfrm>
            <a:off x="2729132" y="801859"/>
            <a:ext cx="6810653" cy="4384290"/>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4:</a:t>
            </a:r>
          </a:p>
          <a:p>
            <a:pPr algn="ctr"/>
            <a:r>
              <a:rPr lang="en-US" sz="2800" dirty="0" err="1" smtClean="0">
                <a:solidFill>
                  <a:srgbClr val="FF0000"/>
                </a:solidFill>
                <a:latin typeface="Times New Roman" panose="02020603050405020304" pitchFamily="18" charset="0"/>
                <a:cs typeface="Times New Roman" panose="02020603050405020304" pitchFamily="18" charset="0"/>
              </a:rPr>
              <a:t>Phối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hợp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với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phụ</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huynh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để</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giúp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vận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98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4" name="Rounded Rectangle 3"/>
          <p:cNvSpPr/>
          <p:nvPr/>
        </p:nvSpPr>
        <p:spPr>
          <a:xfrm>
            <a:off x="4478947" y="468351"/>
            <a:ext cx="3851014" cy="55310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Qua </a:t>
            </a:r>
            <a:r>
              <a:rPr lang="en-US" sz="2400" dirty="0" err="1" smtClean="0">
                <a:solidFill>
                  <a:schemeClr val="tx1"/>
                </a:solidFill>
                <a:latin typeface="Times New Roman" panose="02020603050405020304" pitchFamily="18" charset="0"/>
                <a:cs typeface="Times New Roman" panose="02020603050405020304" pitchFamily="18" charset="0"/>
              </a:rPr>
              <a:t>bảng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tuyên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truyền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lớp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học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giờ</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đón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trả</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trẻ</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tôi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hợp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PH </a:t>
            </a:r>
            <a:r>
              <a:rPr lang="en-US" sz="2400" dirty="0" err="1" smtClean="0">
                <a:solidFill>
                  <a:schemeClr val="tx1"/>
                </a:solidFill>
                <a:latin typeface="Times New Roman" panose="02020603050405020304" pitchFamily="18" charset="0"/>
                <a:cs typeface="Times New Roman" panose="02020603050405020304" pitchFamily="18" charset="0"/>
              </a:rPr>
              <a:t>thường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xuyên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nhắc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nhở</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phụ</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huynh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theo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dõi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sức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khỏe</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trẻ</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biện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pháp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rèn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luyện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sức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khỏe</a:t>
            </a:r>
            <a:r>
              <a:rPr lang="en-US" sz="2400" dirty="0" smtClean="0">
                <a:solidFill>
                  <a:schemeClr val="tx1"/>
                </a:solidFill>
                <a:latin typeface="Times New Roman" panose="02020603050405020304" pitchFamily="18" charset="0"/>
                <a:cs typeface="Times New Roman" panose="02020603050405020304" pitchFamily="18" charset="0"/>
              </a:rPr>
              <a:t> . </a:t>
            </a:r>
            <a:r>
              <a:rPr lang="en-US" sz="2400" dirty="0" err="1" smtClean="0">
                <a:solidFill>
                  <a:schemeClr val="tx1"/>
                </a:solidFill>
                <a:latin typeface="Times New Roman" panose="02020603050405020304" pitchFamily="18" charset="0"/>
                <a:cs typeface="Times New Roman" panose="02020603050405020304" pitchFamily="18" charset="0"/>
              </a:rPr>
              <a:t>Tuyên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truyền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phụ</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huynh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tham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buổi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giao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lưu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trường</a:t>
            </a:r>
            <a:r>
              <a:rPr lang="en-US" sz="2400" dirty="0" smtClean="0">
                <a:solidFill>
                  <a:schemeClr val="tx1"/>
                </a:solidFill>
                <a:latin typeface="Times New Roman" panose="02020603050405020304" pitchFamily="18" charset="0"/>
                <a:cs typeface="Times New Roman" panose="02020603050405020304" pitchFamily="18" charset="0"/>
              </a:rPr>
              <a:t>. Theo </a:t>
            </a:r>
            <a:r>
              <a:rPr lang="en-US" sz="2400" dirty="0" err="1" smtClean="0">
                <a:solidFill>
                  <a:schemeClr val="tx1"/>
                </a:solidFill>
                <a:latin typeface="Times New Roman" panose="02020603050405020304" pitchFamily="18" charset="0"/>
                <a:cs typeface="Times New Roman" panose="02020603050405020304" pitchFamily="18" charset="0"/>
              </a:rPr>
              <a:t>dõi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thực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đơn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con </a:t>
            </a:r>
            <a:r>
              <a:rPr lang="en-US" sz="2400" dirty="0" err="1" smtClean="0">
                <a:solidFill>
                  <a:schemeClr val="tx1"/>
                </a:solidFill>
                <a:latin typeface="Times New Roman" panose="02020603050405020304" pitchFamily="18" charset="0"/>
                <a:cs typeface="Times New Roman" panose="02020603050405020304" pitchFamily="18" charset="0"/>
              </a:rPr>
              <a:t>theo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ngày</a:t>
            </a:r>
            <a:r>
              <a:rPr lang="en-US" sz="2400" dirty="0" smtClean="0">
                <a:solidFill>
                  <a:schemeClr val="tx1"/>
                </a:solidFill>
                <a:latin typeface="Times New Roman" panose="02020603050405020304" pitchFamily="18" charset="0"/>
                <a:cs typeface="Times New Roman" panose="02020603050405020304" pitchFamily="18" charset="0"/>
              </a:rPr>
              <a:t> ở </a:t>
            </a:r>
            <a:r>
              <a:rPr lang="en-US" sz="2400" dirty="0" err="1" smtClean="0">
                <a:solidFill>
                  <a:schemeClr val="tx1"/>
                </a:solidFill>
                <a:latin typeface="Times New Roman" panose="02020603050405020304" pitchFamily="18" charset="0"/>
                <a:cs typeface="Times New Roman" panose="02020603050405020304" pitchFamily="18" charset="0"/>
              </a:rPr>
              <a:t>trường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ở </a:t>
            </a: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chế</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biến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món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ăn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phù</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hợp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40" y="914400"/>
            <a:ext cx="3344901" cy="46389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0683" y="914400"/>
            <a:ext cx="3523786" cy="4839629"/>
          </a:xfrm>
          <a:prstGeom prst="rect">
            <a:avLst/>
          </a:prstGeom>
        </p:spPr>
      </p:pic>
    </p:spTree>
    <p:extLst>
      <p:ext uri="{BB962C8B-B14F-4D97-AF65-F5344CB8AC3E}">
        <p14:creationId xmlns:p14="http://schemas.microsoft.com/office/powerpoint/2010/main" val="120377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Flowchart: Preparation 3"/>
          <p:cNvSpPr/>
          <p:nvPr/>
        </p:nvSpPr>
        <p:spPr>
          <a:xfrm>
            <a:off x="1667337" y="70338"/>
            <a:ext cx="8665699" cy="1322363"/>
          </a:xfrm>
          <a:prstGeom prst="flowChartPrepa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pitchFamily="18" charset="0"/>
                <a:cs typeface="Times New Roman" panose="02020603050405020304" pitchFamily="18" charset="0"/>
              </a:rPr>
              <a:t>IV. KẾT QUẢ ĐẠT ĐƯỢC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7-Point Star 4"/>
          <p:cNvSpPr/>
          <p:nvPr/>
        </p:nvSpPr>
        <p:spPr>
          <a:xfrm>
            <a:off x="705957" y="1133288"/>
            <a:ext cx="2215663" cy="1007746"/>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Đối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trẻ</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6" name="7-Point Star 5"/>
          <p:cNvSpPr/>
          <p:nvPr/>
        </p:nvSpPr>
        <p:spPr>
          <a:xfrm>
            <a:off x="4505093" y="1392702"/>
            <a:ext cx="2813151" cy="865162"/>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Đối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cô</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7" name="7-Point Star 6"/>
          <p:cNvSpPr/>
          <p:nvPr/>
        </p:nvSpPr>
        <p:spPr>
          <a:xfrm>
            <a:off x="8728268" y="1260088"/>
            <a:ext cx="2518117" cy="997776"/>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Đối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phụ</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huynh</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501805" y="2319454"/>
            <a:ext cx="2843561" cy="42288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nSpc>
                <a:spcPct val="120000"/>
              </a:lnSpc>
            </a:pPr>
            <a:r>
              <a:rPr lang="en-US" sz="1600" dirty="0" smtClean="0">
                <a:latin typeface="+mj-lt"/>
                <a:ea typeface="Times New Roman" panose="02020603050405020304" pitchFamily="18" charset="0"/>
                <a:cs typeface="Times New Roman" panose="02020603050405020304" pitchFamily="18" charset="0"/>
              </a:rPr>
              <a:t>+ </a:t>
            </a:r>
            <a:r>
              <a:rPr lang="vi-VN" sz="1600" dirty="0">
                <a:latin typeface="+mj-lt"/>
                <a:ea typeface="Times New Roman" panose="02020603050405020304" pitchFamily="18" charset="0"/>
                <a:cs typeface="Times New Roman" panose="02020603050405020304" pitchFamily="18" charset="0"/>
              </a:rPr>
              <a:t>100% trẻ khỏe mạnh, sạch sẽ, mạnh dạn, tự tin hơn. Không còn rụt dè và nhút nhát như lúc đầu.</a:t>
            </a:r>
            <a:endParaRPr lang="en-US" sz="1600" dirty="0">
              <a:latin typeface="+mj-lt"/>
              <a:ea typeface="Times New Roman" panose="02020603050405020304" pitchFamily="18" charset="0"/>
              <a:cs typeface="Times New Roman" panose="02020603050405020304" pitchFamily="18" charset="0"/>
            </a:endParaRPr>
          </a:p>
          <a:p>
            <a:pPr>
              <a:lnSpc>
                <a:spcPct val="120000"/>
              </a:lnSpc>
            </a:pPr>
            <a:r>
              <a:rPr lang="vi-VN" sz="1600" dirty="0">
                <a:latin typeface="+mj-lt"/>
                <a:ea typeface="Times New Roman" panose="02020603050405020304" pitchFamily="18" charset="0"/>
              </a:rPr>
              <a:t>  </a:t>
            </a:r>
            <a:r>
              <a:rPr lang="vi-VN" sz="1600" dirty="0" smtClean="0">
                <a:latin typeface="+mj-lt"/>
                <a:ea typeface="Times New Roman" panose="02020603050405020304" pitchFamily="18" charset="0"/>
              </a:rPr>
              <a:t>Trẻ </a:t>
            </a:r>
            <a:r>
              <a:rPr lang="vi-VN" sz="1600" dirty="0">
                <a:latin typeface="+mj-lt"/>
                <a:ea typeface="Times New Roman" panose="02020603050405020304" pitchFamily="18" charset="0"/>
              </a:rPr>
              <a:t>hứng thú vừa học vừa chơi, bố mẹ an tâm, tin tưởng khi thấy các con khỏe mạnh cơ thể cân đối, hài hòa</a:t>
            </a:r>
            <a:r>
              <a:rPr lang="vi-VN" sz="1600" dirty="0" smtClean="0">
                <a:latin typeface="+mj-lt"/>
                <a:ea typeface="Times New Roman" panose="02020603050405020304" pitchFamily="18" charset="0"/>
              </a:rPr>
              <a:t>.</a:t>
            </a:r>
            <a:endParaRPr lang="en-US" sz="1600" dirty="0" smtClean="0">
              <a:latin typeface="+mj-lt"/>
              <a:ea typeface="Times New Roman" panose="02020603050405020304" pitchFamily="18" charset="0"/>
            </a:endParaRPr>
          </a:p>
          <a:p>
            <a:pPr>
              <a:lnSpc>
                <a:spcPct val="120000"/>
              </a:lnSpc>
            </a:pPr>
            <a:r>
              <a:rPr lang="vi-VN" sz="1600" dirty="0" smtClean="0">
                <a:latin typeface="+mj-lt"/>
                <a:ea typeface="Times New Roman" panose="02020603050405020304" pitchFamily="18" charset="0"/>
                <a:cs typeface="Times New Roman" panose="02020603050405020304" pitchFamily="18" charset="0"/>
              </a:rPr>
              <a:t>+ </a:t>
            </a:r>
            <a:r>
              <a:rPr lang="vi-VN" sz="1600" dirty="0">
                <a:latin typeface="+mj-lt"/>
                <a:ea typeface="Times New Roman" panose="02020603050405020304" pitchFamily="18" charset="0"/>
                <a:cs typeface="Times New Roman" panose="02020603050405020304" pitchFamily="18" charset="0"/>
              </a:rPr>
              <a:t>100% trẻ hứng thú tích cực tham gia tập luyện vận động cơ bản trong hoạt động phát triển vận động. </a:t>
            </a:r>
            <a:endParaRPr lang="en-US" sz="1600" dirty="0" smtClean="0">
              <a:latin typeface="+mj-lt"/>
              <a:ea typeface="Times New Roman" panose="02020603050405020304" pitchFamily="18" charset="0"/>
              <a:cs typeface="Times New Roman" panose="02020603050405020304" pitchFamily="18" charset="0"/>
            </a:endParaRPr>
          </a:p>
          <a:p>
            <a:pPr>
              <a:lnSpc>
                <a:spcPct val="120000"/>
              </a:lnSpc>
            </a:pPr>
            <a:r>
              <a:rPr lang="vi-VN" sz="1600" dirty="0" smtClean="0">
                <a:latin typeface="+mj-lt"/>
                <a:ea typeface="Times New Roman" panose="02020603050405020304" pitchFamily="18" charset="0"/>
                <a:cs typeface="Times New Roman" panose="02020603050405020304" pitchFamily="18" charset="0"/>
              </a:rPr>
              <a:t>+ </a:t>
            </a:r>
            <a:r>
              <a:rPr lang="vi-VN" sz="1600" dirty="0">
                <a:latin typeface="+mj-lt"/>
                <a:ea typeface="Times New Roman" panose="02020603050405020304" pitchFamily="18" charset="0"/>
                <a:cs typeface="Times New Roman" panose="02020603050405020304" pitchFamily="18" charset="0"/>
              </a:rPr>
              <a:t>Trẻ có kỹ năng tập tất cả các vận động cơ bản rất thành thạo.</a:t>
            </a:r>
            <a:endParaRPr lang="en-US" sz="1600" dirty="0">
              <a:effectLst/>
              <a:latin typeface="+mj-lt"/>
              <a:ea typeface="Times New Roman" panose="02020603050405020304" pitchFamily="18" charset="0"/>
              <a:cs typeface="Times New Roman" panose="02020603050405020304" pitchFamily="18" charset="0"/>
            </a:endParaRPr>
          </a:p>
        </p:txBody>
      </p:sp>
      <p:sp>
        <p:nvSpPr>
          <p:cNvPr id="13" name="Rectangle 12"/>
          <p:cNvSpPr/>
          <p:nvPr/>
        </p:nvSpPr>
        <p:spPr>
          <a:xfrm>
            <a:off x="4304370" y="2319453"/>
            <a:ext cx="3345367" cy="42288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0000"/>
              </a:lnSpc>
            </a:pPr>
            <a:r>
              <a:rPr lang="en-US" sz="1600" dirty="0" smtClean="0">
                <a:latin typeface="Times New Roman" panose="02020603050405020304" pitchFamily="18" charset="0"/>
                <a:ea typeface="Times New Roman" panose="02020603050405020304" pitchFamily="18" charset="0"/>
              </a:rPr>
              <a:t>+</a:t>
            </a:r>
            <a:r>
              <a:rPr lang="vi-VN" sz="1600" dirty="0" smtClean="0">
                <a:latin typeface="Times New Roman" panose="02020603050405020304" pitchFamily="18" charset="0"/>
                <a:ea typeface="Times New Roman" panose="02020603050405020304" pitchFamily="18" charset="0"/>
              </a:rPr>
              <a:t>Bản </a:t>
            </a:r>
            <a:r>
              <a:rPr lang="vi-VN" sz="1600" dirty="0">
                <a:latin typeface="Times New Roman" panose="02020603050405020304" pitchFamily="18" charset="0"/>
                <a:ea typeface="Times New Roman" panose="02020603050405020304" pitchFamily="18" charset="0"/>
              </a:rPr>
              <a:t>thân tôi </a:t>
            </a:r>
            <a:r>
              <a:rPr lang="en-US" sz="1600" dirty="0" err="1">
                <a:latin typeface="Times New Roman" panose="02020603050405020304" pitchFamily="18" charset="0"/>
                <a:ea typeface="Times New Roman" panose="02020603050405020304" pitchFamily="18" charset="0"/>
              </a:rPr>
              <a:t>đã</a:t>
            </a:r>
            <a:r>
              <a:rPr lang="en-US" sz="1600" dirty="0">
                <a:latin typeface="Times New Roman" panose="02020603050405020304" pitchFamily="18" charset="0"/>
                <a:ea typeface="Times New Roman" panose="02020603050405020304" pitchFamily="18" charset="0"/>
              </a:rPr>
              <a:t> </a:t>
            </a:r>
            <a:r>
              <a:rPr lang="vi-VN" sz="1600" dirty="0">
                <a:latin typeface="Times New Roman" panose="02020603050405020304" pitchFamily="18" charset="0"/>
                <a:ea typeface="Times New Roman" panose="02020603050405020304" pitchFamily="18" charset="0"/>
              </a:rPr>
              <a:t>nắm chắc các phương pháp rèn luyện thể chất cho trẻ, tôi thấy mình thêm tự tin và sáng tạo khi tổ chức các trò chơi vận động cho trẻ</a:t>
            </a:r>
            <a:r>
              <a:rPr lang="en-US" sz="1600" dirty="0">
                <a:latin typeface="Times New Roman" panose="02020603050405020304" pitchFamily="18" charset="0"/>
                <a:ea typeface="Times New Roman" panose="02020603050405020304" pitchFamily="18" charset="0"/>
              </a:rPr>
              <a:t>.</a:t>
            </a:r>
          </a:p>
          <a:p>
            <a:pPr algn="just">
              <a:lnSpc>
                <a:spcPct val="120000"/>
              </a:lnSpc>
            </a:pP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1600" dirty="0" smtClean="0">
                <a:latin typeface="Times New Roman" panose="02020603050405020304" pitchFamily="18" charset="0"/>
                <a:ea typeface="Times New Roman" panose="02020603050405020304" pitchFamily="18" charset="0"/>
                <a:cs typeface="Times New Roman" panose="02020603050405020304" pitchFamily="18" charset="0"/>
              </a:rPr>
              <a:t>Sau </a:t>
            </a:r>
            <a:r>
              <a:rPr lang="vi-VN" sz="1600" dirty="0">
                <a:latin typeface="Times New Roman" panose="02020603050405020304" pitchFamily="18" charset="0"/>
                <a:ea typeface="Times New Roman" panose="02020603050405020304" pitchFamily="18" charset="0"/>
                <a:cs typeface="Times New Roman" panose="02020603050405020304" pitchFamily="18" charset="0"/>
              </a:rPr>
              <a:t>một năm học ngoài những đồ dùng sẵn có tôi đã làm và sáng tạo được rất nhiều đồ dùng cần thiết, đẹp, hấp dẫn, hữu hiệu khi cho trẻ sử </a:t>
            </a:r>
            <a:r>
              <a:rPr lang="vi-VN" sz="1600" dirty="0" smtClean="0">
                <a:latin typeface="Times New Roman" panose="02020603050405020304" pitchFamily="18" charset="0"/>
                <a:ea typeface="Times New Roman" panose="02020603050405020304" pitchFamily="18" charset="0"/>
                <a:cs typeface="Times New Roman" panose="02020603050405020304" pitchFamily="18" charset="0"/>
              </a:rPr>
              <a:t>dụng.</a:t>
            </a:r>
            <a:r>
              <a:rPr lang="en-US" sz="1600" dirty="0" smtClean="0">
                <a:latin typeface="Calibri" panose="020F0502020204030204" pitchFamily="34" charset="0"/>
                <a:ea typeface="Times New Roman" panose="02020603050405020304" pitchFamily="18" charset="0"/>
                <a:cs typeface="Times New Roman" panose="02020603050405020304" pitchFamily="18" charset="0"/>
              </a:rPr>
              <a:t> </a:t>
            </a:r>
          </a:p>
          <a:p>
            <a:pPr algn="just">
              <a:lnSpc>
                <a:spcPct val="120000"/>
              </a:lnSpc>
            </a:pPr>
            <a:r>
              <a:rPr lang="en-US" sz="1600" dirty="0" smtClean="0">
                <a:latin typeface="Times New Roman" panose="02020603050405020304" pitchFamily="18" charset="0"/>
                <a:ea typeface="Times New Roman" panose="02020603050405020304" pitchFamily="18" charset="0"/>
              </a:rPr>
              <a:t>+</a:t>
            </a:r>
            <a:r>
              <a:rPr lang="vi-VN" sz="1600" dirty="0" smtClean="0">
                <a:latin typeface="Times New Roman" panose="02020603050405020304" pitchFamily="18" charset="0"/>
                <a:ea typeface="Times New Roman" panose="02020603050405020304" pitchFamily="18" charset="0"/>
              </a:rPr>
              <a:t>Các </a:t>
            </a:r>
            <a:r>
              <a:rPr lang="vi-VN" sz="1600" dirty="0">
                <a:latin typeface="Times New Roman" panose="02020603050405020304" pitchFamily="18" charset="0"/>
                <a:ea typeface="Times New Roman" panose="02020603050405020304" pitchFamily="18" charset="0"/>
              </a:rPr>
              <a:t>cô giáo ở lớp đã tạo được niềm tin với phụ huynh, phụ huynh rất tin tưởng khi đưa con tới lớp. Phụ huynh đã nhiệt tình ủng hộ các cô về mọi mặt.</a:t>
            </a:r>
            <a:endParaRPr lang="en-US" sz="16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8481913" y="2340650"/>
            <a:ext cx="2970390" cy="422885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Phụ</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huynh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thấy</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được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tầm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quan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trọng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của</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việc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triển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thể</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chất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cho</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trẻ</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luôn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quan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tâm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đến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sự</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triển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sau</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này</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của</a:t>
            </a:r>
            <a:r>
              <a:rPr lang="en-US" sz="1600" dirty="0">
                <a:latin typeface="Times New Roman" panose="02020603050405020304" pitchFamily="18" charset="0"/>
                <a:ea typeface="Times New Roman" panose="02020603050405020304" pitchFamily="18" charset="0"/>
              </a:rPr>
              <a:t> con </a:t>
            </a:r>
            <a:r>
              <a:rPr lang="en-US" sz="1600" dirty="0" err="1">
                <a:latin typeface="Times New Roman" panose="02020603050405020304" pitchFamily="18" charset="0"/>
                <a:ea typeface="Times New Roman" panose="02020603050405020304" pitchFamily="18" charset="0"/>
              </a:rPr>
              <a:t>em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mình</a:t>
            </a:r>
            <a:r>
              <a:rPr lang="en-US" sz="1600" dirty="0">
                <a:latin typeface="Times New Roman" panose="02020603050405020304" pitchFamily="18" charset="0"/>
                <a:ea typeface="Times New Roman" panose="02020603050405020304" pitchFamily="18" charset="0"/>
              </a:rPr>
              <a:t>.</a:t>
            </a:r>
          </a:p>
          <a:p>
            <a:pPr algn="just">
              <a:lnSpc>
                <a:spcPct val="120000"/>
              </a:lnSpc>
            </a:pPr>
            <a:r>
              <a:rPr lang="en-US" sz="1600" dirty="0">
                <a:latin typeface="Times New Roman" panose="02020603050405020304" pitchFamily="18" charset="0"/>
                <a:ea typeface="Times New Roman" panose="02020603050405020304" pitchFamily="18" charset="0"/>
              </a:rPr>
              <a:t> </a:t>
            </a:r>
            <a:r>
              <a:rPr lang="en-US" sz="1600" dirty="0" smtClean="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Các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bậc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phụ</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huynh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đã</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quan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tâm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đến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hoạt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động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của</a:t>
            </a:r>
            <a:r>
              <a:rPr lang="en-US" sz="1600" dirty="0">
                <a:latin typeface="Times New Roman" panose="02020603050405020304" pitchFamily="18" charset="0"/>
                <a:ea typeface="Times New Roman" panose="02020603050405020304" pitchFamily="18" charset="0"/>
              </a:rPr>
              <a:t> con </a:t>
            </a:r>
            <a:r>
              <a:rPr lang="en-US" sz="1600" dirty="0" err="1">
                <a:latin typeface="Times New Roman" panose="02020603050405020304" pitchFamily="18" charset="0"/>
                <a:ea typeface="Times New Roman" panose="02020603050405020304" pitchFamily="18" charset="0"/>
              </a:rPr>
              <a:t>tại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trường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yên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tâm</a:t>
            </a:r>
            <a:r>
              <a:rPr lang="en-US" sz="1600" dirty="0">
                <a:latin typeface="Times New Roman" panose="02020603050405020304" pitchFamily="18" charset="0"/>
                <a:ea typeface="Times New Roman" panose="02020603050405020304" pitchFamily="18" charset="0"/>
              </a:rPr>
              <a:t> tin </a:t>
            </a:r>
            <a:r>
              <a:rPr lang="en-US" sz="1600" dirty="0" err="1">
                <a:latin typeface="Times New Roman" panose="02020603050405020304" pitchFamily="18" charset="0"/>
                <a:ea typeface="Times New Roman" panose="02020603050405020304" pitchFamily="18" charset="0"/>
              </a:rPr>
              <a:t>tưởng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các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cô</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khi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gửi</a:t>
            </a:r>
            <a:r>
              <a:rPr lang="en-US" sz="1600" dirty="0">
                <a:latin typeface="Times New Roman" panose="02020603050405020304" pitchFamily="18" charset="0"/>
                <a:ea typeface="Times New Roman" panose="02020603050405020304" pitchFamily="18" charset="0"/>
              </a:rPr>
              <a:t> con </a:t>
            </a:r>
            <a:r>
              <a:rPr lang="en-US" sz="1600" dirty="0" err="1">
                <a:latin typeface="Times New Roman" panose="02020603050405020304" pitchFamily="18" charset="0"/>
                <a:ea typeface="Times New Roman" panose="02020603050405020304" pitchFamily="18" charset="0"/>
              </a:rPr>
              <a:t>đến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lớp</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phấn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khởi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khi</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thấy</a:t>
            </a:r>
            <a:r>
              <a:rPr lang="en-US" sz="1600" dirty="0">
                <a:latin typeface="Times New Roman" panose="02020603050405020304" pitchFamily="18" charset="0"/>
                <a:ea typeface="Times New Roman" panose="02020603050405020304" pitchFamily="18" charset="0"/>
              </a:rPr>
              <a:t> con </a:t>
            </a:r>
            <a:r>
              <a:rPr lang="en-US" sz="1600" dirty="0" err="1">
                <a:latin typeface="Times New Roman" panose="02020603050405020304" pitchFamily="18" charset="0"/>
                <a:ea typeface="Times New Roman" panose="02020603050405020304" pitchFamily="18" charset="0"/>
              </a:rPr>
              <a:t>em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mình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có</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thể</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lực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và</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sức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khỏe</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tốt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nắm</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được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nội</a:t>
            </a:r>
            <a:r>
              <a:rPr lang="en-US" sz="1600" dirty="0">
                <a:latin typeface="Times New Roman" panose="02020603050405020304" pitchFamily="18" charset="0"/>
                <a:ea typeface="Times New Roman" panose="02020603050405020304" pitchFamily="18" charset="0"/>
              </a:rPr>
              <a:t> dung </a:t>
            </a:r>
            <a:r>
              <a:rPr lang="en-US" sz="1600" dirty="0" err="1">
                <a:latin typeface="Times New Roman" panose="02020603050405020304" pitchFamily="18" charset="0"/>
                <a:ea typeface="Times New Roman" panose="02020603050405020304" pitchFamily="18" charset="0"/>
              </a:rPr>
              <a:t>chương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trình</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học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phát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triển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vận</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động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của</a:t>
            </a:r>
            <a:r>
              <a:rPr lang="en-US" sz="1600" dirty="0">
                <a:latin typeface="Times New Roman" panose="02020603050405020304" pitchFamily="18" charset="0"/>
                <a:ea typeface="Times New Roman" panose="02020603050405020304" pitchFamily="18" charset="0"/>
              </a:rPr>
              <a:t> con, </a:t>
            </a:r>
            <a:r>
              <a:rPr lang="en-US" sz="1600" dirty="0" err="1">
                <a:latin typeface="Times New Roman" panose="02020603050405020304" pitchFamily="18" charset="0"/>
                <a:ea typeface="Times New Roman" panose="02020603050405020304" pitchFamily="18" charset="0"/>
              </a:rPr>
              <a:t>hiểu</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được</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hoạt</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động</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của</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lớp</a:t>
            </a:r>
            <a:r>
              <a:rPr lang="en-US" sz="1600" dirty="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06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40148" y="1491175"/>
            <a:ext cx="6724357" cy="2554545"/>
          </a:xfrm>
          <a:prstGeom prst="rect">
            <a:avLst/>
          </a:prstGeom>
          <a:noFill/>
        </p:spPr>
        <p:txBody>
          <a:bodyPr wrap="square" rtlCol="0">
            <a:spAutoFit/>
          </a:bodyPr>
          <a:lstStyle/>
          <a:p>
            <a:r>
              <a:rPr lang="en-US" sz="3600" dirty="0" smtClean="0"/>
              <a:t>                </a:t>
            </a:r>
            <a:r>
              <a:rPr lang="en-US" sz="4000" dirty="0" smtClean="0">
                <a:solidFill>
                  <a:srgbClr val="FF0000"/>
                </a:solidFill>
                <a:latin typeface="Times New Roman" panose="02020603050405020304" pitchFamily="18" charset="0"/>
                <a:cs typeface="Times New Roman" panose="02020603050405020304" pitchFamily="18" charset="0"/>
              </a:rPr>
              <a:t>Xin </a:t>
            </a:r>
            <a:r>
              <a:rPr lang="en-US" sz="4000" dirty="0" err="1" smtClean="0">
                <a:solidFill>
                  <a:srgbClr val="FF0000"/>
                </a:solidFill>
                <a:latin typeface="Times New Roman" panose="02020603050405020304" pitchFamily="18" charset="0"/>
                <a:cs typeface="Times New Roman" panose="02020603050405020304" pitchFamily="18" charset="0"/>
              </a:rPr>
              <a:t>kính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chúc</a:t>
            </a:r>
            <a:r>
              <a:rPr lang="en-US" sz="4000" dirty="0" smtClean="0">
                <a:solidFill>
                  <a:srgbClr val="FF0000"/>
                </a:solidFill>
                <a:latin typeface="Times New Roman" panose="02020603050405020304" pitchFamily="18" charset="0"/>
                <a:cs typeface="Times New Roman" panose="02020603050405020304" pitchFamily="18" charset="0"/>
              </a:rPr>
              <a:t> </a:t>
            </a:r>
          </a:p>
          <a:p>
            <a:r>
              <a:rPr lang="en-US" sz="4000" dirty="0" smtClean="0">
                <a:solidFill>
                  <a:srgbClr val="FF0000"/>
                </a:solidFill>
                <a:latin typeface="Times New Roman" panose="02020603050405020304" pitchFamily="18" charset="0"/>
                <a:cs typeface="Times New Roman" panose="02020603050405020304" pitchFamily="18" charset="0"/>
              </a:rPr>
              <a:t>Ban </a:t>
            </a:r>
            <a:r>
              <a:rPr lang="en-US" sz="4000" dirty="0" err="1" smtClean="0">
                <a:solidFill>
                  <a:srgbClr val="FF0000"/>
                </a:solidFill>
                <a:latin typeface="Times New Roman" panose="02020603050405020304" pitchFamily="18" charset="0"/>
                <a:cs typeface="Times New Roman" panose="02020603050405020304" pitchFamily="18" charset="0"/>
              </a:rPr>
              <a:t>giám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hiệu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cùng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đồng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smtClean="0">
                <a:solidFill>
                  <a:srgbClr val="FF0000"/>
                </a:solidFill>
                <a:latin typeface="Times New Roman" panose="02020603050405020304" pitchFamily="18" charset="0"/>
                <a:cs typeface="Times New Roman" panose="02020603050405020304" pitchFamily="18" charset="0"/>
              </a:rPr>
              <a:t>chí</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giáo</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viên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mạnh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khỏe</a:t>
            </a:r>
            <a:r>
              <a:rPr lang="en-US" sz="4000" dirty="0" smtClean="0">
                <a:solidFill>
                  <a:srgbClr val="FF0000"/>
                </a:solidFill>
                <a:latin typeface="Times New Roman" panose="02020603050405020304" pitchFamily="18" charset="0"/>
                <a:cs typeface="Times New Roman" panose="02020603050405020304" pitchFamily="18" charset="0"/>
              </a:rPr>
              <a:t>.</a:t>
            </a:r>
          </a:p>
          <a:p>
            <a:r>
              <a:rPr lang="en-US" sz="4000" dirty="0" err="1" smtClean="0">
                <a:solidFill>
                  <a:srgbClr val="FF0000"/>
                </a:solidFill>
                <a:latin typeface="Times New Roman" panose="02020603050405020304" pitchFamily="18" charset="0"/>
                <a:cs typeface="Times New Roman" panose="02020603050405020304" pitchFamily="18" charset="0"/>
              </a:rPr>
              <a:t>Chúc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hội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thành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công</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016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083"/>
            <a:ext cx="12192000" cy="6857999"/>
          </a:xfrm>
          <a:prstGeom prst="rect">
            <a:avLst/>
          </a:prstGeom>
        </p:spPr>
      </p:pic>
      <p:sp>
        <p:nvSpPr>
          <p:cNvPr id="4" name="Oval 3"/>
          <p:cNvSpPr/>
          <p:nvPr/>
        </p:nvSpPr>
        <p:spPr>
          <a:xfrm rot="10800000" flipV="1">
            <a:off x="3543879" y="466020"/>
            <a:ext cx="5206961" cy="94606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Times New Roman" panose="02020603050405020304" pitchFamily="18" charset="0"/>
                <a:cs typeface="Times New Roman" panose="02020603050405020304" pitchFamily="18" charset="0"/>
              </a:rPr>
              <a:t>I.ĐẶT VẤN ĐỀ</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13316" y="1839951"/>
            <a:ext cx="11363093" cy="2955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13316" y="1895707"/>
            <a:ext cx="11363093" cy="28069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indent="457200" algn="just">
              <a:lnSpc>
                <a:spcPct val="120000"/>
              </a:lnSpc>
            </a:pP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xích</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GB"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ngay</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ấu</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chương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Qua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vững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khả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phối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giữ</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thăng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Do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b="1" dirty="0">
                <a:latin typeface="Times New Roman" panose="02020603050405020304" pitchFamily="18" charset="0"/>
                <a:ea typeface="Times New Roman" panose="02020603050405020304" pitchFamily="18" charset="0"/>
                <a:cs typeface="Times New Roman" panose="02020603050405020304" pitchFamily="18" charset="0"/>
              </a:rPr>
              <a:t> 24 – 36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mầm</a:t>
            </a:r>
            <a:r>
              <a:rPr lang="en-US" b="1" dirty="0">
                <a:latin typeface="Times New Roman" panose="02020603050405020304" pitchFamily="18" charset="0"/>
                <a:ea typeface="Times New Roman" panose="02020603050405020304" pitchFamily="18" charset="0"/>
                <a:cs typeface="Times New Roman" panose="02020603050405020304" pitchFamily="18" charset="0"/>
              </a:rPr>
              <a:t> non.”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772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ounded Rectangle 4"/>
          <p:cNvSpPr/>
          <p:nvPr/>
        </p:nvSpPr>
        <p:spPr>
          <a:xfrm>
            <a:off x="3686284" y="151413"/>
            <a:ext cx="4626122" cy="12942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Times New Roman" panose="02020603050405020304" pitchFamily="18" charset="0"/>
                <a:cs typeface="Times New Roman" panose="02020603050405020304" pitchFamily="18" charset="0"/>
              </a:rPr>
              <a:t>II. </a:t>
            </a:r>
            <a:r>
              <a:rPr lang="en-US" sz="4000" dirty="0" err="1" smtClean="0">
                <a:solidFill>
                  <a:srgbClr val="FF0000"/>
                </a:solidFill>
                <a:latin typeface="Times New Roman" panose="02020603050405020304" pitchFamily="18" charset="0"/>
                <a:cs typeface="Times New Roman" panose="02020603050405020304" pitchFamily="18" charset="0"/>
              </a:rPr>
              <a:t>Giải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quyết</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vấn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đề</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6" name="Down Arrow 5"/>
          <p:cNvSpPr/>
          <p:nvPr/>
        </p:nvSpPr>
        <p:spPr>
          <a:xfrm>
            <a:off x="3819378" y="1477107"/>
            <a:ext cx="365760" cy="337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7695025" y="1477108"/>
            <a:ext cx="379828" cy="337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074852" y="1445641"/>
            <a:ext cx="1838582" cy="523220"/>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Khó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khăn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921537" y="1445641"/>
            <a:ext cx="1764747" cy="523220"/>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lợi</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118301" y="2089425"/>
            <a:ext cx="6157494" cy="4879860"/>
          </a:xfrm>
          <a:prstGeom prst="rect">
            <a:avLst/>
          </a:prstGeom>
        </p:spPr>
      </p:pic>
      <p:pic>
        <p:nvPicPr>
          <p:cNvPr id="8" name="Picture 7"/>
          <p:cNvPicPr>
            <a:picLocks noChangeAspect="1"/>
          </p:cNvPicPr>
          <p:nvPr/>
        </p:nvPicPr>
        <p:blipFill>
          <a:blip r:embed="rId4"/>
          <a:stretch>
            <a:fillRect/>
          </a:stretch>
        </p:blipFill>
        <p:spPr>
          <a:xfrm>
            <a:off x="0" y="2125364"/>
            <a:ext cx="6118301" cy="5031015"/>
          </a:xfrm>
          <a:prstGeom prst="rect">
            <a:avLst/>
          </a:prstGeom>
        </p:spPr>
      </p:pic>
      <p:sp>
        <p:nvSpPr>
          <p:cNvPr id="9" name="Rectangle 8"/>
          <p:cNvSpPr/>
          <p:nvPr/>
        </p:nvSpPr>
        <p:spPr>
          <a:xfrm>
            <a:off x="669074" y="2888167"/>
            <a:ext cx="4850780" cy="4081117"/>
          </a:xfrm>
          <a:prstGeom prst="rect">
            <a:avLst/>
          </a:prstGeom>
        </p:spPr>
        <p:txBody>
          <a:bodyPr wrap="square">
            <a:spAutoFit/>
          </a:bodyPr>
          <a:lstStyle/>
          <a:p>
            <a:pPr algn="just">
              <a:lnSpc>
                <a:spcPct val="120000"/>
              </a:lnSpc>
              <a:tabLst>
                <a:tab pos="76200" algn="l"/>
              </a:tabLst>
            </a:pPr>
            <a:r>
              <a:rPr lang="vi-VN" dirty="0">
                <a:latin typeface="Times New Roman" panose="02020603050405020304" pitchFamily="18" charset="0"/>
                <a:ea typeface="Times New Roman" panose="02020603050405020304" pitchFamily="18" charset="0"/>
                <a:cs typeface="Times New Roman" panose="02020603050405020304" pitchFamily="18" charset="0"/>
              </a:rPr>
              <a:t>- Trường mầm non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đang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tác</a:t>
            </a:r>
            <a:r>
              <a:rPr lang="vi-VN" dirty="0">
                <a:latin typeface="Times New Roman" panose="02020603050405020304" pitchFamily="18" charset="0"/>
                <a:ea typeface="Times New Roman" panose="02020603050405020304" pitchFamily="18" charset="0"/>
                <a:cs typeface="Times New Roman" panose="02020603050405020304" pitchFamily="18" charset="0"/>
              </a:rPr>
              <a:t> là một trường đạt chuẩn quốc </a:t>
            </a:r>
            <a:r>
              <a:rPr lang="vi-VN" dirty="0" smtClean="0">
                <a:latin typeface="Times New Roman" panose="02020603050405020304" pitchFamily="18" charset="0"/>
                <a:ea typeface="Times New Roman" panose="02020603050405020304" pitchFamily="18" charset="0"/>
                <a:cs typeface="Times New Roman" panose="02020603050405020304" pitchFamily="18" charset="0"/>
              </a:rPr>
              <a:t>gia</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mức</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độ</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1</a:t>
            </a:r>
            <a:r>
              <a:rPr lang="vi-VN"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Chính vì v</a:t>
            </a:r>
            <a:r>
              <a:rPr lang="en-US" dirty="0" err="1">
                <a:latin typeface="Times New Roman" panose="02020603050405020304" pitchFamily="18" charset="0"/>
                <a:ea typeface="Times New Roman" panose="02020603050405020304" pitchFamily="18" charset="0"/>
                <a:cs typeface="Times New Roman" panose="02020603050405020304" pitchFamily="18" charset="0"/>
              </a:rPr>
              <a:t>ậy</a:t>
            </a:r>
            <a:r>
              <a:rPr lang="vi-VN" dirty="0">
                <a:latin typeface="Times New Roman" panose="02020603050405020304" pitchFamily="18" charset="0"/>
                <a:ea typeface="Times New Roman" panose="02020603050405020304" pitchFamily="18" charset="0"/>
                <a:cs typeface="Times New Roman" panose="02020603050405020304" pitchFamily="18" charset="0"/>
              </a:rPr>
              <a:t> được trang bị đầy đủ các điều kiện về cơ sở vật chất: Phòng học rộng rãi thoải mái cho trẻ hoạt động, được trang bị đồ dùng hiện đại để phục vụ cho việc chăm sóc và giáo dục trẻ.</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rộng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rãi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20000"/>
              </a:lnSpc>
              <a:tabLst>
                <a:tab pos="76200" algn="l"/>
              </a:tabLst>
            </a:pPr>
            <a:r>
              <a:rPr lang="vi-VN"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Luôn được sự quan tâm chỉ đạo sát sao của </a:t>
            </a:r>
            <a:r>
              <a:rPr lang="en-US" dirty="0">
                <a:latin typeface="Times New Roman" panose="02020603050405020304" pitchFamily="18" charset="0"/>
                <a:ea typeface="Times New Roman" panose="02020603050405020304" pitchFamily="18" charset="0"/>
                <a:cs typeface="Times New Roman" panose="02020603050405020304" pitchFamily="18" charset="0"/>
              </a:rPr>
              <a:t>ban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giám</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hiệu</a:t>
            </a:r>
            <a:r>
              <a:rPr lang="vi-VN" dirty="0">
                <a:latin typeface="Times New Roman" panose="02020603050405020304" pitchFamily="18" charset="0"/>
                <a:ea typeface="Times New Roman" panose="02020603050405020304" pitchFamily="18" charset="0"/>
                <a:cs typeface="Times New Roman" panose="02020603050405020304" pitchFamily="18" charset="0"/>
              </a:rPr>
              <a:t> nhà trường</a:t>
            </a:r>
            <a:r>
              <a:rPr lang="vi-VN"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20000"/>
              </a:lnSpc>
              <a:tabLst>
                <a:tab pos="76200" algn="l"/>
              </a:tabLst>
            </a:pPr>
            <a:r>
              <a:rPr lang="en-US" dirty="0" smtClean="0">
                <a:latin typeface="Times New Roman" panose="02020603050405020304" pitchFamily="18" charset="0"/>
                <a:ea typeface="Times New Roman" panose="02020603050405020304" pitchFamily="18" charset="0"/>
              </a:rPr>
              <a:t>- </a:t>
            </a:r>
            <a:r>
              <a:rPr lang="vi-VN" dirty="0" smtClean="0">
                <a:latin typeface="Times New Roman" panose="02020603050405020304" pitchFamily="18" charset="0"/>
                <a:ea typeface="Times New Roman" panose="02020603050405020304" pitchFamily="18" charset="0"/>
              </a:rPr>
              <a:t>Lớp </a:t>
            </a:r>
            <a:r>
              <a:rPr lang="vi-VN" dirty="0">
                <a:latin typeface="Times New Roman" panose="02020603050405020304" pitchFamily="18" charset="0"/>
                <a:ea typeface="Times New Roman" panose="02020603050405020304" pitchFamily="18" charset="0"/>
              </a:rPr>
              <a:t>được chia theo đúng độ tuổi quy định. </a:t>
            </a:r>
            <a:endParaRPr lang="en-US" dirty="0" smtClean="0">
              <a:latin typeface="Times New Roman" panose="02020603050405020304" pitchFamily="18" charset="0"/>
              <a:ea typeface="Times New Roman" panose="02020603050405020304" pitchFamily="18" charset="0"/>
            </a:endParaRPr>
          </a:p>
          <a:p>
            <a:pPr algn="just">
              <a:lnSpc>
                <a:spcPct val="120000"/>
              </a:lnSpc>
              <a:tabLst>
                <a:tab pos="76200" algn="l"/>
              </a:tabLst>
            </a:pPr>
            <a:r>
              <a:rPr lang="vi-VN"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Bản thân là một giáo, nhiệt tình, ham học hỏi, yêu nghề, mến trẻ.</a:t>
            </a:r>
            <a:endParaRPr lang="en-US" dirty="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6924907" y="2888167"/>
            <a:ext cx="4482790" cy="3416320"/>
          </a:xfrm>
          <a:prstGeom prst="rect">
            <a:avLst/>
          </a:prstGeom>
        </p:spPr>
        <p:txBody>
          <a:bodyPr wrap="square">
            <a:spAutoFit/>
          </a:bodyPr>
          <a:lstStyle/>
          <a:p>
            <a:pPr algn="just">
              <a:lnSpc>
                <a:spcPct val="120000"/>
              </a:lnSpc>
            </a:pPr>
            <a:r>
              <a:rPr lang="en-US" dirty="0" smtClean="0">
                <a:latin typeface="Times New Roman" panose="02020603050405020304" pitchFamily="18" charset="0"/>
                <a:ea typeface="Times New Roman" panose="02020603050405020304" pitchFamily="18" charset="0"/>
              </a:rPr>
              <a:t>- </a:t>
            </a:r>
            <a:r>
              <a:rPr lang="vi-VN" dirty="0" smtClean="0">
                <a:latin typeface="Times New Roman" panose="02020603050405020304" pitchFamily="18" charset="0"/>
                <a:ea typeface="Times New Roman" panose="02020603050405020304" pitchFamily="18" charset="0"/>
              </a:rPr>
              <a:t>Trẻ </a:t>
            </a:r>
            <a:r>
              <a:rPr lang="vi-VN" dirty="0">
                <a:latin typeface="Times New Roman" panose="02020603050405020304" pitchFamily="18" charset="0"/>
                <a:ea typeface="Times New Roman" panose="02020603050405020304" pitchFamily="18" charset="0"/>
              </a:rPr>
              <a:t>24- 36 tháng tuổi do tôi phụ trách là độ tuổi còn non nớt, các cháu bắt đầu đi học còn khóc nhiều. Đến lớp chưa quen các cô và các bạn, nhút nhát, chưa tự tin</a:t>
            </a:r>
            <a:r>
              <a:rPr lang="en-US" dirty="0">
                <a:latin typeface="Times New Roman" panose="02020603050405020304" pitchFamily="18" charset="0"/>
                <a:ea typeface="Times New Roman" panose="02020603050405020304" pitchFamily="18" charset="0"/>
              </a:rPr>
              <a:t>,</a:t>
            </a:r>
            <a:r>
              <a:rPr lang="vi-VN" dirty="0">
                <a:latin typeface="Times New Roman" panose="02020603050405020304" pitchFamily="18" charset="0"/>
                <a:ea typeface="Times New Roman" panose="02020603050405020304" pitchFamily="18" charset="0"/>
              </a:rPr>
              <a:t> chưa mạnh dạn tham gia vận </a:t>
            </a:r>
            <a:r>
              <a:rPr lang="vi-VN" dirty="0" smtClean="0">
                <a:latin typeface="Times New Roman" panose="02020603050405020304" pitchFamily="18" charset="0"/>
                <a:ea typeface="Times New Roman" panose="02020603050405020304" pitchFamily="18" charset="0"/>
              </a:rPr>
              <a:t>động</a:t>
            </a:r>
            <a:endParaRPr lang="en-US" dirty="0">
              <a:latin typeface="Times New Roman" panose="02020603050405020304" pitchFamily="18" charset="0"/>
              <a:ea typeface="Times New Roman" panose="02020603050405020304" pitchFamily="18" charset="0"/>
            </a:endParaRPr>
          </a:p>
          <a:p>
            <a:pPr algn="just">
              <a:lnSpc>
                <a:spcPct val="120000"/>
              </a:lnSpc>
            </a:pPr>
            <a:r>
              <a:rPr lang="en-US" dirty="0" smtClean="0">
                <a:latin typeface="Times New Roman" panose="02020603050405020304" pitchFamily="18" charset="0"/>
                <a:ea typeface="Times New Roman" panose="02020603050405020304" pitchFamily="18" charset="0"/>
              </a:rPr>
              <a:t>- T</a:t>
            </a:r>
            <a:r>
              <a:rPr lang="vi-VN" dirty="0">
                <a:latin typeface="Times New Roman" panose="02020603050405020304" pitchFamily="18" charset="0"/>
                <a:ea typeface="Times New Roman" panose="02020603050405020304" pitchFamily="18" charset="0"/>
              </a:rPr>
              <a:t>rẻ rất hiếu 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năng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tập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trung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chú</a:t>
            </a:r>
            <a:r>
              <a:rPr lang="en-US" dirty="0">
                <a:latin typeface="Times New Roman" panose="02020603050405020304" pitchFamily="18" charset="0"/>
                <a:ea typeface="Times New Roman" panose="02020603050405020304" pitchFamily="18" charset="0"/>
              </a:rPr>
              <a:t> ý </a:t>
            </a:r>
            <a:r>
              <a:rPr lang="en-US" dirty="0" err="1">
                <a:latin typeface="Times New Roman" panose="02020603050405020304" pitchFamily="18" charset="0"/>
                <a:ea typeface="Times New Roman" panose="02020603050405020304" pitchFamily="18" charset="0"/>
              </a:rPr>
              <a:t>còn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chế</a:t>
            </a:r>
            <a:r>
              <a:rPr lang="en-US" dirty="0" smtClean="0">
                <a:latin typeface="Times New Roman" panose="02020603050405020304" pitchFamily="18" charset="0"/>
                <a:ea typeface="Times New Roman" panose="02020603050405020304" pitchFamily="18" charset="0"/>
              </a:rPr>
              <a:t>.</a:t>
            </a:r>
          </a:p>
          <a:p>
            <a:pPr algn="just">
              <a:lnSpc>
                <a:spcPct val="120000"/>
              </a:lnSpc>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huynh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luyện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dirty="0">
                <a:latin typeface="Times New Roman" panose="02020603050405020304" pitchFamily="18" charset="0"/>
                <a:ea typeface="Times New Roman" panose="02020603050405020304" pitchFamily="18" charset="0"/>
                <a:cs typeface="Times New Roman" panose="02020603050405020304" pitchFamily="18" charset="0"/>
              </a:rPr>
              <a:t> con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53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44255" y="2759484"/>
            <a:ext cx="3029146" cy="19365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Times New Roman" panose="02020603050405020304" pitchFamily="18" charset="0"/>
                <a:cs typeface="Times New Roman" panose="02020603050405020304" pitchFamily="18" charset="0"/>
              </a:rPr>
              <a:t>CÁC BIỆN PHÁP</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V="1">
            <a:off x="2912012" y="1156582"/>
            <a:ext cx="1561514" cy="2043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7" idx="1"/>
          </p:cNvCxnSpPr>
          <p:nvPr/>
        </p:nvCxnSpPr>
        <p:spPr>
          <a:xfrm flipV="1">
            <a:off x="2967894" y="2447693"/>
            <a:ext cx="1704467" cy="8595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12012" y="3408502"/>
            <a:ext cx="1561514" cy="271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0"/>
          </p:cNvCxnSpPr>
          <p:nvPr/>
        </p:nvCxnSpPr>
        <p:spPr>
          <a:xfrm>
            <a:off x="3070877" y="3727777"/>
            <a:ext cx="1501123" cy="956765"/>
          </a:xfrm>
          <a:prstGeom prst="line">
            <a:avLst/>
          </a:prstGeom>
        </p:spPr>
        <p:style>
          <a:lnRef idx="1">
            <a:schemeClr val="accent1"/>
          </a:lnRef>
          <a:fillRef idx="0">
            <a:schemeClr val="accent1"/>
          </a:fillRef>
          <a:effectRef idx="0">
            <a:schemeClr val="accent1"/>
          </a:effectRef>
          <a:fontRef idx="minor">
            <a:schemeClr val="tx1"/>
          </a:fontRef>
        </p:style>
      </p:cxnSp>
      <p:sp>
        <p:nvSpPr>
          <p:cNvPr id="17" name="Flowchart: Alternate Process 16"/>
          <p:cNvSpPr/>
          <p:nvPr/>
        </p:nvSpPr>
        <p:spPr>
          <a:xfrm>
            <a:off x="4672361" y="1962615"/>
            <a:ext cx="6525521" cy="970156"/>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ounded Rectangle 4"/>
          <p:cNvSpPr/>
          <p:nvPr/>
        </p:nvSpPr>
        <p:spPr>
          <a:xfrm>
            <a:off x="4572000" y="724830"/>
            <a:ext cx="6625882" cy="9713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động</a:t>
            </a:r>
            <a:endParaRPr lang="en-US" sz="2400" dirty="0"/>
          </a:p>
        </p:txBody>
      </p:sp>
      <p:sp>
        <p:nvSpPr>
          <p:cNvPr id="7" name="Rounded Rectangle 6"/>
          <p:cNvSpPr/>
          <p:nvPr/>
        </p:nvSpPr>
        <p:spPr>
          <a:xfrm>
            <a:off x="4558730" y="3199173"/>
            <a:ext cx="6639151" cy="100483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ghép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p>
        </p:txBody>
      </p:sp>
      <p:sp>
        <p:nvSpPr>
          <p:cNvPr id="9" name="Rounded Rectangle 8"/>
          <p:cNvSpPr/>
          <p:nvPr/>
        </p:nvSpPr>
        <p:spPr>
          <a:xfrm>
            <a:off x="4672361" y="4684542"/>
            <a:ext cx="6400800" cy="9144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Phối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huynh</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544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3568390" y="1182029"/>
            <a:ext cx="4839630" cy="162807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1: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ea typeface="Times New Roman" panose="02020603050405020304" pitchFamily="18" charset="0"/>
                <a:cs typeface="Times New Roman" panose="02020603050405020304" pitchFamily="18" charset="0"/>
              </a:rPr>
              <a:t>động</a:t>
            </a:r>
            <a:endParaRPr lang="en-US" dirty="0"/>
          </a:p>
        </p:txBody>
      </p:sp>
    </p:spTree>
    <p:extLst>
      <p:ext uri="{BB962C8B-B14F-4D97-AF65-F5344CB8AC3E}">
        <p14:creationId xmlns:p14="http://schemas.microsoft.com/office/powerpoint/2010/main" val="88170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37626" y="223024"/>
            <a:ext cx="11633980" cy="13604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indent="457200" algn="just">
              <a:lnSpc>
                <a:spcPct val="120000"/>
              </a:lnSpc>
            </a:pPr>
            <a:r>
              <a:rPr lang="en-US" dirty="0" err="1">
                <a:latin typeface="Times New Roman" panose="02020603050405020304" pitchFamily="18" charset="0"/>
                <a:ea typeface="Times New Roman" panose="02020603050405020304" pitchFamily="18" charset="0"/>
              </a:rPr>
              <a:t>Sử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dụng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dùng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một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biện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vô</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trọng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dục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dùng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quan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đẹp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hấp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dẫn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phú</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sẽ</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làm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thêm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khiến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trẻ</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hứng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thú</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hơn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kết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quả</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cao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Vì</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vậy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tôi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luôn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dùng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đồ</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chơi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mới</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trẻ</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vận</a:t>
            </a:r>
            <a:r>
              <a:rPr lang="en-US" dirty="0">
                <a:latin typeface="Times New Roman" panose="02020603050405020304" pitchFamily="18" charset="0"/>
                <a:ea typeface="Times New Roman" panose="02020603050405020304" pitchFamily="18" charset="0"/>
              </a:rPr>
              <a:t> </a:t>
            </a:r>
            <a:r>
              <a:rPr lang="en-US" dirty="0" err="1" smtClean="0">
                <a:latin typeface="Times New Roman" panose="02020603050405020304" pitchFamily="18" charset="0"/>
                <a:ea typeface="Times New Roman" panose="02020603050405020304" pitchFamily="18" charset="0"/>
              </a:rPr>
              <a:t>động</a:t>
            </a:r>
            <a:r>
              <a:rPr lang="en-US" dirty="0" smtClean="0">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26" y="2007219"/>
            <a:ext cx="3330660" cy="214103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295" y="1951462"/>
            <a:ext cx="3328871" cy="2252547"/>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3055" y="1951461"/>
            <a:ext cx="3534937" cy="2252547"/>
          </a:xfrm>
          <a:prstGeom prst="rect">
            <a:avLst/>
          </a:prstGeom>
        </p:spPr>
      </p:pic>
      <p:pic>
        <p:nvPicPr>
          <p:cNvPr id="5" name="Picture 4"/>
          <p:cNvPicPr>
            <a:picLocks noChangeAspect="1"/>
          </p:cNvPicPr>
          <p:nvPr/>
        </p:nvPicPr>
        <p:blipFill>
          <a:blip r:embed="rId6"/>
          <a:stretch>
            <a:fillRect/>
          </a:stretch>
        </p:blipFill>
        <p:spPr>
          <a:xfrm>
            <a:off x="4131295" y="4382428"/>
            <a:ext cx="3328871" cy="2475572"/>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5094" y="4477212"/>
            <a:ext cx="3482898" cy="2286004"/>
          </a:xfrm>
          <a:prstGeom prst="rect">
            <a:avLst/>
          </a:prstGeom>
        </p:spPr>
      </p:pic>
    </p:spTree>
    <p:extLst>
      <p:ext uri="{BB962C8B-B14F-4D97-AF65-F5344CB8AC3E}">
        <p14:creationId xmlns:p14="http://schemas.microsoft.com/office/powerpoint/2010/main" val="6379092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val 6"/>
          <p:cNvSpPr/>
          <p:nvPr/>
        </p:nvSpPr>
        <p:spPr>
          <a:xfrm>
            <a:off x="3571177" y="1103971"/>
            <a:ext cx="5430644" cy="12377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pPr>
            <a:r>
              <a:rPr lang="en-US"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342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0293" y="468351"/>
            <a:ext cx="11474605" cy="14219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nSpc>
                <a:spcPct val="120000"/>
              </a:lnSpc>
            </a:pPr>
            <a:r>
              <a:rPr lang="en-US"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suốt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giữa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nhe</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hoặc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bằng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cuốn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tre</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giúp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tre</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nhiên.Vì</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81" y="2754352"/>
            <a:ext cx="5107258" cy="3836018"/>
          </a:xfrm>
          <a:prstGeom prst="rect">
            <a:avLst/>
          </a:prstGeom>
        </p:spPr>
      </p:pic>
      <p:sp>
        <p:nvSpPr>
          <p:cNvPr id="13" name="Rectangle 12"/>
          <p:cNvSpPr/>
          <p:nvPr/>
        </p:nvSpPr>
        <p:spPr>
          <a:xfrm>
            <a:off x="390293" y="2085278"/>
            <a:ext cx="2832409" cy="307777"/>
          </a:xfrm>
          <a:prstGeom prst="rect">
            <a:avLst/>
          </a:prstGeom>
        </p:spPr>
        <p:txBody>
          <a:bodyPr wrap="square">
            <a:spAutoFit/>
          </a:bodyPr>
          <a:lstStyle/>
          <a:p>
            <a:r>
              <a:rPr lang="pt-BR" sz="1400" b="1" u="sng" dirty="0">
                <a:latin typeface="Times New Roman" panose="02020603050405020304" pitchFamily="18" charset="0"/>
                <a:ea typeface="Times New Roman" panose="02020603050405020304" pitchFamily="18" charset="0"/>
              </a:rPr>
              <a:t>Ví dụ </a:t>
            </a:r>
            <a:r>
              <a:rPr lang="pt-BR" sz="1400" dirty="0">
                <a:latin typeface="Times New Roman" panose="02020603050405020304" pitchFamily="18" charset="0"/>
                <a:ea typeface="Times New Roman" panose="02020603050405020304" pitchFamily="18" charset="0"/>
              </a:rPr>
              <a:t>: </a:t>
            </a:r>
            <a:r>
              <a:rPr lang="pt-BR" sz="1400" b="1" dirty="0">
                <a:latin typeface="Times New Roman" panose="02020603050405020304" pitchFamily="18" charset="0"/>
                <a:ea typeface="Times New Roman" panose="02020603050405020304" pitchFamily="18" charset="0"/>
              </a:rPr>
              <a:t>Đề tài: Đi trong đường hẹp</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367" y="2754353"/>
            <a:ext cx="5143500" cy="3836018"/>
          </a:xfrm>
          <a:prstGeom prst="rect">
            <a:avLst/>
          </a:prstGeom>
        </p:spPr>
      </p:pic>
    </p:spTree>
    <p:extLst>
      <p:ext uri="{BB962C8B-B14F-4D97-AF65-F5344CB8AC3E}">
        <p14:creationId xmlns:p14="http://schemas.microsoft.com/office/powerpoint/2010/main" val="1260103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765503" y="178420"/>
            <a:ext cx="6177776" cy="18064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nSpc>
                <a:spcPct val="115000"/>
              </a:lnSpc>
            </a:pP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Biện</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pháp</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3: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Lồng</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ghép</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hoạt</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động</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phát</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triển</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vận</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động</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vào</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các</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hoạt</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động</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khác</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trong</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ngày</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của</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 </a:t>
            </a:r>
            <a:r>
              <a:rPr lang="en-US" b="1" i="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trẻ</a:t>
            </a:r>
            <a:r>
              <a:rPr lang="en-US" b="1"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a:t>
            </a:r>
            <a:endParaRPr lang="en-US" sz="1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573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TotalTime>
  <Words>1072</Words>
  <Application>Microsoft Office PowerPoint</Application>
  <PresentationFormat>Widescreen</PresentationFormat>
  <Paragraphs>54</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ỦY BAN NHÂN DÂN QUẬN LONG BIÊN TRƯỜNG MẦM NON NGUYỆT QUẾ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LONG BIÊN TRƯỜNG MẦM NON GIA THỤY</dc:title>
  <dc:creator>admin</dc:creator>
  <cp:lastModifiedBy>Techsi.vn</cp:lastModifiedBy>
  <cp:revision>101</cp:revision>
  <dcterms:created xsi:type="dcterms:W3CDTF">2022-10-20T11:42:21Z</dcterms:created>
  <dcterms:modified xsi:type="dcterms:W3CDTF">2024-11-18T15:44:52Z</dcterms:modified>
</cp:coreProperties>
</file>