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24"/>
  </p:notesMasterIdLst>
  <p:sldIdLst>
    <p:sldId id="256" r:id="rId3"/>
    <p:sldId id="302" r:id="rId4"/>
    <p:sldId id="285" r:id="rId5"/>
    <p:sldId id="278" r:id="rId6"/>
    <p:sldId id="293" r:id="rId7"/>
    <p:sldId id="279" r:id="rId8"/>
    <p:sldId id="280" r:id="rId9"/>
    <p:sldId id="281" r:id="rId10"/>
    <p:sldId id="282" r:id="rId11"/>
    <p:sldId id="303" r:id="rId12"/>
    <p:sldId id="271" r:id="rId13"/>
    <p:sldId id="296" r:id="rId14"/>
    <p:sldId id="291" r:id="rId15"/>
    <p:sldId id="290" r:id="rId16"/>
    <p:sldId id="297" r:id="rId17"/>
    <p:sldId id="298" r:id="rId18"/>
    <p:sldId id="305" r:id="rId19"/>
    <p:sldId id="292" r:id="rId20"/>
    <p:sldId id="289" r:id="rId21"/>
    <p:sldId id="267" r:id="rId22"/>
    <p:sldId id="270" r:id="rId2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6600"/>
    <a:srgbClr val="000099"/>
    <a:srgbClr val="2605EF"/>
    <a:srgbClr val="FF00FF"/>
    <a:srgbClr val="40C6F0"/>
    <a:srgbClr val="008000"/>
    <a:srgbClr val="6CC4A2"/>
    <a:srgbClr val="05AB0D"/>
    <a:srgbClr val="54A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6" d="100"/>
          <a:sy n="86"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21.jpeg"/></Relationships>
</file>

<file path=ppt/diagrams/_rels/data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65390-CA36-4F8A-9FD1-7C66BD6F888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156A3DC-E86E-4D4D-BD07-AD3D94070A11}">
      <dgm:prSet custT="1"/>
      <dgm:spPr/>
      <dgm:t>
        <a:bodyPr/>
        <a:lstStyle/>
        <a:p>
          <a:r>
            <a:rPr lang="vi-VN" sz="2000" b="1" i="0" dirty="0">
              <a:solidFill>
                <a:srgbClr val="2605EF"/>
              </a:solidFill>
              <a:latin typeface="+mj-lt"/>
            </a:rPr>
            <a:t>Tăng cường cho trẻ rèn luyện kỹ năng tự phục vụ thông qua hoạt động vui chơi</a:t>
          </a:r>
          <a:endParaRPr lang="en-SG" sz="2000" b="1" i="0" dirty="0">
            <a:solidFill>
              <a:srgbClr val="2605EF"/>
            </a:solidFill>
            <a:latin typeface="+mj-lt"/>
          </a:endParaRPr>
        </a:p>
      </dgm:t>
    </dgm:pt>
    <dgm:pt modelId="{78CD94E9-4DF5-4D74-86BE-7FC4E70D0E7B}" type="parTrans" cxnId="{5EED82F4-8AC4-4755-BD55-1587A19E2790}">
      <dgm:prSet/>
      <dgm:spPr/>
      <dgm:t>
        <a:bodyPr/>
        <a:lstStyle/>
        <a:p>
          <a:endParaRPr lang="en-SG"/>
        </a:p>
      </dgm:t>
    </dgm:pt>
    <dgm:pt modelId="{E63DD20B-5950-4090-BAF3-40207470EA2F}" type="sibTrans" cxnId="{5EED82F4-8AC4-4755-BD55-1587A19E2790}">
      <dgm:prSet/>
      <dgm:spPr/>
      <dgm:t>
        <a:bodyPr/>
        <a:lstStyle/>
        <a:p>
          <a:endParaRPr lang="en-SG"/>
        </a:p>
      </dgm:t>
    </dgm:pt>
    <dgm:pt modelId="{F456CD21-60F5-454E-8545-3144A11CDFE5}">
      <dgm:prSet/>
      <dgm:spPr/>
      <dgm:t>
        <a:bodyPr/>
        <a:lstStyle/>
        <a:p>
          <a:endParaRPr lang="en-SG"/>
        </a:p>
      </dgm:t>
    </dgm:pt>
    <dgm:pt modelId="{0C2191D7-49AD-49E8-862E-095D4666CC40}" type="parTrans" cxnId="{3EB1DF13-CE9E-4301-8736-32977569A300}">
      <dgm:prSet/>
      <dgm:spPr/>
      <dgm:t>
        <a:bodyPr/>
        <a:lstStyle/>
        <a:p>
          <a:endParaRPr lang="en-SG"/>
        </a:p>
      </dgm:t>
    </dgm:pt>
    <dgm:pt modelId="{8DBB20D1-D5CE-4C4A-A5CA-76347E5474D9}" type="sibTrans" cxnId="{3EB1DF13-CE9E-4301-8736-32977569A300}">
      <dgm:prSet/>
      <dgm:spPr/>
      <dgm:t>
        <a:bodyPr/>
        <a:lstStyle/>
        <a:p>
          <a:endParaRPr lang="en-SG"/>
        </a:p>
      </dgm:t>
    </dgm:pt>
    <dgm:pt modelId="{D678C853-2DDD-4A06-8233-8174B0312783}">
      <dgm:prSet/>
      <dgm:spPr/>
      <dgm:t>
        <a:bodyPr/>
        <a:lstStyle/>
        <a:p>
          <a:r>
            <a:rPr lang="vi-VN" dirty="0">
              <a:latin typeface="+mj-lt"/>
            </a:rPr>
            <a:t>Trong giờ vui chơi trẻ được thực hành trải nghiệm nhiều vai chơi khác nhau trong cuộc sống của người lớn, vì vậy đây thực sự là một điều kiện tuyệt vời giúp trẻ được thực hành các kĩ năng tự phục vụ một cách hiệu quả. Tôi tiến hành lồng ghép giáo dục kỹ năng tự phục vụ vào vui chơi, qua đó trẻ được rèn luyện các kỹ năng tự phục vụ, giáo viên theo dõi quan sát lắng nghe để kịp thời sửa đổi cho trẻ những kỹ năng chưa tốt. Đồng thời giúp trẻ hình những kỹ năng cần thiết trong cuộc sống.</a:t>
          </a:r>
          <a:endParaRPr lang="en-SG" dirty="0">
            <a:latin typeface="+mj-lt"/>
          </a:endParaRPr>
        </a:p>
      </dgm:t>
    </dgm:pt>
    <dgm:pt modelId="{E7209188-A071-4E72-9B36-AA32D00B0173}" type="parTrans" cxnId="{D30DFC0F-5760-4187-AFFA-7CE462EA917C}">
      <dgm:prSet/>
      <dgm:spPr/>
      <dgm:t>
        <a:bodyPr/>
        <a:lstStyle/>
        <a:p>
          <a:endParaRPr lang="en-SG"/>
        </a:p>
      </dgm:t>
    </dgm:pt>
    <dgm:pt modelId="{2A708DF2-3348-42AE-869F-BD5058DE40D4}" type="sibTrans" cxnId="{D30DFC0F-5760-4187-AFFA-7CE462EA917C}">
      <dgm:prSet/>
      <dgm:spPr/>
      <dgm:t>
        <a:bodyPr/>
        <a:lstStyle/>
        <a:p>
          <a:endParaRPr lang="en-SG"/>
        </a:p>
      </dgm:t>
    </dgm:pt>
    <dgm:pt modelId="{B136A0BB-19FA-469C-A74A-EDFC249F9A97}" type="pres">
      <dgm:prSet presAssocID="{90865390-CA36-4F8A-9FD1-7C66BD6F8886}" presName="Name0" presStyleCnt="0">
        <dgm:presLayoutVars>
          <dgm:dir/>
          <dgm:animLvl val="lvl"/>
          <dgm:resizeHandles/>
        </dgm:presLayoutVars>
      </dgm:prSet>
      <dgm:spPr/>
      <dgm:t>
        <a:bodyPr/>
        <a:lstStyle/>
        <a:p>
          <a:endParaRPr lang="en-US"/>
        </a:p>
      </dgm:t>
    </dgm:pt>
    <dgm:pt modelId="{11918ECC-8156-4A94-9B6F-26AC632E00F4}" type="pres">
      <dgm:prSet presAssocID="{9156A3DC-E86E-4D4D-BD07-AD3D94070A11}" presName="linNode" presStyleCnt="0"/>
      <dgm:spPr/>
    </dgm:pt>
    <dgm:pt modelId="{211444B0-7AAA-407A-A72C-82972BE09955}" type="pres">
      <dgm:prSet presAssocID="{9156A3DC-E86E-4D4D-BD07-AD3D94070A11}" presName="parentShp" presStyleLbl="node1" presStyleIdx="0" presStyleCnt="1">
        <dgm:presLayoutVars>
          <dgm:bulletEnabled val="1"/>
        </dgm:presLayoutVars>
      </dgm:prSet>
      <dgm:spPr/>
      <dgm:t>
        <a:bodyPr/>
        <a:lstStyle/>
        <a:p>
          <a:endParaRPr lang="en-US"/>
        </a:p>
      </dgm:t>
    </dgm:pt>
    <dgm:pt modelId="{B0572DC6-828B-4FE4-A3D9-60C88E86D7DA}" type="pres">
      <dgm:prSet presAssocID="{9156A3DC-E86E-4D4D-BD07-AD3D94070A11}" presName="childShp" presStyleLbl="bgAccFollowNode1" presStyleIdx="0" presStyleCnt="1">
        <dgm:presLayoutVars>
          <dgm:bulletEnabled val="1"/>
        </dgm:presLayoutVars>
      </dgm:prSet>
      <dgm:spPr/>
      <dgm:t>
        <a:bodyPr/>
        <a:lstStyle/>
        <a:p>
          <a:endParaRPr lang="en-US"/>
        </a:p>
      </dgm:t>
    </dgm:pt>
  </dgm:ptLst>
  <dgm:cxnLst>
    <dgm:cxn modelId="{D30DFC0F-5760-4187-AFFA-7CE462EA917C}" srcId="{9156A3DC-E86E-4D4D-BD07-AD3D94070A11}" destId="{D678C853-2DDD-4A06-8233-8174B0312783}" srcOrd="1" destOrd="0" parTransId="{E7209188-A071-4E72-9B36-AA32D00B0173}" sibTransId="{2A708DF2-3348-42AE-869F-BD5058DE40D4}"/>
    <dgm:cxn modelId="{5EED82F4-8AC4-4755-BD55-1587A19E2790}" srcId="{90865390-CA36-4F8A-9FD1-7C66BD6F8886}" destId="{9156A3DC-E86E-4D4D-BD07-AD3D94070A11}" srcOrd="0" destOrd="0" parTransId="{78CD94E9-4DF5-4D74-86BE-7FC4E70D0E7B}" sibTransId="{E63DD20B-5950-4090-BAF3-40207470EA2F}"/>
    <dgm:cxn modelId="{D3099057-BC3E-4D31-8A88-D69711DF69DC}" type="presOf" srcId="{90865390-CA36-4F8A-9FD1-7C66BD6F8886}" destId="{B136A0BB-19FA-469C-A74A-EDFC249F9A97}" srcOrd="0" destOrd="0" presId="urn:microsoft.com/office/officeart/2005/8/layout/vList6"/>
    <dgm:cxn modelId="{3EB1DF13-CE9E-4301-8736-32977569A300}" srcId="{9156A3DC-E86E-4D4D-BD07-AD3D94070A11}" destId="{F456CD21-60F5-454E-8545-3144A11CDFE5}" srcOrd="0" destOrd="0" parTransId="{0C2191D7-49AD-49E8-862E-095D4666CC40}" sibTransId="{8DBB20D1-D5CE-4C4A-A5CA-76347E5474D9}"/>
    <dgm:cxn modelId="{B37D5E43-877F-4234-BDA9-2406F5E77924}" type="presOf" srcId="{9156A3DC-E86E-4D4D-BD07-AD3D94070A11}" destId="{211444B0-7AAA-407A-A72C-82972BE09955}" srcOrd="0" destOrd="0" presId="urn:microsoft.com/office/officeart/2005/8/layout/vList6"/>
    <dgm:cxn modelId="{91ADF0EA-BBE6-4762-9D93-DF74D735F3A9}" type="presOf" srcId="{F456CD21-60F5-454E-8545-3144A11CDFE5}" destId="{B0572DC6-828B-4FE4-A3D9-60C88E86D7DA}" srcOrd="0" destOrd="0" presId="urn:microsoft.com/office/officeart/2005/8/layout/vList6"/>
    <dgm:cxn modelId="{D3BDFBAA-6776-42CA-B581-7F907D82A9DA}" type="presOf" srcId="{D678C853-2DDD-4A06-8233-8174B0312783}" destId="{B0572DC6-828B-4FE4-A3D9-60C88E86D7DA}" srcOrd="0" destOrd="1" presId="urn:microsoft.com/office/officeart/2005/8/layout/vList6"/>
    <dgm:cxn modelId="{9D1190EF-9CA4-4F37-B8AD-ED5B2A3B98FE}" type="presParOf" srcId="{B136A0BB-19FA-469C-A74A-EDFC249F9A97}" destId="{11918ECC-8156-4A94-9B6F-26AC632E00F4}" srcOrd="0" destOrd="0" presId="urn:microsoft.com/office/officeart/2005/8/layout/vList6"/>
    <dgm:cxn modelId="{22E42813-DF28-4471-B3F0-09521EB9CB7C}" type="presParOf" srcId="{11918ECC-8156-4A94-9B6F-26AC632E00F4}" destId="{211444B0-7AAA-407A-A72C-82972BE09955}" srcOrd="0" destOrd="0" presId="urn:microsoft.com/office/officeart/2005/8/layout/vList6"/>
    <dgm:cxn modelId="{0776042D-A9BC-4B2E-8040-FD6A218DF808}" type="presParOf" srcId="{11918ECC-8156-4A94-9B6F-26AC632E00F4}" destId="{B0572DC6-828B-4FE4-A3D9-60C88E86D7D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7CC46-64B9-4636-B509-9379FE972336}" type="doc">
      <dgm:prSet loTypeId="urn:microsoft.com/office/officeart/2008/layout/BendingPictureCaptionList" loCatId="picture" qsTypeId="urn:microsoft.com/office/officeart/2005/8/quickstyle/simple1" qsCatId="simple" csTypeId="urn:microsoft.com/office/officeart/2005/8/colors/colorful1" csCatId="colorful" phldr="1"/>
      <dgm:spPr/>
      <dgm:t>
        <a:bodyPr/>
        <a:lstStyle/>
        <a:p>
          <a:endParaRPr lang="en-US"/>
        </a:p>
      </dgm:t>
    </dgm:pt>
    <dgm:pt modelId="{91A87A90-A239-468E-853A-B975E247EA01}">
      <dgm:prSet phldrT="[Text]"/>
      <dgm:spPr>
        <a:xfrm>
          <a:off x="0" y="3523881"/>
          <a:ext cx="3183903" cy="1458837"/>
        </a:xfrm>
        <a:prstGeom prst="wedgeRectCallout">
          <a:avLst>
            <a:gd name="adj1" fmla="val 20250"/>
            <a:gd name="adj2" fmla="val -607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pt-BR" b="1" dirty="0">
              <a:solidFill>
                <a:srgbClr val="7030A0"/>
              </a:solidFill>
              <a:latin typeface="Times New Roman" panose="02020603050405020304" pitchFamily="18" charset="0"/>
              <a:ea typeface="+mn-ea"/>
              <a:cs typeface="Times New Roman" panose="02020603050405020304" pitchFamily="18" charset="0"/>
            </a:rPr>
            <a:t>Ngoài hoạt động chung ,hoạt động vui chơi ra tôi còn hướng dẫn trẻ tự phục vụ thông qua các hoạt động khác </a:t>
          </a:r>
          <a:r>
            <a:rPr lang="vi-VN" b="1" dirty="0">
              <a:solidFill>
                <a:srgbClr val="7030A0"/>
              </a:solidFill>
              <a:latin typeface="Times New Roman" panose="02020603050405020304" pitchFamily="18" charset="0"/>
              <a:ea typeface="+mn-ea"/>
              <a:cs typeface="Times New Roman" panose="02020603050405020304" pitchFamily="18" charset="0"/>
            </a:rPr>
            <a:t>(VD : giờ đón trẻ , cô hướng dẫn trẻ cất ba lô và </a:t>
          </a:r>
          <a:r>
            <a:rPr lang="en-US" b="1" dirty="0" err="1" smtClean="0">
              <a:solidFill>
                <a:srgbClr val="7030A0"/>
              </a:solidFill>
              <a:latin typeface="Times New Roman" panose="02020603050405020304" pitchFamily="18" charset="0"/>
              <a:ea typeface="+mn-ea"/>
              <a:cs typeface="Times New Roman" panose="02020603050405020304" pitchFamily="18" charset="0"/>
            </a:rPr>
            <a:t>kéo</a:t>
          </a:r>
          <a:r>
            <a:rPr lang="en-US" b="1" dirty="0" smtClean="0">
              <a:solidFill>
                <a:srgbClr val="7030A0"/>
              </a:solidFill>
              <a:latin typeface="Times New Roman" panose="02020603050405020304" pitchFamily="18" charset="0"/>
              <a:ea typeface="+mn-ea"/>
              <a:cs typeface="Times New Roman" panose="02020603050405020304" pitchFamily="18" charset="0"/>
            </a:rPr>
            <a:t> </a:t>
          </a:r>
          <a:r>
            <a:rPr lang="en-US" b="1" dirty="0" err="1" smtClean="0">
              <a:solidFill>
                <a:srgbClr val="7030A0"/>
              </a:solidFill>
              <a:latin typeface="Times New Roman" panose="02020603050405020304" pitchFamily="18" charset="0"/>
              <a:ea typeface="+mn-ea"/>
              <a:cs typeface="Times New Roman" panose="02020603050405020304" pitchFamily="18" charset="0"/>
            </a:rPr>
            <a:t>khóa</a:t>
          </a:r>
          <a:r>
            <a:rPr lang="en-US" b="1" dirty="0" smtClean="0">
              <a:solidFill>
                <a:srgbClr val="7030A0"/>
              </a:solidFill>
              <a:latin typeface="Times New Roman" panose="02020603050405020304" pitchFamily="18" charset="0"/>
              <a:ea typeface="+mn-ea"/>
              <a:cs typeface="Times New Roman" panose="02020603050405020304" pitchFamily="18" charset="0"/>
            </a:rPr>
            <a:t> </a:t>
          </a:r>
          <a:r>
            <a:rPr lang="vi-VN" b="1" dirty="0" smtClean="0">
              <a:solidFill>
                <a:srgbClr val="7030A0"/>
              </a:solidFill>
              <a:latin typeface="Times New Roman" panose="02020603050405020304" pitchFamily="18" charset="0"/>
              <a:ea typeface="+mn-ea"/>
              <a:cs typeface="Times New Roman" panose="02020603050405020304" pitchFamily="18" charset="0"/>
            </a:rPr>
            <a:t>áo</a:t>
          </a:r>
          <a:r>
            <a:rPr lang="vi-VN" b="1" dirty="0">
              <a:solidFill>
                <a:srgbClr val="7030A0"/>
              </a:solidFill>
              <a:latin typeface="Times New Roman" panose="02020603050405020304" pitchFamily="18" charset="0"/>
              <a:ea typeface="+mn-ea"/>
              <a:cs typeface="Times New Roman" panose="02020603050405020304" pitchFamily="18" charset="0"/>
            </a:rPr>
            <a:t>)</a:t>
          </a:r>
          <a:endParaRPr lang="en-US" b="1" dirty="0">
            <a:solidFill>
              <a:srgbClr val="7030A0"/>
            </a:solidFill>
            <a:latin typeface="Times New Roman" panose="02020603050405020304" pitchFamily="18" charset="0"/>
            <a:ea typeface="+mn-ea"/>
            <a:cs typeface="Times New Roman" panose="02020603050405020304" pitchFamily="18" charset="0"/>
          </a:endParaRPr>
        </a:p>
      </dgm:t>
    </dgm:pt>
    <dgm:pt modelId="{C26064ED-A558-40F7-84B5-500BF1B72BC5}" type="parTrans" cxnId="{9C58150C-461A-4E03-8637-9FB33B0C3A01}">
      <dgm:prSet/>
      <dgm:spPr/>
      <dgm:t>
        <a:bodyPr/>
        <a:lstStyle/>
        <a:p>
          <a:endParaRPr lang="en-US"/>
        </a:p>
      </dgm:t>
    </dgm:pt>
    <dgm:pt modelId="{39624841-04D1-4359-A11D-AAE53DD69F41}" type="sibTrans" cxnId="{9C58150C-461A-4E03-8637-9FB33B0C3A01}">
      <dgm:prSet/>
      <dgm:spPr/>
      <dgm:t>
        <a:bodyPr/>
        <a:lstStyle/>
        <a:p>
          <a:endParaRPr lang="en-US"/>
        </a:p>
      </dgm:t>
    </dgm:pt>
    <dgm:pt modelId="{634DB4CE-CD35-4078-A6C0-65B5C685B3A8}" type="pres">
      <dgm:prSet presAssocID="{79E7CC46-64B9-4636-B509-9379FE972336}" presName="Name0" presStyleCnt="0">
        <dgm:presLayoutVars>
          <dgm:dir/>
          <dgm:resizeHandles val="exact"/>
        </dgm:presLayoutVars>
      </dgm:prSet>
      <dgm:spPr/>
      <dgm:t>
        <a:bodyPr/>
        <a:lstStyle/>
        <a:p>
          <a:endParaRPr lang="en-US"/>
        </a:p>
      </dgm:t>
    </dgm:pt>
    <dgm:pt modelId="{8933E52B-29D2-4E81-9E98-29264BA6F58D}" type="pres">
      <dgm:prSet presAssocID="{91A87A90-A239-468E-853A-B975E247EA01}" presName="composite" presStyleCnt="0"/>
      <dgm:spPr/>
    </dgm:pt>
    <dgm:pt modelId="{187FC57F-8ED2-43C7-A63B-74511ECF6B83}" type="pres">
      <dgm:prSet presAssocID="{91A87A90-A239-468E-853A-B975E247EA01}" presName="rect1" presStyleLbl="bgImgPlace1" presStyleIdx="0" presStyleCnt="1" custScaleX="62460" custScaleY="81402" custLinFactNeighborX="-29551" custLinFactNeighborY="3200"/>
      <dgm:spPr>
        <a:xfrm>
          <a:off x="0" y="994344"/>
          <a:ext cx="3233737" cy="2586990"/>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48E3625-FD7E-4339-BA1F-203003927D98}" type="pres">
      <dgm:prSet presAssocID="{91A87A90-A239-468E-853A-B975E247EA01}" presName="wedgeRectCallout1" presStyleLbl="node1" presStyleIdx="0" presStyleCnt="1" custScaleX="137935" custScaleY="53111" custLinFactNeighborX="-7010" custLinFactNeighborY="3121">
        <dgm:presLayoutVars>
          <dgm:bulletEnabled val="1"/>
        </dgm:presLayoutVars>
      </dgm:prSet>
      <dgm:spPr/>
      <dgm:t>
        <a:bodyPr/>
        <a:lstStyle/>
        <a:p>
          <a:endParaRPr lang="en-US"/>
        </a:p>
      </dgm:t>
    </dgm:pt>
  </dgm:ptLst>
  <dgm:cxnLst>
    <dgm:cxn modelId="{9C58150C-461A-4E03-8637-9FB33B0C3A01}" srcId="{79E7CC46-64B9-4636-B509-9379FE972336}" destId="{91A87A90-A239-468E-853A-B975E247EA01}" srcOrd="0" destOrd="0" parTransId="{C26064ED-A558-40F7-84B5-500BF1B72BC5}" sibTransId="{39624841-04D1-4359-A11D-AAE53DD69F41}"/>
    <dgm:cxn modelId="{32A4F146-EC87-48A5-89BA-D0F269579E24}" type="presOf" srcId="{91A87A90-A239-468E-853A-B975E247EA01}" destId="{E48E3625-FD7E-4339-BA1F-203003927D98}" srcOrd="0" destOrd="0" presId="urn:microsoft.com/office/officeart/2008/layout/BendingPictureCaptionList"/>
    <dgm:cxn modelId="{049C4AB2-E17F-4889-8151-000D380F68D4}" type="presOf" srcId="{79E7CC46-64B9-4636-B509-9379FE972336}" destId="{634DB4CE-CD35-4078-A6C0-65B5C685B3A8}" srcOrd="0" destOrd="0" presId="urn:microsoft.com/office/officeart/2008/layout/BendingPictureCaptionList"/>
    <dgm:cxn modelId="{5063F447-A5D9-410D-8222-A02719B32864}" type="presParOf" srcId="{634DB4CE-CD35-4078-A6C0-65B5C685B3A8}" destId="{8933E52B-29D2-4E81-9E98-29264BA6F58D}" srcOrd="0" destOrd="0" presId="urn:microsoft.com/office/officeart/2008/layout/BendingPictureCaptionList"/>
    <dgm:cxn modelId="{012A040F-F35B-4683-9F4A-4B612E0D251B}" type="presParOf" srcId="{8933E52B-29D2-4E81-9E98-29264BA6F58D}" destId="{187FC57F-8ED2-43C7-A63B-74511ECF6B83}" srcOrd="0" destOrd="0" presId="urn:microsoft.com/office/officeart/2008/layout/BendingPictureCaptionList"/>
    <dgm:cxn modelId="{0F9D823F-2290-42A6-B338-96FEEB14FD27}" type="presParOf" srcId="{8933E52B-29D2-4E81-9E98-29264BA6F58D}" destId="{E48E3625-FD7E-4339-BA1F-203003927D98}"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32217E-4A94-4609-AC02-AA0F2D0D0E8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394F8FA-6C93-449B-A3A8-9AED16F98A62}">
      <dgm:prSet phldrT="[Text]"/>
      <dgm:spPr/>
      <dgm:t>
        <a:bodyPr/>
        <a:lstStyle/>
        <a:p>
          <a:pPr algn="just"/>
          <a:r>
            <a:rPr lang="en-US" i="1" dirty="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 Đối với giáo viên :</a:t>
          </a:r>
        </a:p>
        <a:p>
          <a:pPr algn="just"/>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Giáo viên được trau dồi kiến thức về các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vi-VN" dirty="0">
              <a:latin typeface="Times New Roman" panose="02020603050405020304" pitchFamily="18" charset="0"/>
              <a:cs typeface="Times New Roman" panose="02020603050405020304" pitchFamily="18" charset="0"/>
            </a:rPr>
            <a:t> cho trẻ thông qua việc tự nghiên cứu các tài liệu , qua internet từ đó làm dày thêm kiến thức của bản thân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Qua việc thực hiện các biện pháp , giáo viên có thêm kỹ năng và kinh nghiệm tổ chức hoạt động giúp đạt hiệu quả cao </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Thông qua </a:t>
          </a:r>
          <a:r>
            <a:rPr lang="en-US" dirty="0">
              <a:latin typeface="Times New Roman" panose="02020603050405020304" pitchFamily="18" charset="0"/>
              <a:cs typeface="Times New Roman" panose="02020603050405020304" pitchFamily="18" charset="0"/>
            </a:rPr>
            <a:t>s</a:t>
          </a:r>
          <a:r>
            <a:rPr lang="vi-VN" dirty="0">
              <a:latin typeface="Times New Roman" panose="02020603050405020304" pitchFamily="18" charset="0"/>
              <a:cs typeface="Times New Roman" panose="02020603050405020304" pitchFamily="18" charset="0"/>
            </a:rPr>
            <a:t>á</a:t>
          </a:r>
          <a:r>
            <a:rPr lang="en-US" dirty="0">
              <a:latin typeface="Times New Roman" panose="02020603050405020304" pitchFamily="18" charset="0"/>
              <a:cs typeface="Times New Roman" panose="02020603050405020304" pitchFamily="18" charset="0"/>
            </a:rPr>
            <a:t>ng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vi-VN" dirty="0">
              <a:latin typeface="Times New Roman" panose="02020603050405020304" pitchFamily="18" charset="0"/>
              <a:cs typeface="Times New Roman" panose="02020603050405020304" pitchFamily="18" charset="0"/>
            </a:rPr>
            <a:t> giáo viên có thể trao đổi , bổ sung ý kiến cũng như học tập kinh nghiệm của nhau, từ đó giúp cho giáo viên tổ chức các hoạt động giáo dục KNTPV cho trẻ dễ dàng cũng như việc xây dựng môi trường hoạt động cho trẻ khoa học hơn .</a:t>
          </a:r>
          <a:endParaRPr lang="en-US" b="1" dirty="0">
            <a:solidFill>
              <a:schemeClr val="tx1"/>
            </a:solidFill>
            <a:latin typeface="Times New Roman" panose="02020603050405020304" pitchFamily="18" charset="0"/>
            <a:cs typeface="Times New Roman" panose="02020603050405020304" pitchFamily="18" charset="0"/>
          </a:endParaRPr>
        </a:p>
      </dgm:t>
    </dgm:pt>
    <dgm:pt modelId="{3F3D7623-03F0-4259-B95E-6945E4E8EA50}" type="parTrans" cxnId="{A0B19262-E768-47E2-9CA8-BF15650AA31E}">
      <dgm:prSet/>
      <dgm:spPr/>
      <dgm:t>
        <a:bodyPr/>
        <a:lstStyle/>
        <a:p>
          <a:endParaRPr lang="en-US"/>
        </a:p>
      </dgm:t>
    </dgm:pt>
    <dgm:pt modelId="{41DAE32E-7994-4E63-9301-A89FC49378FB}" type="sibTrans" cxnId="{A0B19262-E768-47E2-9CA8-BF15650AA31E}">
      <dgm:prSet/>
      <dgm:spPr/>
      <dgm:t>
        <a:bodyPr/>
        <a:lstStyle/>
        <a:p>
          <a:endParaRPr lang="en-US"/>
        </a:p>
      </dgm:t>
    </dgm:pt>
    <dgm:pt modelId="{72343FB5-DDE2-41C9-A722-F7ECDC9E5088}">
      <dgm:prSet phldrT="[Text]" custT="1"/>
      <dgm:spPr/>
      <dgm:t>
        <a:bodyPr/>
        <a:lstStyle/>
        <a:p>
          <a:pPr algn="just"/>
          <a:r>
            <a:rPr lang="en-US" sz="2000" i="1" dirty="0">
              <a:solidFill>
                <a:srgbClr val="002060"/>
              </a:solidFill>
              <a:latin typeface="Times New Roman" panose="02020603050405020304" pitchFamily="18" charset="0"/>
              <a:cs typeface="Times New Roman" panose="02020603050405020304" pitchFamily="18" charset="0"/>
            </a:rPr>
            <a:t>*</a:t>
          </a:r>
          <a:r>
            <a:rPr lang="vi-VN" sz="2000" i="1" dirty="0">
              <a:solidFill>
                <a:srgbClr val="002060"/>
              </a:solidFill>
              <a:latin typeface="Times New Roman" panose="02020603050405020304" pitchFamily="18" charset="0"/>
              <a:cs typeface="Times New Roman" panose="02020603050405020304" pitchFamily="18" charset="0"/>
            </a:rPr>
            <a:t> Đối với trẻ :</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a:t>
          </a:r>
          <a:r>
            <a:rPr lang="vi-VN" sz="2000" dirty="0">
              <a:solidFill>
                <a:srgbClr val="002060"/>
              </a:solidFill>
              <a:latin typeface="Times New Roman" panose="02020603050405020304" pitchFamily="18" charset="0"/>
              <a:cs typeface="Times New Roman" panose="02020603050405020304" pitchFamily="18" charset="0"/>
            </a:rPr>
            <a:t> Rèn </a:t>
          </a:r>
          <a:r>
            <a:rPr lang="en-US" sz="2000" dirty="0" err="1">
              <a:solidFill>
                <a:srgbClr val="002060"/>
              </a:solidFill>
              <a:latin typeface="Times New Roman" panose="02020603050405020304" pitchFamily="18" charset="0"/>
              <a:cs typeface="Times New Roman" panose="02020603050405020304" pitchFamily="18" charset="0"/>
            </a:rPr>
            <a:t>kỹ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năng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phục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vụ</a:t>
          </a:r>
          <a:r>
            <a:rPr lang="vi-VN" sz="2000" dirty="0">
              <a:solidFill>
                <a:srgbClr val="002060"/>
              </a:solidFill>
              <a:latin typeface="Times New Roman" panose="02020603050405020304" pitchFamily="18" charset="0"/>
              <a:cs typeface="Times New Roman" panose="02020603050405020304" pitchFamily="18" charset="0"/>
            </a:rPr>
            <a:t> tốt là cơ hội giúp trẻ hoàn thiện mình , nhanh chóng khôn lớn và trưởng thành trong cuộc sống</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Đây là biện pháp hữu hiệu để nâng cao ý thức trách nhiệm cùng kết hợp giữa gia đình và nhà trường trong việc rèn </a:t>
          </a:r>
          <a:r>
            <a:rPr lang="en-US" sz="2000" dirty="0" err="1">
              <a:solidFill>
                <a:srgbClr val="002060"/>
              </a:solidFill>
              <a:latin typeface="Times New Roman" panose="02020603050405020304" pitchFamily="18" charset="0"/>
              <a:cs typeface="Times New Roman" panose="02020603050405020304" pitchFamily="18" charset="0"/>
            </a:rPr>
            <a:t>kỹ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năng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tự</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phục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vụ</a:t>
          </a:r>
          <a:r>
            <a:rPr lang="vi-VN" sz="2000" dirty="0">
              <a:solidFill>
                <a:srgbClr val="002060"/>
              </a:solidFill>
              <a:latin typeface="Times New Roman" panose="02020603050405020304" pitchFamily="18" charset="0"/>
              <a:cs typeface="Times New Roman" panose="02020603050405020304" pitchFamily="18" charset="0"/>
            </a:rPr>
            <a:t> cho trẻ </a:t>
          </a:r>
          <a:r>
            <a:rPr lang="vi-VN" sz="1800" dirty="0">
              <a:solidFill>
                <a:srgbClr val="002060"/>
              </a:solidFill>
            </a:rPr>
            <a:t>.</a:t>
          </a:r>
          <a:endParaRPr lang="en-US" sz="1800" b="1" dirty="0">
            <a:solidFill>
              <a:srgbClr val="002060"/>
            </a:solidFill>
          </a:endParaRPr>
        </a:p>
      </dgm:t>
    </dgm:pt>
    <dgm:pt modelId="{C0F17143-50C9-47D9-BE3A-46BE5EE90173}" type="parTrans" cxnId="{B7E90735-45C2-4772-9F07-634B652C438C}">
      <dgm:prSet/>
      <dgm:spPr/>
      <dgm:t>
        <a:bodyPr/>
        <a:lstStyle/>
        <a:p>
          <a:endParaRPr lang="en-US"/>
        </a:p>
      </dgm:t>
    </dgm:pt>
    <dgm:pt modelId="{6A291945-8983-477F-BA0A-AAFD704883DE}" type="sibTrans" cxnId="{B7E90735-45C2-4772-9F07-634B652C438C}">
      <dgm:prSet/>
      <dgm:spPr/>
      <dgm:t>
        <a:bodyPr/>
        <a:lstStyle/>
        <a:p>
          <a:endParaRPr lang="en-US"/>
        </a:p>
      </dgm:t>
    </dgm:pt>
    <dgm:pt modelId="{C208AF21-8C03-4F72-BBA6-8E17ABD8B66D}" type="pres">
      <dgm:prSet presAssocID="{4232217E-4A94-4609-AC02-AA0F2D0D0E8E}" presName="Name0" presStyleCnt="0">
        <dgm:presLayoutVars>
          <dgm:chMax val="7"/>
          <dgm:chPref val="7"/>
          <dgm:dir/>
        </dgm:presLayoutVars>
      </dgm:prSet>
      <dgm:spPr/>
      <dgm:t>
        <a:bodyPr/>
        <a:lstStyle/>
        <a:p>
          <a:endParaRPr lang="en-US"/>
        </a:p>
      </dgm:t>
    </dgm:pt>
    <dgm:pt modelId="{8320F8D1-AB56-4DEA-88BE-91175278CAF0}" type="pres">
      <dgm:prSet presAssocID="{4232217E-4A94-4609-AC02-AA0F2D0D0E8E}" presName="Name1" presStyleCnt="0"/>
      <dgm:spPr/>
    </dgm:pt>
    <dgm:pt modelId="{04DF2673-CF80-41FC-8F23-86A48D81665A}" type="pres">
      <dgm:prSet presAssocID="{4232217E-4A94-4609-AC02-AA0F2D0D0E8E}" presName="cycle" presStyleCnt="0"/>
      <dgm:spPr/>
    </dgm:pt>
    <dgm:pt modelId="{F9FEAC34-0BA4-425F-AADC-DD1CFCA2D564}" type="pres">
      <dgm:prSet presAssocID="{4232217E-4A94-4609-AC02-AA0F2D0D0E8E}" presName="srcNode" presStyleLbl="node1" presStyleIdx="0" presStyleCnt="2"/>
      <dgm:spPr/>
    </dgm:pt>
    <dgm:pt modelId="{88E0A667-335C-411A-8F58-B5F498BBDE7B}" type="pres">
      <dgm:prSet presAssocID="{4232217E-4A94-4609-AC02-AA0F2D0D0E8E}" presName="conn" presStyleLbl="parChTrans1D2" presStyleIdx="0" presStyleCnt="1"/>
      <dgm:spPr/>
      <dgm:t>
        <a:bodyPr/>
        <a:lstStyle/>
        <a:p>
          <a:endParaRPr lang="en-US"/>
        </a:p>
      </dgm:t>
    </dgm:pt>
    <dgm:pt modelId="{6FE6D65A-AABC-4D8B-BCDF-1F6D65A4453C}" type="pres">
      <dgm:prSet presAssocID="{4232217E-4A94-4609-AC02-AA0F2D0D0E8E}" presName="extraNode" presStyleLbl="node1" presStyleIdx="0" presStyleCnt="2"/>
      <dgm:spPr/>
    </dgm:pt>
    <dgm:pt modelId="{1062DDEF-BA4E-411B-BA32-9AF0A5E93EE4}" type="pres">
      <dgm:prSet presAssocID="{4232217E-4A94-4609-AC02-AA0F2D0D0E8E}" presName="dstNode" presStyleLbl="node1" presStyleIdx="0" presStyleCnt="2"/>
      <dgm:spPr/>
    </dgm:pt>
    <dgm:pt modelId="{BD8ADA0B-5EC8-4216-9ABA-02373B810B97}" type="pres">
      <dgm:prSet presAssocID="{F394F8FA-6C93-449B-A3A8-9AED16F98A62}" presName="text_1" presStyleLbl="node1" presStyleIdx="0" presStyleCnt="2" custScaleY="124434">
        <dgm:presLayoutVars>
          <dgm:bulletEnabled val="1"/>
        </dgm:presLayoutVars>
      </dgm:prSet>
      <dgm:spPr/>
      <dgm:t>
        <a:bodyPr/>
        <a:lstStyle/>
        <a:p>
          <a:endParaRPr lang="en-US"/>
        </a:p>
      </dgm:t>
    </dgm:pt>
    <dgm:pt modelId="{098A4BD4-875E-41BA-A4E3-ECA5CD0B915C}" type="pres">
      <dgm:prSet presAssocID="{F394F8FA-6C93-449B-A3A8-9AED16F98A62}" presName="accent_1" presStyleCnt="0"/>
      <dgm:spPr/>
    </dgm:pt>
    <dgm:pt modelId="{C4C27454-48C8-4022-AF8C-2762FF019E3B}" type="pres">
      <dgm:prSet presAssocID="{F394F8FA-6C93-449B-A3A8-9AED16F98A62}" presName="accentRepeatNode" presStyleLbl="solidFgAcc1" presStyleIdx="0" presStyleCnt="2" custScaleX="56725" custScaleY="99547"/>
      <dgm:spPr>
        <a:blipFill rotWithShape="0">
          <a:blip xmlns:r="http://schemas.openxmlformats.org/officeDocument/2006/relationships" r:embed="rId1"/>
          <a:stretch>
            <a:fillRect/>
          </a:stretch>
        </a:blipFill>
      </dgm:spPr>
    </dgm:pt>
    <dgm:pt modelId="{E985CFDC-9021-4460-959A-BDBA142FB4FA}" type="pres">
      <dgm:prSet presAssocID="{72343FB5-DDE2-41C9-A722-F7ECDC9E5088}" presName="text_2" presStyleLbl="node1" presStyleIdx="1" presStyleCnt="2" custScaleX="100246" custScaleY="128329">
        <dgm:presLayoutVars>
          <dgm:bulletEnabled val="1"/>
        </dgm:presLayoutVars>
      </dgm:prSet>
      <dgm:spPr/>
      <dgm:t>
        <a:bodyPr/>
        <a:lstStyle/>
        <a:p>
          <a:endParaRPr lang="en-US"/>
        </a:p>
      </dgm:t>
    </dgm:pt>
    <dgm:pt modelId="{B3700BB6-7FC1-4F11-8615-51032DCF56ED}" type="pres">
      <dgm:prSet presAssocID="{72343FB5-DDE2-41C9-A722-F7ECDC9E5088}" presName="accent_2" presStyleCnt="0"/>
      <dgm:spPr/>
    </dgm:pt>
    <dgm:pt modelId="{BCBF6537-BEBA-4A42-A096-6FE5807BABF5}" type="pres">
      <dgm:prSet presAssocID="{72343FB5-DDE2-41C9-A722-F7ECDC9E5088}" presName="accentRepeatNode" presStyleLbl="solidFgAcc1" presStyleIdx="1" presStyleCnt="2" custScaleX="61881" custScaleY="98733"/>
      <dgm:spPr/>
    </dgm:pt>
  </dgm:ptLst>
  <dgm:cxnLst>
    <dgm:cxn modelId="{A0B19262-E768-47E2-9CA8-BF15650AA31E}" srcId="{4232217E-4A94-4609-AC02-AA0F2D0D0E8E}" destId="{F394F8FA-6C93-449B-A3A8-9AED16F98A62}" srcOrd="0" destOrd="0" parTransId="{3F3D7623-03F0-4259-B95E-6945E4E8EA50}" sibTransId="{41DAE32E-7994-4E63-9301-A89FC49378FB}"/>
    <dgm:cxn modelId="{AE120EB9-ADC5-4621-83AE-EB1ADA4D5F7A}" type="presOf" srcId="{F394F8FA-6C93-449B-A3A8-9AED16F98A62}" destId="{BD8ADA0B-5EC8-4216-9ABA-02373B810B97}" srcOrd="0" destOrd="0" presId="urn:microsoft.com/office/officeart/2008/layout/VerticalCurvedList"/>
    <dgm:cxn modelId="{B7E90735-45C2-4772-9F07-634B652C438C}" srcId="{4232217E-4A94-4609-AC02-AA0F2D0D0E8E}" destId="{72343FB5-DDE2-41C9-A722-F7ECDC9E5088}" srcOrd="1" destOrd="0" parTransId="{C0F17143-50C9-47D9-BE3A-46BE5EE90173}" sibTransId="{6A291945-8983-477F-BA0A-AAFD704883DE}"/>
    <dgm:cxn modelId="{9957DD7F-D166-4A8C-BD58-D1737DC8DE3C}" type="presOf" srcId="{72343FB5-DDE2-41C9-A722-F7ECDC9E5088}" destId="{E985CFDC-9021-4460-959A-BDBA142FB4FA}" srcOrd="0" destOrd="0" presId="urn:microsoft.com/office/officeart/2008/layout/VerticalCurvedList"/>
    <dgm:cxn modelId="{31CCBB9C-D520-4393-AC7A-D753E0B38EFF}" type="presOf" srcId="{41DAE32E-7994-4E63-9301-A89FC49378FB}" destId="{88E0A667-335C-411A-8F58-B5F498BBDE7B}" srcOrd="0" destOrd="0" presId="urn:microsoft.com/office/officeart/2008/layout/VerticalCurvedList"/>
    <dgm:cxn modelId="{7D8635D1-F253-4E8E-99E7-EDAC2E245619}" type="presOf" srcId="{4232217E-4A94-4609-AC02-AA0F2D0D0E8E}" destId="{C208AF21-8C03-4F72-BBA6-8E17ABD8B66D}" srcOrd="0" destOrd="0" presId="urn:microsoft.com/office/officeart/2008/layout/VerticalCurvedList"/>
    <dgm:cxn modelId="{C8AB3AEE-2ACE-459F-8E61-99B4DFB78BF6}" type="presParOf" srcId="{C208AF21-8C03-4F72-BBA6-8E17ABD8B66D}" destId="{8320F8D1-AB56-4DEA-88BE-91175278CAF0}" srcOrd="0" destOrd="0" presId="urn:microsoft.com/office/officeart/2008/layout/VerticalCurvedList"/>
    <dgm:cxn modelId="{25CE401F-33F2-4C73-9CC9-9174631BB76A}" type="presParOf" srcId="{8320F8D1-AB56-4DEA-88BE-91175278CAF0}" destId="{04DF2673-CF80-41FC-8F23-86A48D81665A}" srcOrd="0" destOrd="0" presId="urn:microsoft.com/office/officeart/2008/layout/VerticalCurvedList"/>
    <dgm:cxn modelId="{0E7019C8-B432-4F7E-8146-F978DFAB2871}" type="presParOf" srcId="{04DF2673-CF80-41FC-8F23-86A48D81665A}" destId="{F9FEAC34-0BA4-425F-AADC-DD1CFCA2D564}" srcOrd="0" destOrd="0" presId="urn:microsoft.com/office/officeart/2008/layout/VerticalCurvedList"/>
    <dgm:cxn modelId="{9F3D7DEB-44C1-420A-8C7C-3DDA9419DA39}" type="presParOf" srcId="{04DF2673-CF80-41FC-8F23-86A48D81665A}" destId="{88E0A667-335C-411A-8F58-B5F498BBDE7B}" srcOrd="1" destOrd="0" presId="urn:microsoft.com/office/officeart/2008/layout/VerticalCurvedList"/>
    <dgm:cxn modelId="{9E2C6E76-114E-4C69-B4AA-4D73FE83E790}" type="presParOf" srcId="{04DF2673-CF80-41FC-8F23-86A48D81665A}" destId="{6FE6D65A-AABC-4D8B-BCDF-1F6D65A4453C}" srcOrd="2" destOrd="0" presId="urn:microsoft.com/office/officeart/2008/layout/VerticalCurvedList"/>
    <dgm:cxn modelId="{B054D6FA-1083-4C93-BFE6-7CE685E7C9C8}" type="presParOf" srcId="{04DF2673-CF80-41FC-8F23-86A48D81665A}" destId="{1062DDEF-BA4E-411B-BA32-9AF0A5E93EE4}" srcOrd="3" destOrd="0" presId="urn:microsoft.com/office/officeart/2008/layout/VerticalCurvedList"/>
    <dgm:cxn modelId="{57C411E9-B7E1-45EA-9767-FBE400FF912A}" type="presParOf" srcId="{8320F8D1-AB56-4DEA-88BE-91175278CAF0}" destId="{BD8ADA0B-5EC8-4216-9ABA-02373B810B97}" srcOrd="1" destOrd="0" presId="urn:microsoft.com/office/officeart/2008/layout/VerticalCurvedList"/>
    <dgm:cxn modelId="{43A9368D-64CE-478C-9E64-BA65187893E2}" type="presParOf" srcId="{8320F8D1-AB56-4DEA-88BE-91175278CAF0}" destId="{098A4BD4-875E-41BA-A4E3-ECA5CD0B915C}" srcOrd="2" destOrd="0" presId="urn:microsoft.com/office/officeart/2008/layout/VerticalCurvedList"/>
    <dgm:cxn modelId="{9B570284-43D7-43A6-9456-B54EF79AD59F}" type="presParOf" srcId="{098A4BD4-875E-41BA-A4E3-ECA5CD0B915C}" destId="{C4C27454-48C8-4022-AF8C-2762FF019E3B}" srcOrd="0" destOrd="0" presId="urn:microsoft.com/office/officeart/2008/layout/VerticalCurvedList"/>
    <dgm:cxn modelId="{E86117C1-CFC0-474E-BAEB-6289EDAB12CC}" type="presParOf" srcId="{8320F8D1-AB56-4DEA-88BE-91175278CAF0}" destId="{E985CFDC-9021-4460-959A-BDBA142FB4FA}" srcOrd="3" destOrd="0" presId="urn:microsoft.com/office/officeart/2008/layout/VerticalCurvedList"/>
    <dgm:cxn modelId="{9A254096-8800-465B-8E69-63BF4A2855BA}" type="presParOf" srcId="{8320F8D1-AB56-4DEA-88BE-91175278CAF0}" destId="{B3700BB6-7FC1-4F11-8615-51032DCF56ED}" srcOrd="4" destOrd="0" presId="urn:microsoft.com/office/officeart/2008/layout/VerticalCurvedList"/>
    <dgm:cxn modelId="{8F8C58C8-5E31-4AF4-A991-EB1F97AB3A24}" type="presParOf" srcId="{B3700BB6-7FC1-4F11-8615-51032DCF56ED}" destId="{BCBF6537-BEBA-4A42-A096-6FE5807BABF5}"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B898DE-793A-446D-982A-0EF5CC6814D8}" type="doc">
      <dgm:prSet loTypeId="urn:microsoft.com/office/officeart/2005/8/layout/hProcess9" loCatId="process" qsTypeId="urn:microsoft.com/office/officeart/2005/8/quickstyle/simple1" qsCatId="simple" csTypeId="urn:microsoft.com/office/officeart/2005/8/colors/colorful2" csCatId="colorful" phldr="1"/>
      <dgm:spPr/>
    </dgm:pt>
    <dgm:pt modelId="{D0036B0D-1E8C-4433-8895-1A6C2A2F898A}">
      <dgm:prSet phldrT="[Text]" custT="1"/>
      <dgm:spPr/>
      <dgm:t>
        <a:bodyPr/>
        <a:lstStyle/>
        <a:p>
          <a:pPr algn="just"/>
          <a:r>
            <a:rPr lang="vi-VN" sz="1600" b="1" dirty="0">
              <a:solidFill>
                <a:srgbClr val="002060"/>
              </a:solidFill>
              <a:latin typeface="+mj-lt"/>
            </a:rPr>
            <a:t> </a:t>
          </a:r>
          <a:r>
            <a:rPr lang="vi-VN" sz="1600" b="0" dirty="0">
              <a:solidFill>
                <a:srgbClr val="002060"/>
              </a:solidFill>
              <a:latin typeface="+mj-lt"/>
            </a:rPr>
            <a:t>Không được xem nhẹ vấn đề giáo dục </a:t>
          </a:r>
          <a:r>
            <a:rPr lang="en-US" sz="1600" b="0" dirty="0" err="1">
              <a:solidFill>
                <a:srgbClr val="002060"/>
              </a:solidFill>
              <a:latin typeface="Times New Roman" panose="02020603050405020304" pitchFamily="18" charset="0"/>
              <a:cs typeface="Times New Roman" panose="02020603050405020304" pitchFamily="18" charset="0"/>
            </a:rPr>
            <a:t>kỹ</a:t>
          </a:r>
          <a:r>
            <a:rPr lang="en-US" sz="1600" b="0" dirty="0">
              <a:solidFill>
                <a:srgbClr val="002060"/>
              </a:solidFill>
              <a:latin typeface="Times New Roman" panose="02020603050405020304" pitchFamily="18" charset="0"/>
              <a:cs typeface="Times New Roman" panose="02020603050405020304" pitchFamily="18" charset="0"/>
            </a:rPr>
            <a:t> </a:t>
          </a:r>
          <a:r>
            <a:rPr lang="en-US" sz="1600" b="0" dirty="0" err="1">
              <a:solidFill>
                <a:srgbClr val="002060"/>
              </a:solidFill>
              <a:latin typeface="Times New Roman" panose="02020603050405020304" pitchFamily="18" charset="0"/>
              <a:cs typeface="Times New Roman" panose="02020603050405020304" pitchFamily="18" charset="0"/>
            </a:rPr>
            <a:t>năng</a:t>
          </a:r>
          <a:r>
            <a:rPr lang="en-US" sz="1600" b="0" dirty="0">
              <a:solidFill>
                <a:srgbClr val="002060"/>
              </a:solidFill>
              <a:latin typeface="Times New Roman" panose="02020603050405020304" pitchFamily="18" charset="0"/>
              <a:cs typeface="Times New Roman" panose="02020603050405020304" pitchFamily="18" charset="0"/>
            </a:rPr>
            <a:t> </a:t>
          </a:r>
          <a:r>
            <a:rPr lang="en-US" sz="1600" b="0" dirty="0" err="1">
              <a:solidFill>
                <a:srgbClr val="002060"/>
              </a:solidFill>
              <a:latin typeface="Times New Roman" panose="02020603050405020304" pitchFamily="18" charset="0"/>
              <a:cs typeface="Times New Roman" panose="02020603050405020304" pitchFamily="18" charset="0"/>
            </a:rPr>
            <a:t>tự</a:t>
          </a:r>
          <a:r>
            <a:rPr lang="en-US" sz="1600" b="0" dirty="0">
              <a:solidFill>
                <a:srgbClr val="002060"/>
              </a:solidFill>
              <a:latin typeface="Times New Roman" panose="02020603050405020304" pitchFamily="18" charset="0"/>
              <a:cs typeface="Times New Roman" panose="02020603050405020304" pitchFamily="18" charset="0"/>
            </a:rPr>
            <a:t> </a:t>
          </a:r>
          <a:r>
            <a:rPr lang="en-US" sz="1600" b="0" dirty="0" err="1">
              <a:solidFill>
                <a:srgbClr val="002060"/>
              </a:solidFill>
              <a:latin typeface="Times New Roman" panose="02020603050405020304" pitchFamily="18" charset="0"/>
              <a:cs typeface="Times New Roman" panose="02020603050405020304" pitchFamily="18" charset="0"/>
            </a:rPr>
            <a:t>phục</a:t>
          </a:r>
          <a:r>
            <a:rPr lang="en-US" sz="1600" b="0" dirty="0">
              <a:solidFill>
                <a:srgbClr val="002060"/>
              </a:solidFill>
              <a:latin typeface="Times New Roman" panose="02020603050405020304" pitchFamily="18" charset="0"/>
              <a:cs typeface="Times New Roman" panose="02020603050405020304" pitchFamily="18" charset="0"/>
            </a:rPr>
            <a:t> </a:t>
          </a:r>
          <a:r>
            <a:rPr lang="en-US" sz="1600" b="0" dirty="0" err="1">
              <a:solidFill>
                <a:srgbClr val="002060"/>
              </a:solidFill>
              <a:latin typeface="Times New Roman" panose="02020603050405020304" pitchFamily="18" charset="0"/>
              <a:cs typeface="Times New Roman" panose="02020603050405020304" pitchFamily="18" charset="0"/>
            </a:rPr>
            <a:t>vụ</a:t>
          </a:r>
          <a:r>
            <a:rPr lang="vi-VN" sz="1600" b="0" dirty="0">
              <a:solidFill>
                <a:srgbClr val="002060"/>
              </a:solidFill>
              <a:latin typeface="Times New Roman" panose="02020603050405020304" pitchFamily="18" charset="0"/>
              <a:cs typeface="Times New Roman" panose="02020603050405020304" pitchFamily="18" charset="0"/>
            </a:rPr>
            <a:t> </a:t>
          </a:r>
          <a:r>
            <a:rPr lang="vi-VN" sz="1600" b="0" dirty="0">
              <a:solidFill>
                <a:srgbClr val="002060"/>
              </a:solidFill>
              <a:latin typeface="+mj-lt"/>
            </a:rPr>
            <a:t>cho trẻ trong quá trình chăm sóc , giáo dục trẻ ở trường mầm non </a:t>
          </a:r>
          <a:r>
            <a:rPr lang="vi-VN" sz="1600" b="1" dirty="0">
              <a:latin typeface="+mj-lt"/>
            </a:rPr>
            <a:t>.</a:t>
          </a:r>
          <a:endParaRPr lang="en-US" sz="1600" b="1" dirty="0">
            <a:solidFill>
              <a:srgbClr val="002060"/>
            </a:solidFill>
            <a:latin typeface="+mj-lt"/>
          </a:endParaRPr>
        </a:p>
      </dgm:t>
    </dgm:pt>
    <dgm:pt modelId="{A69DB6F8-4423-4FE0-A189-EB2C5840AC21}" type="parTrans" cxnId="{DC1FE850-351B-4AF2-BC59-2D1B138F39D6}">
      <dgm:prSet/>
      <dgm:spPr/>
      <dgm:t>
        <a:bodyPr/>
        <a:lstStyle/>
        <a:p>
          <a:endParaRPr lang="en-US"/>
        </a:p>
      </dgm:t>
    </dgm:pt>
    <dgm:pt modelId="{F56D6F59-60C0-4043-9148-99F96FE23733}" type="sibTrans" cxnId="{DC1FE850-351B-4AF2-BC59-2D1B138F39D6}">
      <dgm:prSet/>
      <dgm:spPr/>
      <dgm:t>
        <a:bodyPr/>
        <a:lstStyle/>
        <a:p>
          <a:endParaRPr lang="en-US"/>
        </a:p>
      </dgm:t>
    </dgm:pt>
    <dgm:pt modelId="{C96598B7-1664-40D5-A44D-523F469AEE2F}">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400" b="0" dirty="0">
              <a:solidFill>
                <a:srgbClr val="002060"/>
              </a:solidFill>
              <a:latin typeface="+mj-lt"/>
            </a:rPr>
            <a:t>Người lớn tránh làm thay trẻ , nên giao việc cho trẻ tạo cơ hội cho trẻ chủ động hoạt động , để trẻ có trách nhiệm với nhiệm vụ được giao . Cần đặt niềm tin vào trẻ giúp trẻ tự tin vào khả năng của mình .</a:t>
          </a:r>
          <a:endParaRPr lang="en-US" sz="1400" b="0" dirty="0">
            <a:solidFill>
              <a:srgbClr val="002060"/>
            </a:solidFill>
            <a:latin typeface="+mj-lt"/>
          </a:endParaRPr>
        </a:p>
      </dgm:t>
    </dgm:pt>
    <dgm:pt modelId="{EFDE951E-1A0B-4BBF-A9A3-E8197BB35BD5}" type="parTrans" cxnId="{0687F968-1CCB-4401-AEE8-F08BD60D6463}">
      <dgm:prSet/>
      <dgm:spPr/>
      <dgm:t>
        <a:bodyPr/>
        <a:lstStyle/>
        <a:p>
          <a:endParaRPr lang="en-US"/>
        </a:p>
      </dgm:t>
    </dgm:pt>
    <dgm:pt modelId="{ED03281C-945B-41D1-B32B-0C80E2B1C2EA}" type="sibTrans" cxnId="{0687F968-1CCB-4401-AEE8-F08BD60D6463}">
      <dgm:prSet/>
      <dgm:spPr/>
      <dgm:t>
        <a:bodyPr/>
        <a:lstStyle/>
        <a:p>
          <a:endParaRPr lang="en-US"/>
        </a:p>
      </dgm:t>
    </dgm:pt>
    <dgm:pt modelId="{50618755-15F9-4268-BB9C-72F450137586}">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600" dirty="0">
              <a:solidFill>
                <a:srgbClr val="002060"/>
              </a:solidFill>
              <a:latin typeface="Times New Roman" panose="02020603050405020304" pitchFamily="18" charset="0"/>
              <a:cs typeface="Times New Roman" panose="02020603050405020304" pitchFamily="18" charset="0"/>
            </a:rPr>
            <a:t>Bản thân cần tích cực tìm tòi học hỏi , nhận thức sâu sắc những nội dung giáo dục và lựa chọn phù hợp đưa vào dạy trẻ lớp mình .</a:t>
          </a:r>
          <a:endParaRPr lang="en-US" sz="1400" b="1" dirty="0">
            <a:solidFill>
              <a:srgbClr val="002060"/>
            </a:solidFill>
            <a:latin typeface="Times New Roman" panose="02020603050405020304" pitchFamily="18" charset="0"/>
            <a:cs typeface="Times New Roman" panose="02020603050405020304" pitchFamily="18" charset="0"/>
          </a:endParaRPr>
        </a:p>
      </dgm:t>
    </dgm:pt>
    <dgm:pt modelId="{D53C392B-7E68-4E48-BEA8-98CF7DD816B7}" type="parTrans" cxnId="{F24A0F0E-C941-473C-A2E9-C61B89160654}">
      <dgm:prSet/>
      <dgm:spPr/>
      <dgm:t>
        <a:bodyPr/>
        <a:lstStyle/>
        <a:p>
          <a:endParaRPr lang="en-US"/>
        </a:p>
      </dgm:t>
    </dgm:pt>
    <dgm:pt modelId="{1C1AFD6F-4C90-4A85-9EA6-12A3AE91E816}" type="sibTrans" cxnId="{F24A0F0E-C941-473C-A2E9-C61B89160654}">
      <dgm:prSet/>
      <dgm:spPr/>
      <dgm:t>
        <a:bodyPr/>
        <a:lstStyle/>
        <a:p>
          <a:endParaRPr lang="en-US"/>
        </a:p>
      </dgm:t>
    </dgm:pt>
    <dgm:pt modelId="{3E6B9806-A3D9-4286-B743-F82B7866FB2E}">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vi-VN" sz="1600" dirty="0">
              <a:solidFill>
                <a:srgbClr val="002060"/>
              </a:solidFill>
              <a:latin typeface="+mj-lt"/>
            </a:rPr>
            <a:t>Khi thực hiện dạy trẻ không nôn nóng , sợ mất thời gian mà cần phải kiên trì , liên tục và thường xuyên . Tổ chức nhiều hoạt động tạo mọi cơ hội để trẻ hình thành kỹ năng này </a:t>
          </a:r>
          <a:r>
            <a:rPr lang="vi-VN" sz="1600" dirty="0">
              <a:solidFill>
                <a:srgbClr val="002060"/>
              </a:solidFill>
            </a:rPr>
            <a:t>. </a:t>
          </a:r>
          <a:endParaRPr lang="en-SG" sz="1400" dirty="0">
            <a:solidFill>
              <a:srgbClr val="002060"/>
            </a:solidFill>
            <a:latin typeface="Times New Roman" panose="02020603050405020304" pitchFamily="18" charset="0"/>
            <a:cs typeface="Times New Roman" panose="02020603050405020304" pitchFamily="18" charset="0"/>
          </a:endParaRPr>
        </a:p>
      </dgm:t>
    </dgm:pt>
    <dgm:pt modelId="{434E9CD7-A1F7-437B-BF2B-B6412FF4E3DA}" type="parTrans" cxnId="{518B7CEB-B9A2-47E1-AF7A-351B05F24818}">
      <dgm:prSet/>
      <dgm:spPr/>
      <dgm:t>
        <a:bodyPr/>
        <a:lstStyle/>
        <a:p>
          <a:endParaRPr lang="en-US"/>
        </a:p>
      </dgm:t>
    </dgm:pt>
    <dgm:pt modelId="{C29C1BD7-D52D-40B8-8BB0-ADE952244FC0}" type="sibTrans" cxnId="{518B7CEB-B9A2-47E1-AF7A-351B05F24818}">
      <dgm:prSet/>
      <dgm:spPr/>
      <dgm:t>
        <a:bodyPr/>
        <a:lstStyle/>
        <a:p>
          <a:endParaRPr lang="en-US"/>
        </a:p>
      </dgm:t>
    </dgm:pt>
    <dgm:pt modelId="{89EB0DCA-0A1F-4AF9-9FA8-C9D643FD54F4}">
      <dgm:prSet custT="1"/>
      <dgm:spPr/>
      <dgm:t>
        <a:bodyPr/>
        <a:lstStyle/>
        <a:p>
          <a:pPr algn="just"/>
          <a:r>
            <a:rPr lang="vi-VN" sz="1600" b="0" dirty="0">
              <a:solidFill>
                <a:srgbClr val="002060"/>
              </a:solidFill>
              <a:latin typeface="Times New Roman" panose="02020603050405020304" pitchFamily="18" charset="0"/>
              <a:cs typeface="Times New Roman" panose="02020603050405020304" pitchFamily="18" charset="0"/>
            </a:rPr>
            <a:t>Kết hợp chặt chẽ với phụ huynh , tạo uy tín và tiềm năng đối với phụ huynh và đối với trẻ </a:t>
          </a:r>
          <a:endParaRPr lang="en-US" sz="1600" b="0" dirty="0">
            <a:solidFill>
              <a:srgbClr val="002060"/>
            </a:solidFill>
            <a:latin typeface="Times New Roman" panose="02020603050405020304" pitchFamily="18" charset="0"/>
            <a:cs typeface="Times New Roman" panose="02020603050405020304" pitchFamily="18" charset="0"/>
          </a:endParaRPr>
        </a:p>
      </dgm:t>
    </dgm:pt>
    <dgm:pt modelId="{317E2E69-B8CB-4EB4-B396-DF4B200B4F52}" type="parTrans" cxnId="{F6DBEA90-90DE-462D-8A0B-173D34510202}">
      <dgm:prSet/>
      <dgm:spPr/>
      <dgm:t>
        <a:bodyPr/>
        <a:lstStyle/>
        <a:p>
          <a:endParaRPr lang="en-US"/>
        </a:p>
      </dgm:t>
    </dgm:pt>
    <dgm:pt modelId="{6F95A957-48F1-4C61-BDAF-F135E22A5BC8}" type="sibTrans" cxnId="{F6DBEA90-90DE-462D-8A0B-173D34510202}">
      <dgm:prSet/>
      <dgm:spPr/>
      <dgm:t>
        <a:bodyPr/>
        <a:lstStyle/>
        <a:p>
          <a:endParaRPr lang="en-US"/>
        </a:p>
      </dgm:t>
    </dgm:pt>
    <dgm:pt modelId="{E31411EA-A156-49B9-8D97-11566E5F51A1}" type="pres">
      <dgm:prSet presAssocID="{0CB898DE-793A-446D-982A-0EF5CC6814D8}" presName="CompostProcess" presStyleCnt="0">
        <dgm:presLayoutVars>
          <dgm:dir/>
          <dgm:resizeHandles val="exact"/>
        </dgm:presLayoutVars>
      </dgm:prSet>
      <dgm:spPr/>
    </dgm:pt>
    <dgm:pt modelId="{506E214A-6619-4E28-B67D-30C41DFF61DE}" type="pres">
      <dgm:prSet presAssocID="{0CB898DE-793A-446D-982A-0EF5CC6814D8}" presName="arrow" presStyleLbl="bgShp" presStyleIdx="0" presStyleCnt="1"/>
      <dgm:spPr/>
    </dgm:pt>
    <dgm:pt modelId="{BFD93B89-EB53-428E-9618-E29C4A0307D9}" type="pres">
      <dgm:prSet presAssocID="{0CB898DE-793A-446D-982A-0EF5CC6814D8}" presName="linearProcess" presStyleCnt="0"/>
      <dgm:spPr/>
    </dgm:pt>
    <dgm:pt modelId="{4433171D-D71B-461E-AA59-A270C0525BCD}" type="pres">
      <dgm:prSet presAssocID="{D0036B0D-1E8C-4433-8895-1A6C2A2F898A}" presName="textNode" presStyleLbl="node1" presStyleIdx="0" presStyleCnt="5" custScaleX="112452" custScaleY="123190">
        <dgm:presLayoutVars>
          <dgm:bulletEnabled val="1"/>
        </dgm:presLayoutVars>
      </dgm:prSet>
      <dgm:spPr/>
      <dgm:t>
        <a:bodyPr/>
        <a:lstStyle/>
        <a:p>
          <a:endParaRPr lang="en-US"/>
        </a:p>
      </dgm:t>
    </dgm:pt>
    <dgm:pt modelId="{D8B4706E-C548-44AE-9BBA-9F5CB5FF67B8}" type="pres">
      <dgm:prSet presAssocID="{F56D6F59-60C0-4043-9148-99F96FE23733}" presName="sibTrans" presStyleCnt="0"/>
      <dgm:spPr/>
    </dgm:pt>
    <dgm:pt modelId="{7CFD980A-560F-45F1-9F31-87B737449F44}" type="pres">
      <dgm:prSet presAssocID="{C96598B7-1664-40D5-A44D-523F469AEE2F}" presName="textNode" presStyleLbl="node1" presStyleIdx="1" presStyleCnt="5" custScaleX="110614" custScaleY="121782">
        <dgm:presLayoutVars>
          <dgm:bulletEnabled val="1"/>
        </dgm:presLayoutVars>
      </dgm:prSet>
      <dgm:spPr/>
      <dgm:t>
        <a:bodyPr/>
        <a:lstStyle/>
        <a:p>
          <a:endParaRPr lang="en-US"/>
        </a:p>
      </dgm:t>
    </dgm:pt>
    <dgm:pt modelId="{9FF7D845-7E0A-4CE5-AE69-82E45D2012F4}" type="pres">
      <dgm:prSet presAssocID="{ED03281C-945B-41D1-B32B-0C80E2B1C2EA}" presName="sibTrans" presStyleCnt="0"/>
      <dgm:spPr/>
    </dgm:pt>
    <dgm:pt modelId="{56B62839-59FF-4950-8994-A92B3F633FDD}" type="pres">
      <dgm:prSet presAssocID="{3E6B9806-A3D9-4286-B743-F82B7866FB2E}" presName="textNode" presStyleLbl="node1" presStyleIdx="2" presStyleCnt="5" custScaleX="110212" custScaleY="118965">
        <dgm:presLayoutVars>
          <dgm:bulletEnabled val="1"/>
        </dgm:presLayoutVars>
      </dgm:prSet>
      <dgm:spPr/>
      <dgm:t>
        <a:bodyPr/>
        <a:lstStyle/>
        <a:p>
          <a:endParaRPr lang="en-US"/>
        </a:p>
      </dgm:t>
    </dgm:pt>
    <dgm:pt modelId="{D32B2C75-3F2C-401A-80E3-57AE9D0C2BCE}" type="pres">
      <dgm:prSet presAssocID="{C29C1BD7-D52D-40B8-8BB0-ADE952244FC0}" presName="sibTrans" presStyleCnt="0"/>
      <dgm:spPr/>
    </dgm:pt>
    <dgm:pt modelId="{678E14F4-B0E6-4AE0-A270-40C0D6E9C269}" type="pres">
      <dgm:prSet presAssocID="{50618755-15F9-4268-BB9C-72F450137586}" presName="textNode" presStyleLbl="node1" presStyleIdx="3" presStyleCnt="5" custScaleX="112104" custScaleY="114740">
        <dgm:presLayoutVars>
          <dgm:bulletEnabled val="1"/>
        </dgm:presLayoutVars>
      </dgm:prSet>
      <dgm:spPr/>
      <dgm:t>
        <a:bodyPr/>
        <a:lstStyle/>
        <a:p>
          <a:endParaRPr lang="en-US"/>
        </a:p>
      </dgm:t>
    </dgm:pt>
    <dgm:pt modelId="{460E011E-005F-4222-9ABB-009165534E15}" type="pres">
      <dgm:prSet presAssocID="{1C1AFD6F-4C90-4A85-9EA6-12A3AE91E816}" presName="sibTrans" presStyleCnt="0"/>
      <dgm:spPr/>
    </dgm:pt>
    <dgm:pt modelId="{CB03E15E-F886-4076-B566-40D19E666F13}" type="pres">
      <dgm:prSet presAssocID="{89EB0DCA-0A1F-4AF9-9FA8-C9D643FD54F4}" presName="textNode" presStyleLbl="node1" presStyleIdx="4" presStyleCnt="5" custScaleX="114127" custScaleY="110515">
        <dgm:presLayoutVars>
          <dgm:bulletEnabled val="1"/>
        </dgm:presLayoutVars>
      </dgm:prSet>
      <dgm:spPr/>
      <dgm:t>
        <a:bodyPr/>
        <a:lstStyle/>
        <a:p>
          <a:endParaRPr lang="en-US"/>
        </a:p>
      </dgm:t>
    </dgm:pt>
  </dgm:ptLst>
  <dgm:cxnLst>
    <dgm:cxn modelId="{F6DBEA90-90DE-462D-8A0B-173D34510202}" srcId="{0CB898DE-793A-446D-982A-0EF5CC6814D8}" destId="{89EB0DCA-0A1F-4AF9-9FA8-C9D643FD54F4}" srcOrd="4" destOrd="0" parTransId="{317E2E69-B8CB-4EB4-B396-DF4B200B4F52}" sibTransId="{6F95A957-48F1-4C61-BDAF-F135E22A5BC8}"/>
    <dgm:cxn modelId="{E4BEE859-5BD2-40FD-87AA-099AE313C564}" type="presOf" srcId="{3E6B9806-A3D9-4286-B743-F82B7866FB2E}" destId="{56B62839-59FF-4950-8994-A92B3F633FDD}" srcOrd="0" destOrd="0" presId="urn:microsoft.com/office/officeart/2005/8/layout/hProcess9"/>
    <dgm:cxn modelId="{6B1072B3-F2F3-475E-9E1B-FAF94A5D7FC4}" type="presOf" srcId="{50618755-15F9-4268-BB9C-72F450137586}" destId="{678E14F4-B0E6-4AE0-A270-40C0D6E9C269}" srcOrd="0" destOrd="0" presId="urn:microsoft.com/office/officeart/2005/8/layout/hProcess9"/>
    <dgm:cxn modelId="{0687F968-1CCB-4401-AEE8-F08BD60D6463}" srcId="{0CB898DE-793A-446D-982A-0EF5CC6814D8}" destId="{C96598B7-1664-40D5-A44D-523F469AEE2F}" srcOrd="1" destOrd="0" parTransId="{EFDE951E-1A0B-4BBF-A9A3-E8197BB35BD5}" sibTransId="{ED03281C-945B-41D1-B32B-0C80E2B1C2EA}"/>
    <dgm:cxn modelId="{41D6DBDE-3285-45F1-9A68-BC48D4BCCE25}" type="presOf" srcId="{C96598B7-1664-40D5-A44D-523F469AEE2F}" destId="{7CFD980A-560F-45F1-9F31-87B737449F44}" srcOrd="0" destOrd="0" presId="urn:microsoft.com/office/officeart/2005/8/layout/hProcess9"/>
    <dgm:cxn modelId="{9502CF63-DBCD-481F-9434-BEE53F493A6D}" type="presOf" srcId="{0CB898DE-793A-446D-982A-0EF5CC6814D8}" destId="{E31411EA-A156-49B9-8D97-11566E5F51A1}" srcOrd="0" destOrd="0" presId="urn:microsoft.com/office/officeart/2005/8/layout/hProcess9"/>
    <dgm:cxn modelId="{DC1FE850-351B-4AF2-BC59-2D1B138F39D6}" srcId="{0CB898DE-793A-446D-982A-0EF5CC6814D8}" destId="{D0036B0D-1E8C-4433-8895-1A6C2A2F898A}" srcOrd="0" destOrd="0" parTransId="{A69DB6F8-4423-4FE0-A189-EB2C5840AC21}" sibTransId="{F56D6F59-60C0-4043-9148-99F96FE23733}"/>
    <dgm:cxn modelId="{244A282E-F8DD-4277-8FAF-60B9E98DEAA5}" type="presOf" srcId="{89EB0DCA-0A1F-4AF9-9FA8-C9D643FD54F4}" destId="{CB03E15E-F886-4076-B566-40D19E666F13}" srcOrd="0" destOrd="0" presId="urn:microsoft.com/office/officeart/2005/8/layout/hProcess9"/>
    <dgm:cxn modelId="{518B7CEB-B9A2-47E1-AF7A-351B05F24818}" srcId="{0CB898DE-793A-446D-982A-0EF5CC6814D8}" destId="{3E6B9806-A3D9-4286-B743-F82B7866FB2E}" srcOrd="2" destOrd="0" parTransId="{434E9CD7-A1F7-437B-BF2B-B6412FF4E3DA}" sibTransId="{C29C1BD7-D52D-40B8-8BB0-ADE952244FC0}"/>
    <dgm:cxn modelId="{5B377875-FA6F-4EFC-92BE-79156CC4880B}" type="presOf" srcId="{D0036B0D-1E8C-4433-8895-1A6C2A2F898A}" destId="{4433171D-D71B-461E-AA59-A270C0525BCD}" srcOrd="0" destOrd="0" presId="urn:microsoft.com/office/officeart/2005/8/layout/hProcess9"/>
    <dgm:cxn modelId="{F24A0F0E-C941-473C-A2E9-C61B89160654}" srcId="{0CB898DE-793A-446D-982A-0EF5CC6814D8}" destId="{50618755-15F9-4268-BB9C-72F450137586}" srcOrd="3" destOrd="0" parTransId="{D53C392B-7E68-4E48-BEA8-98CF7DD816B7}" sibTransId="{1C1AFD6F-4C90-4A85-9EA6-12A3AE91E816}"/>
    <dgm:cxn modelId="{58DF32A9-9E8B-4B96-963A-AF2B246DF481}" type="presParOf" srcId="{E31411EA-A156-49B9-8D97-11566E5F51A1}" destId="{506E214A-6619-4E28-B67D-30C41DFF61DE}" srcOrd="0" destOrd="0" presId="urn:microsoft.com/office/officeart/2005/8/layout/hProcess9"/>
    <dgm:cxn modelId="{59ACD384-8CD4-4845-9E83-FAB7E65ED5C2}" type="presParOf" srcId="{E31411EA-A156-49B9-8D97-11566E5F51A1}" destId="{BFD93B89-EB53-428E-9618-E29C4A0307D9}" srcOrd="1" destOrd="0" presId="urn:microsoft.com/office/officeart/2005/8/layout/hProcess9"/>
    <dgm:cxn modelId="{DFF04760-A465-40EC-83AB-5744D422A945}" type="presParOf" srcId="{BFD93B89-EB53-428E-9618-E29C4A0307D9}" destId="{4433171D-D71B-461E-AA59-A270C0525BCD}" srcOrd="0" destOrd="0" presId="urn:microsoft.com/office/officeart/2005/8/layout/hProcess9"/>
    <dgm:cxn modelId="{5695EB38-355F-44F4-9025-464C09C5BEF9}" type="presParOf" srcId="{BFD93B89-EB53-428E-9618-E29C4A0307D9}" destId="{D8B4706E-C548-44AE-9BBA-9F5CB5FF67B8}" srcOrd="1" destOrd="0" presId="urn:microsoft.com/office/officeart/2005/8/layout/hProcess9"/>
    <dgm:cxn modelId="{7BDB98FF-B64B-4DA4-8D91-E7B944E6404B}" type="presParOf" srcId="{BFD93B89-EB53-428E-9618-E29C4A0307D9}" destId="{7CFD980A-560F-45F1-9F31-87B737449F44}" srcOrd="2" destOrd="0" presId="urn:microsoft.com/office/officeart/2005/8/layout/hProcess9"/>
    <dgm:cxn modelId="{71302385-933E-4D23-9740-3CDAEF227F8F}" type="presParOf" srcId="{BFD93B89-EB53-428E-9618-E29C4A0307D9}" destId="{9FF7D845-7E0A-4CE5-AE69-82E45D2012F4}" srcOrd="3" destOrd="0" presId="urn:microsoft.com/office/officeart/2005/8/layout/hProcess9"/>
    <dgm:cxn modelId="{ADBD882A-9D92-48E8-8BE1-CC049D354161}" type="presParOf" srcId="{BFD93B89-EB53-428E-9618-E29C4A0307D9}" destId="{56B62839-59FF-4950-8994-A92B3F633FDD}" srcOrd="4" destOrd="0" presId="urn:microsoft.com/office/officeart/2005/8/layout/hProcess9"/>
    <dgm:cxn modelId="{BE0896BE-E7A5-4106-BDCF-3336130457F3}" type="presParOf" srcId="{BFD93B89-EB53-428E-9618-E29C4A0307D9}" destId="{D32B2C75-3F2C-401A-80E3-57AE9D0C2BCE}" srcOrd="5" destOrd="0" presId="urn:microsoft.com/office/officeart/2005/8/layout/hProcess9"/>
    <dgm:cxn modelId="{FA91FBE1-A5AE-4ED8-9365-12438EDAF8FC}" type="presParOf" srcId="{BFD93B89-EB53-428E-9618-E29C4A0307D9}" destId="{678E14F4-B0E6-4AE0-A270-40C0D6E9C269}" srcOrd="6" destOrd="0" presId="urn:microsoft.com/office/officeart/2005/8/layout/hProcess9"/>
    <dgm:cxn modelId="{E91F7D30-4C0C-4B84-BCB4-9B5FB514C18F}" type="presParOf" srcId="{BFD93B89-EB53-428E-9618-E29C4A0307D9}" destId="{460E011E-005F-4222-9ABB-009165534E15}" srcOrd="7" destOrd="0" presId="urn:microsoft.com/office/officeart/2005/8/layout/hProcess9"/>
    <dgm:cxn modelId="{3084778C-8DF4-4A67-B3BF-2A3302355838}" type="presParOf" srcId="{BFD93B89-EB53-428E-9618-E29C4A0307D9}" destId="{CB03E15E-F886-4076-B566-40D19E666F1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49C23C-142E-4387-A72F-6AE98FF3A136}"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209D34C0-8DD8-4059-B2FE-D060DE3CD504}">
      <dgm:prSet phldrT="[Text]" custT="1"/>
      <dgm:spPr/>
      <dgm:t>
        <a:bodyPr/>
        <a:lstStyle/>
        <a:p>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Đối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với</a:t>
          </a:r>
          <a:r>
            <a:rPr lang="en-US" sz="2000" b="1" dirty="0">
              <a:solidFill>
                <a:srgbClr val="FF0000"/>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nhà trường</a:t>
          </a:r>
          <a:r>
            <a:rPr lang="en-US" sz="2000" b="1" dirty="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endParaRPr>
        </a:p>
      </dgm:t>
    </dgm:pt>
    <dgm:pt modelId="{C8B24772-32BD-40D9-98EF-0A9C74B20E75}" type="parTrans" cxnId="{0DD4F2B2-68E8-4CE5-BF54-B4515D1C3ADF}">
      <dgm:prSet/>
      <dgm:spPr/>
      <dgm:t>
        <a:bodyPr/>
        <a:lstStyle/>
        <a:p>
          <a:endParaRPr lang="en-US"/>
        </a:p>
      </dgm:t>
    </dgm:pt>
    <dgm:pt modelId="{1F230649-A5ED-41EE-BC4E-C3745B56424C}" type="sibTrans" cxnId="{0DD4F2B2-68E8-4CE5-BF54-B4515D1C3ADF}">
      <dgm:prSet/>
      <dgm:spPr/>
      <dgm:t>
        <a:bodyPr/>
        <a:lstStyle/>
        <a:p>
          <a:endParaRPr lang="en-US"/>
        </a:p>
      </dgm:t>
    </dgm:pt>
    <dgm:pt modelId="{24CDF6B8-CA05-4D75-AB82-DAA859DBF582}">
      <dgm:prSet phldrT="[Text]" custT="1"/>
      <dgm:spPr/>
      <dgm:t>
        <a:bodyPr/>
        <a:lstStyle/>
        <a:p>
          <a:r>
            <a:rPr lang="vi-VN" sz="2000" b="0" dirty="0">
              <a:solidFill>
                <a:srgbClr val="002060"/>
              </a:solidFill>
              <a:latin typeface="+mj-lt"/>
            </a:rPr>
            <a:t>Tổ chức các buổi chuyên đề, sinh hoạt chuyên môn để cùng thảo luận, chọn lọc và đưa  ra nội dung, hình thức, mục tiêu giáo dục kỹ năng TPV cho từng lứa </a:t>
          </a:r>
          <a:r>
            <a:rPr lang="vi-VN" sz="2000" b="0" dirty="0" smtClean="0">
              <a:solidFill>
                <a:srgbClr val="002060"/>
              </a:solidFill>
              <a:latin typeface="+mj-lt"/>
            </a:rPr>
            <a:t>tuổi</a:t>
          </a:r>
          <a:r>
            <a:rPr lang="en-US" sz="2000" b="0" dirty="0" smtClean="0">
              <a:solidFill>
                <a:srgbClr val="002060"/>
              </a:solidFill>
              <a:latin typeface="+mj-lt"/>
            </a:rPr>
            <a:t>. </a:t>
          </a:r>
          <a:r>
            <a:rPr lang="vi-VN" sz="2000" dirty="0" smtClean="0">
              <a:solidFill>
                <a:srgbClr val="002060"/>
              </a:solidFill>
              <a:latin typeface="+mj-lt"/>
            </a:rPr>
            <a:t>Có kế hoạch đánh giá mực độ hình thành kỹ năng TPV của trẻ để có định hướng, lập kế hoạch trong giai đoạn tiếp theo.</a:t>
          </a:r>
          <a:endParaRPr lang="en-US" sz="2400" b="0" dirty="0">
            <a:solidFill>
              <a:srgbClr val="002060"/>
            </a:solidFill>
            <a:latin typeface="+mj-lt"/>
          </a:endParaRPr>
        </a:p>
      </dgm:t>
    </dgm:pt>
    <dgm:pt modelId="{0DDBB0FE-A37C-478F-BED9-75689555CEF9}" type="parTrans" cxnId="{3A856B7D-3C93-4548-9DD7-A13AB3A667C3}">
      <dgm:prSet/>
      <dgm:spPr/>
      <dgm:t>
        <a:bodyPr/>
        <a:lstStyle/>
        <a:p>
          <a:endParaRPr lang="en-US"/>
        </a:p>
      </dgm:t>
    </dgm:pt>
    <dgm:pt modelId="{DE8AEE00-F934-4FAE-9EEF-E481DF7E8621}" type="sibTrans" cxnId="{3A856B7D-3C93-4548-9DD7-A13AB3A667C3}">
      <dgm:prSet/>
      <dgm:spPr/>
      <dgm:t>
        <a:bodyPr/>
        <a:lstStyle/>
        <a:p>
          <a:endParaRPr lang="en-US"/>
        </a:p>
      </dgm:t>
    </dgm:pt>
    <dgm:pt modelId="{7C6DDD78-86EF-4695-B390-F3720433D65C}">
      <dgm:prSet phldrT="[Text]" custT="1"/>
      <dgm:spPr/>
      <dgm:t>
        <a:bodyPr/>
        <a:lstStyle/>
        <a:p>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Đối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với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giáo</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viên</a:t>
          </a:r>
          <a:r>
            <a:rPr lang="en-US" sz="2000" b="1" dirty="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endParaRPr>
        </a:p>
      </dgm:t>
    </dgm:pt>
    <dgm:pt modelId="{38B0B805-94F2-4FE5-A113-2AD7AF2556CB}" type="parTrans" cxnId="{D48768A9-8583-4367-93DD-4AF927A0BC2E}">
      <dgm:prSet/>
      <dgm:spPr/>
      <dgm:t>
        <a:bodyPr/>
        <a:lstStyle/>
        <a:p>
          <a:endParaRPr lang="en-US"/>
        </a:p>
      </dgm:t>
    </dgm:pt>
    <dgm:pt modelId="{E9373F7E-2493-4A95-BF08-6BFE6CB675F8}" type="sibTrans" cxnId="{D48768A9-8583-4367-93DD-4AF927A0BC2E}">
      <dgm:prSet/>
      <dgm:spPr/>
      <dgm:t>
        <a:bodyPr/>
        <a:lstStyle/>
        <a:p>
          <a:endParaRPr lang="en-US"/>
        </a:p>
      </dgm:t>
    </dgm:pt>
    <dgm:pt modelId="{EA4B85F2-64BC-4BAE-8F86-0D1658FD188D}">
      <dgm:prSet phldrT="[Text]" custT="1"/>
      <dgm:spPr/>
      <dgm:t>
        <a:bodyPr/>
        <a:lstStyle/>
        <a:p>
          <a:r>
            <a:rPr lang="vi-VN" sz="2000" b="0" dirty="0">
              <a:solidFill>
                <a:srgbClr val="002060"/>
              </a:solidFill>
              <a:latin typeface="+mj-lt"/>
            </a:rPr>
            <a:t>Giáo viên cần tìm hiểu rõ nhiệm vụ, vai trò của kỹ năng TPV đối với trẻ. Từ đó bồi dưỡng, tập trung, chú ý trong công việc chăm sóc, giáo dục trẻ. </a:t>
          </a:r>
          <a:r>
            <a:rPr lang="vi-VN" sz="2000" b="0" dirty="0" smtClean="0">
              <a:solidFill>
                <a:srgbClr val="002060"/>
              </a:solidFill>
              <a:latin typeface="+mj-lt"/>
            </a:rPr>
            <a:t>, cần có sự quan sát tinh tế, hiểu được trẻ của mình có đặc điểm gì, đang ở mức độ nào và cần gì để có những tác động phù hợp với đúng đối tượng, tạo điều kiện để trẻ được tự thể hiện mình, động viên, khích lệ kịp thời và duy trì được hứng thú của trẻ trong mọi hoạt động, mọi thời điểm trong ngày </a:t>
          </a:r>
          <a:endParaRPr lang="en-US" sz="2000" b="0" dirty="0">
            <a:solidFill>
              <a:srgbClr val="002060"/>
            </a:solidFill>
            <a:latin typeface="+mj-lt"/>
          </a:endParaRPr>
        </a:p>
      </dgm:t>
    </dgm:pt>
    <dgm:pt modelId="{5441CA67-F352-48B9-97AE-33890BCAB778}" type="parTrans" cxnId="{19E24281-A4AD-424C-8E0C-C9B5703E284F}">
      <dgm:prSet/>
      <dgm:spPr/>
      <dgm:t>
        <a:bodyPr/>
        <a:lstStyle/>
        <a:p>
          <a:endParaRPr lang="en-US"/>
        </a:p>
      </dgm:t>
    </dgm:pt>
    <dgm:pt modelId="{499EA790-D4B4-4D48-9A8B-D0EFFF28D694}" type="sibTrans" cxnId="{19E24281-A4AD-424C-8E0C-C9B5703E284F}">
      <dgm:prSet/>
      <dgm:spPr/>
      <dgm:t>
        <a:bodyPr/>
        <a:lstStyle/>
        <a:p>
          <a:endParaRPr lang="en-US"/>
        </a:p>
      </dgm:t>
    </dgm:pt>
    <dgm:pt modelId="{31481070-CC80-4C1A-B9B4-D8C48C7669E4}" type="pres">
      <dgm:prSet presAssocID="{C449C23C-142E-4387-A72F-6AE98FF3A136}" presName="Name0" presStyleCnt="0">
        <dgm:presLayoutVars>
          <dgm:dir/>
          <dgm:animLvl val="lvl"/>
          <dgm:resizeHandles val="exact"/>
        </dgm:presLayoutVars>
      </dgm:prSet>
      <dgm:spPr/>
      <dgm:t>
        <a:bodyPr/>
        <a:lstStyle/>
        <a:p>
          <a:endParaRPr lang="en-US"/>
        </a:p>
      </dgm:t>
    </dgm:pt>
    <dgm:pt modelId="{DD3CED55-D52D-418A-BD0E-54EB044D7156}" type="pres">
      <dgm:prSet presAssocID="{209D34C0-8DD8-4059-B2FE-D060DE3CD504}" presName="linNode" presStyleCnt="0"/>
      <dgm:spPr/>
    </dgm:pt>
    <dgm:pt modelId="{ABB7973C-63DD-4785-B987-3148308514E0}" type="pres">
      <dgm:prSet presAssocID="{209D34C0-8DD8-4059-B2FE-D060DE3CD504}" presName="parTx" presStyleLbl="revTx" presStyleIdx="0" presStyleCnt="2">
        <dgm:presLayoutVars>
          <dgm:chMax val="1"/>
          <dgm:bulletEnabled val="1"/>
        </dgm:presLayoutVars>
      </dgm:prSet>
      <dgm:spPr/>
      <dgm:t>
        <a:bodyPr/>
        <a:lstStyle/>
        <a:p>
          <a:endParaRPr lang="en-US"/>
        </a:p>
      </dgm:t>
    </dgm:pt>
    <dgm:pt modelId="{5E270356-B423-468D-9E02-DD2AF9A3BA6D}" type="pres">
      <dgm:prSet presAssocID="{209D34C0-8DD8-4059-B2FE-D060DE3CD504}" presName="bracket" presStyleLbl="parChTrans1D1" presStyleIdx="0" presStyleCnt="2"/>
      <dgm:spPr/>
    </dgm:pt>
    <dgm:pt modelId="{C5D4F1FA-354A-4FF2-B235-F918F40B37E0}" type="pres">
      <dgm:prSet presAssocID="{209D34C0-8DD8-4059-B2FE-D060DE3CD504}" presName="spH" presStyleCnt="0"/>
      <dgm:spPr/>
    </dgm:pt>
    <dgm:pt modelId="{870BAD37-DBF0-4604-AD8C-11AF035DEB5C}" type="pres">
      <dgm:prSet presAssocID="{209D34C0-8DD8-4059-B2FE-D060DE3CD504}" presName="desTx" presStyleLbl="node1" presStyleIdx="0" presStyleCnt="2" custScaleX="99580" custScaleY="131103">
        <dgm:presLayoutVars>
          <dgm:bulletEnabled val="1"/>
        </dgm:presLayoutVars>
      </dgm:prSet>
      <dgm:spPr/>
      <dgm:t>
        <a:bodyPr/>
        <a:lstStyle/>
        <a:p>
          <a:endParaRPr lang="en-US"/>
        </a:p>
      </dgm:t>
    </dgm:pt>
    <dgm:pt modelId="{A3434A94-8A46-4B21-8B8C-573097D75D24}" type="pres">
      <dgm:prSet presAssocID="{1F230649-A5ED-41EE-BC4E-C3745B56424C}" presName="spV" presStyleCnt="0"/>
      <dgm:spPr/>
    </dgm:pt>
    <dgm:pt modelId="{1598E768-BA37-49C2-82AA-7699049CD972}" type="pres">
      <dgm:prSet presAssocID="{7C6DDD78-86EF-4695-B390-F3720433D65C}" presName="linNode" presStyleCnt="0"/>
      <dgm:spPr/>
    </dgm:pt>
    <dgm:pt modelId="{C9760593-0134-4E78-9F68-AF7F20CE10B6}" type="pres">
      <dgm:prSet presAssocID="{7C6DDD78-86EF-4695-B390-F3720433D65C}" presName="parTx" presStyleLbl="revTx" presStyleIdx="1" presStyleCnt="2">
        <dgm:presLayoutVars>
          <dgm:chMax val="1"/>
          <dgm:bulletEnabled val="1"/>
        </dgm:presLayoutVars>
      </dgm:prSet>
      <dgm:spPr/>
      <dgm:t>
        <a:bodyPr/>
        <a:lstStyle/>
        <a:p>
          <a:endParaRPr lang="en-US"/>
        </a:p>
      </dgm:t>
    </dgm:pt>
    <dgm:pt modelId="{8C8129D3-6985-4310-AD50-7CE26A3A13F3}" type="pres">
      <dgm:prSet presAssocID="{7C6DDD78-86EF-4695-B390-F3720433D65C}" presName="bracket" presStyleLbl="parChTrans1D1" presStyleIdx="1" presStyleCnt="2"/>
      <dgm:spPr/>
    </dgm:pt>
    <dgm:pt modelId="{B967049D-751C-4ADF-BA2E-1FAC6C827396}" type="pres">
      <dgm:prSet presAssocID="{7C6DDD78-86EF-4695-B390-F3720433D65C}" presName="spH" presStyleCnt="0"/>
      <dgm:spPr/>
    </dgm:pt>
    <dgm:pt modelId="{C5272C83-457B-4AEC-BF4D-460C12D0B5D8}" type="pres">
      <dgm:prSet presAssocID="{7C6DDD78-86EF-4695-B390-F3720433D65C}" presName="desTx" presStyleLbl="node1" presStyleIdx="1" presStyleCnt="2">
        <dgm:presLayoutVars>
          <dgm:bulletEnabled val="1"/>
        </dgm:presLayoutVars>
      </dgm:prSet>
      <dgm:spPr/>
      <dgm:t>
        <a:bodyPr/>
        <a:lstStyle/>
        <a:p>
          <a:endParaRPr lang="en-US"/>
        </a:p>
      </dgm:t>
    </dgm:pt>
  </dgm:ptLst>
  <dgm:cxnLst>
    <dgm:cxn modelId="{0DD4F2B2-68E8-4CE5-BF54-B4515D1C3ADF}" srcId="{C449C23C-142E-4387-A72F-6AE98FF3A136}" destId="{209D34C0-8DD8-4059-B2FE-D060DE3CD504}" srcOrd="0" destOrd="0" parTransId="{C8B24772-32BD-40D9-98EF-0A9C74B20E75}" sibTransId="{1F230649-A5ED-41EE-BC4E-C3745B56424C}"/>
    <dgm:cxn modelId="{D48768A9-8583-4367-93DD-4AF927A0BC2E}" srcId="{C449C23C-142E-4387-A72F-6AE98FF3A136}" destId="{7C6DDD78-86EF-4695-B390-F3720433D65C}" srcOrd="1" destOrd="0" parTransId="{38B0B805-94F2-4FE5-A113-2AD7AF2556CB}" sibTransId="{E9373F7E-2493-4A95-BF08-6BFE6CB675F8}"/>
    <dgm:cxn modelId="{19E24281-A4AD-424C-8E0C-C9B5703E284F}" srcId="{7C6DDD78-86EF-4695-B390-F3720433D65C}" destId="{EA4B85F2-64BC-4BAE-8F86-0D1658FD188D}" srcOrd="0" destOrd="0" parTransId="{5441CA67-F352-48B9-97AE-33890BCAB778}" sibTransId="{499EA790-D4B4-4D48-9A8B-D0EFFF28D694}"/>
    <dgm:cxn modelId="{875C1C0D-E11E-4F81-8BB4-835AB88C016C}" type="presOf" srcId="{24CDF6B8-CA05-4D75-AB82-DAA859DBF582}" destId="{870BAD37-DBF0-4604-AD8C-11AF035DEB5C}" srcOrd="0" destOrd="0" presId="urn:diagrams.loki3.com/BracketList"/>
    <dgm:cxn modelId="{CD709357-3DA6-428C-843B-238C8A28180E}" type="presOf" srcId="{C449C23C-142E-4387-A72F-6AE98FF3A136}" destId="{31481070-CC80-4C1A-B9B4-D8C48C7669E4}" srcOrd="0" destOrd="0" presId="urn:diagrams.loki3.com/BracketList"/>
    <dgm:cxn modelId="{3A856B7D-3C93-4548-9DD7-A13AB3A667C3}" srcId="{209D34C0-8DD8-4059-B2FE-D060DE3CD504}" destId="{24CDF6B8-CA05-4D75-AB82-DAA859DBF582}" srcOrd="0" destOrd="0" parTransId="{0DDBB0FE-A37C-478F-BED9-75689555CEF9}" sibTransId="{DE8AEE00-F934-4FAE-9EEF-E481DF7E8621}"/>
    <dgm:cxn modelId="{6CFF8A92-C027-4550-B0B5-5B57274F8101}" type="presOf" srcId="{EA4B85F2-64BC-4BAE-8F86-0D1658FD188D}" destId="{C5272C83-457B-4AEC-BF4D-460C12D0B5D8}" srcOrd="0" destOrd="0" presId="urn:diagrams.loki3.com/BracketList"/>
    <dgm:cxn modelId="{0E6D1764-E541-4328-AE20-9AAA90CF4632}" type="presOf" srcId="{7C6DDD78-86EF-4695-B390-F3720433D65C}" destId="{C9760593-0134-4E78-9F68-AF7F20CE10B6}" srcOrd="0" destOrd="0" presId="urn:diagrams.loki3.com/BracketList"/>
    <dgm:cxn modelId="{17E9DB6F-6803-4EB2-A659-F806A5CAAAA1}" type="presOf" srcId="{209D34C0-8DD8-4059-B2FE-D060DE3CD504}" destId="{ABB7973C-63DD-4785-B987-3148308514E0}" srcOrd="0" destOrd="0" presId="urn:diagrams.loki3.com/BracketList"/>
    <dgm:cxn modelId="{65E3ED7C-56AA-4C39-9148-EA930B8FD339}" type="presParOf" srcId="{31481070-CC80-4C1A-B9B4-D8C48C7669E4}" destId="{DD3CED55-D52D-418A-BD0E-54EB044D7156}" srcOrd="0" destOrd="0" presId="urn:diagrams.loki3.com/BracketList"/>
    <dgm:cxn modelId="{2CAFF01D-A742-4904-AB68-4C6B52F119BC}" type="presParOf" srcId="{DD3CED55-D52D-418A-BD0E-54EB044D7156}" destId="{ABB7973C-63DD-4785-B987-3148308514E0}" srcOrd="0" destOrd="0" presId="urn:diagrams.loki3.com/BracketList"/>
    <dgm:cxn modelId="{A335E8C7-B899-4F38-BA7A-B46227647E2E}" type="presParOf" srcId="{DD3CED55-D52D-418A-BD0E-54EB044D7156}" destId="{5E270356-B423-468D-9E02-DD2AF9A3BA6D}" srcOrd="1" destOrd="0" presId="urn:diagrams.loki3.com/BracketList"/>
    <dgm:cxn modelId="{A2021DCD-87D3-4A1C-9245-99E1486F911F}" type="presParOf" srcId="{DD3CED55-D52D-418A-BD0E-54EB044D7156}" destId="{C5D4F1FA-354A-4FF2-B235-F918F40B37E0}" srcOrd="2" destOrd="0" presId="urn:diagrams.loki3.com/BracketList"/>
    <dgm:cxn modelId="{29F09DBE-8652-4C01-9CF7-C41D4779E6D2}" type="presParOf" srcId="{DD3CED55-D52D-418A-BD0E-54EB044D7156}" destId="{870BAD37-DBF0-4604-AD8C-11AF035DEB5C}" srcOrd="3" destOrd="0" presId="urn:diagrams.loki3.com/BracketList"/>
    <dgm:cxn modelId="{F6DD9F45-787C-414D-9E83-1CA4A5B67A27}" type="presParOf" srcId="{31481070-CC80-4C1A-B9B4-D8C48C7669E4}" destId="{A3434A94-8A46-4B21-8B8C-573097D75D24}" srcOrd="1" destOrd="0" presId="urn:diagrams.loki3.com/BracketList"/>
    <dgm:cxn modelId="{C73E91BD-87AD-42A3-B589-B78B8272BB9A}" type="presParOf" srcId="{31481070-CC80-4C1A-B9B4-D8C48C7669E4}" destId="{1598E768-BA37-49C2-82AA-7699049CD972}" srcOrd="2" destOrd="0" presId="urn:diagrams.loki3.com/BracketList"/>
    <dgm:cxn modelId="{CB286FB3-C2A3-43DD-9228-38C2BEBCF831}" type="presParOf" srcId="{1598E768-BA37-49C2-82AA-7699049CD972}" destId="{C9760593-0134-4E78-9F68-AF7F20CE10B6}" srcOrd="0" destOrd="0" presId="urn:diagrams.loki3.com/BracketList"/>
    <dgm:cxn modelId="{671FE8AB-284F-4A2E-8B09-EFF73ADA0EF8}" type="presParOf" srcId="{1598E768-BA37-49C2-82AA-7699049CD972}" destId="{8C8129D3-6985-4310-AD50-7CE26A3A13F3}" srcOrd="1" destOrd="0" presId="urn:diagrams.loki3.com/BracketList"/>
    <dgm:cxn modelId="{28C932D0-52C2-41F6-A862-230D3F595A3E}" type="presParOf" srcId="{1598E768-BA37-49C2-82AA-7699049CD972}" destId="{B967049D-751C-4ADF-BA2E-1FAC6C827396}" srcOrd="2" destOrd="0" presId="urn:diagrams.loki3.com/BracketList"/>
    <dgm:cxn modelId="{2D930722-4647-4340-9F2B-1BAC828ABC65}" type="presParOf" srcId="{1598E768-BA37-49C2-82AA-7699049CD972}" destId="{C5272C83-457B-4AEC-BF4D-460C12D0B5D8}"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72DC6-828B-4FE4-A3D9-60C88E86D7DA}">
      <dsp:nvSpPr>
        <dsp:cNvPr id="0" name=""/>
        <dsp:cNvSpPr/>
      </dsp:nvSpPr>
      <dsp:spPr>
        <a:xfrm>
          <a:off x="2779416" y="0"/>
          <a:ext cx="4169125" cy="4434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SG" sz="1400" kern="1200"/>
        </a:p>
        <a:p>
          <a:pPr marL="114300" lvl="1" indent="-114300" algn="l" defTabSz="622300">
            <a:lnSpc>
              <a:spcPct val="90000"/>
            </a:lnSpc>
            <a:spcBef>
              <a:spcPct val="0"/>
            </a:spcBef>
            <a:spcAft>
              <a:spcPct val="15000"/>
            </a:spcAft>
            <a:buChar char="••"/>
          </a:pPr>
          <a:r>
            <a:rPr lang="vi-VN" sz="1400" kern="1200" dirty="0">
              <a:latin typeface="+mj-lt"/>
            </a:rPr>
            <a:t>Trong giờ vui chơi trẻ được thực hành trải nghiệm nhiều vai chơi khác nhau trong cuộc sống của người lớn, vì vậy đây thực sự là một điều kiện tuyệt vời giúp trẻ được thực hành các kĩ năng tự phục vụ một cách hiệu quả. Tôi tiến hành lồng ghép giáo dục kỹ năng tự phục vụ vào vui chơi, qua đó trẻ được rèn luyện các kỹ năng tự phục vụ, giáo viên theo dõi quan sát lắng nghe để kịp thời sửa đổi cho trẻ những kỹ năng chưa tốt. Đồng thời giúp trẻ hình những kỹ năng cần thiết trong cuộc sống.</a:t>
          </a:r>
          <a:endParaRPr lang="en-SG" sz="1400" kern="1200" dirty="0">
            <a:latin typeface="+mj-lt"/>
          </a:endParaRPr>
        </a:p>
      </dsp:txBody>
      <dsp:txXfrm>
        <a:off x="2779416" y="554359"/>
        <a:ext cx="2605703" cy="3326153"/>
      </dsp:txXfrm>
    </dsp:sp>
    <dsp:sp modelId="{211444B0-7AAA-407A-A72C-82972BE09955}">
      <dsp:nvSpPr>
        <dsp:cNvPr id="0" name=""/>
        <dsp:cNvSpPr/>
      </dsp:nvSpPr>
      <dsp:spPr>
        <a:xfrm>
          <a:off x="0" y="0"/>
          <a:ext cx="2779416" cy="4434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vi-VN" sz="2000" b="1" i="0" kern="1200" dirty="0">
              <a:solidFill>
                <a:srgbClr val="2605EF"/>
              </a:solidFill>
              <a:latin typeface="+mj-lt"/>
            </a:rPr>
            <a:t>Tăng cường cho trẻ rèn luyện kỹ năng tự phục vụ thông qua hoạt động vui chơi</a:t>
          </a:r>
          <a:endParaRPr lang="en-SG" sz="2000" b="1" i="0" kern="1200" dirty="0">
            <a:solidFill>
              <a:srgbClr val="2605EF"/>
            </a:solidFill>
            <a:latin typeface="+mj-lt"/>
          </a:endParaRPr>
        </a:p>
      </dsp:txBody>
      <dsp:txXfrm>
        <a:off x="135680" y="135680"/>
        <a:ext cx="2508056" cy="4163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FC57F-8ED2-43C7-A63B-74511ECF6B83}">
      <dsp:nvSpPr>
        <dsp:cNvPr id="0" name=""/>
        <dsp:cNvSpPr/>
      </dsp:nvSpPr>
      <dsp:spPr>
        <a:xfrm>
          <a:off x="1067573" y="157307"/>
          <a:ext cx="3837138" cy="4000649"/>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48E3625-FD7E-4339-BA1F-203003927D98}">
      <dsp:nvSpPr>
        <dsp:cNvPr id="0" name=""/>
        <dsp:cNvSpPr/>
      </dsp:nvSpPr>
      <dsp:spPr>
        <a:xfrm>
          <a:off x="862448" y="4369551"/>
          <a:ext cx="7541712" cy="913582"/>
        </a:xfrm>
        <a:prstGeom prst="wedgeRectCallout">
          <a:avLst>
            <a:gd name="adj1" fmla="val 20250"/>
            <a:gd name="adj2" fmla="val -607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b="1" kern="1200" dirty="0">
              <a:solidFill>
                <a:srgbClr val="7030A0"/>
              </a:solidFill>
              <a:latin typeface="Times New Roman" panose="02020603050405020304" pitchFamily="18" charset="0"/>
              <a:ea typeface="+mn-ea"/>
              <a:cs typeface="Times New Roman" panose="02020603050405020304" pitchFamily="18" charset="0"/>
            </a:rPr>
            <a:t>Ngoài hoạt động chung ,hoạt động vui chơi ra tôi còn hướng dẫn trẻ tự phục vụ thông qua các hoạt động khác </a:t>
          </a:r>
          <a:r>
            <a:rPr lang="vi-VN" sz="1900" b="1" kern="1200" dirty="0">
              <a:solidFill>
                <a:srgbClr val="7030A0"/>
              </a:solidFill>
              <a:latin typeface="Times New Roman" panose="02020603050405020304" pitchFamily="18" charset="0"/>
              <a:ea typeface="+mn-ea"/>
              <a:cs typeface="Times New Roman" panose="02020603050405020304" pitchFamily="18" charset="0"/>
            </a:rPr>
            <a:t>(VD : giờ đón trẻ , cô hướng dẫn trẻ cất ba lô và </a:t>
          </a:r>
          <a:r>
            <a:rPr lang="en-US" sz="1900" b="1" kern="1200" dirty="0" err="1" smtClean="0">
              <a:solidFill>
                <a:srgbClr val="7030A0"/>
              </a:solidFill>
              <a:latin typeface="Times New Roman" panose="02020603050405020304" pitchFamily="18" charset="0"/>
              <a:ea typeface="+mn-ea"/>
              <a:cs typeface="Times New Roman" panose="02020603050405020304" pitchFamily="18" charset="0"/>
            </a:rPr>
            <a:t>kéo</a:t>
          </a:r>
          <a:r>
            <a:rPr lang="en-US" sz="1900" b="1" kern="1200" dirty="0" smtClean="0">
              <a:solidFill>
                <a:srgbClr val="7030A0"/>
              </a:solidFill>
              <a:latin typeface="Times New Roman" panose="02020603050405020304" pitchFamily="18" charset="0"/>
              <a:ea typeface="+mn-ea"/>
              <a:cs typeface="Times New Roman" panose="02020603050405020304" pitchFamily="18" charset="0"/>
            </a:rPr>
            <a:t> </a:t>
          </a:r>
          <a:r>
            <a:rPr lang="en-US" sz="1900" b="1" kern="1200" dirty="0" err="1" smtClean="0">
              <a:solidFill>
                <a:srgbClr val="7030A0"/>
              </a:solidFill>
              <a:latin typeface="Times New Roman" panose="02020603050405020304" pitchFamily="18" charset="0"/>
              <a:ea typeface="+mn-ea"/>
              <a:cs typeface="Times New Roman" panose="02020603050405020304" pitchFamily="18" charset="0"/>
            </a:rPr>
            <a:t>khóa</a:t>
          </a:r>
          <a:r>
            <a:rPr lang="en-US" sz="1900" b="1" kern="1200" dirty="0" smtClean="0">
              <a:solidFill>
                <a:srgbClr val="7030A0"/>
              </a:solidFill>
              <a:latin typeface="Times New Roman" panose="02020603050405020304" pitchFamily="18" charset="0"/>
              <a:ea typeface="+mn-ea"/>
              <a:cs typeface="Times New Roman" panose="02020603050405020304" pitchFamily="18" charset="0"/>
            </a:rPr>
            <a:t> </a:t>
          </a:r>
          <a:r>
            <a:rPr lang="vi-VN" sz="1900" b="1" kern="1200" dirty="0" smtClean="0">
              <a:solidFill>
                <a:srgbClr val="7030A0"/>
              </a:solidFill>
              <a:latin typeface="Times New Roman" panose="02020603050405020304" pitchFamily="18" charset="0"/>
              <a:ea typeface="+mn-ea"/>
              <a:cs typeface="Times New Roman" panose="02020603050405020304" pitchFamily="18" charset="0"/>
            </a:rPr>
            <a:t>áo</a:t>
          </a:r>
          <a:r>
            <a:rPr lang="vi-VN" sz="1900" b="1" kern="1200" dirty="0">
              <a:solidFill>
                <a:srgbClr val="7030A0"/>
              </a:solidFill>
              <a:latin typeface="Times New Roman" panose="02020603050405020304" pitchFamily="18" charset="0"/>
              <a:ea typeface="+mn-ea"/>
              <a:cs typeface="Times New Roman" panose="02020603050405020304" pitchFamily="18" charset="0"/>
            </a:rPr>
            <a:t>)</a:t>
          </a:r>
          <a:endParaRPr lang="en-US" sz="1900" b="1" kern="1200" dirty="0">
            <a:solidFill>
              <a:srgbClr val="7030A0"/>
            </a:solidFill>
            <a:latin typeface="Times New Roman" panose="02020603050405020304" pitchFamily="18" charset="0"/>
            <a:ea typeface="+mn-ea"/>
            <a:cs typeface="Times New Roman" panose="02020603050405020304" pitchFamily="18" charset="0"/>
          </a:endParaRPr>
        </a:p>
      </dsp:txBody>
      <dsp:txXfrm>
        <a:off x="862448" y="4369551"/>
        <a:ext cx="7541712" cy="913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0A667-335C-411A-8F58-B5F498BBDE7B}">
      <dsp:nvSpPr>
        <dsp:cNvPr id="0" name=""/>
        <dsp:cNvSpPr/>
      </dsp:nvSpPr>
      <dsp:spPr>
        <a:xfrm>
          <a:off x="-6726874" y="-1027699"/>
          <a:ext cx="7998998" cy="7998998"/>
        </a:xfrm>
        <a:prstGeom prst="blockArc">
          <a:avLst>
            <a:gd name="adj1" fmla="val 18900000"/>
            <a:gd name="adj2" fmla="val 2700000"/>
            <a:gd name="adj3" fmla="val 27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ADA0B-5EC8-4216-9ABA-02373B810B97}">
      <dsp:nvSpPr>
        <dsp:cNvPr id="0" name=""/>
        <dsp:cNvSpPr/>
      </dsp:nvSpPr>
      <dsp:spPr>
        <a:xfrm>
          <a:off x="1033068" y="641661"/>
          <a:ext cx="9744929" cy="211284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7762" tIns="40640" rIns="40640" bIns="40640" numCol="1" spcCol="1270" anchor="ctr" anchorCtr="0">
          <a:noAutofit/>
        </a:bodyPr>
        <a:lstStyle/>
        <a:p>
          <a:pPr lvl="0" algn="just" defTabSz="711200">
            <a:lnSpc>
              <a:spcPct val="90000"/>
            </a:lnSpc>
            <a:spcBef>
              <a:spcPct val="0"/>
            </a:spcBef>
            <a:spcAft>
              <a:spcPct val="35000"/>
            </a:spcAft>
          </a:pPr>
          <a:r>
            <a:rPr lang="en-US" sz="1600" i="1" kern="1200" dirty="0">
              <a:latin typeface="Times New Roman" panose="02020603050405020304" pitchFamily="18" charset="0"/>
              <a:cs typeface="Times New Roman" panose="02020603050405020304" pitchFamily="18" charset="0"/>
            </a:rPr>
            <a:t>*</a:t>
          </a:r>
          <a:r>
            <a:rPr lang="vi-VN" sz="1600" i="1" kern="1200" dirty="0">
              <a:latin typeface="Times New Roman" panose="02020603050405020304" pitchFamily="18" charset="0"/>
              <a:cs typeface="Times New Roman" panose="02020603050405020304" pitchFamily="18" charset="0"/>
            </a:rPr>
            <a:t> Đối với giáo viên :</a:t>
          </a:r>
        </a:p>
        <a:p>
          <a:pPr lvl="0" algn="just"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 </a:t>
          </a:r>
          <a:r>
            <a:rPr lang="vi-VN" sz="1600" kern="1200" dirty="0">
              <a:latin typeface="Times New Roman" panose="02020603050405020304" pitchFamily="18" charset="0"/>
              <a:cs typeface="Times New Roman" panose="02020603050405020304" pitchFamily="18" charset="0"/>
            </a:rPr>
            <a:t> Giáo viên được trau dồi kiến thức về các </a:t>
          </a:r>
          <a:r>
            <a:rPr lang="en-US" sz="1600" kern="1200" dirty="0" err="1">
              <a:latin typeface="Times New Roman" panose="02020603050405020304" pitchFamily="18" charset="0"/>
              <a:cs typeface="Times New Roman" panose="02020603050405020304" pitchFamily="18" charset="0"/>
            </a:rPr>
            <a:t>kỹ</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năng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tự</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phục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vụ</a:t>
          </a:r>
          <a:r>
            <a:rPr lang="vi-VN" sz="1600" kern="1200" dirty="0">
              <a:latin typeface="Times New Roman" panose="02020603050405020304" pitchFamily="18" charset="0"/>
              <a:cs typeface="Times New Roman" panose="02020603050405020304" pitchFamily="18" charset="0"/>
            </a:rPr>
            <a:t> cho trẻ thông qua việc tự nghiên cứu các tài liệu , qua internet từ đó làm dày thêm kiến thức của bản thân .</a:t>
          </a:r>
          <a:endParaRPr lang="en-US" sz="1600" kern="1200" dirty="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a:t>
          </a:r>
          <a:r>
            <a:rPr lang="vi-VN" sz="1600" kern="1200" dirty="0">
              <a:latin typeface="Times New Roman" panose="02020603050405020304" pitchFamily="18" charset="0"/>
              <a:cs typeface="Times New Roman" panose="02020603050405020304" pitchFamily="18" charset="0"/>
            </a:rPr>
            <a:t> Qua việc thực hiện các biện pháp , giáo viên có thêm kỹ năng và kinh nghiệm tổ chức hoạt động giúp đạt hiệu quả cao </a:t>
          </a:r>
          <a:endParaRPr lang="en-US" sz="1600" kern="1200" dirty="0">
            <a:latin typeface="Times New Roman" panose="02020603050405020304" pitchFamily="18" charset="0"/>
            <a:cs typeface="Times New Roman" panose="02020603050405020304" pitchFamily="18" charset="0"/>
          </a:endParaRPr>
        </a:p>
        <a:p>
          <a:pPr lvl="0" algn="just"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a:t>
          </a:r>
          <a:r>
            <a:rPr lang="vi-VN" sz="1600" kern="1200" dirty="0">
              <a:latin typeface="Times New Roman" panose="02020603050405020304" pitchFamily="18" charset="0"/>
              <a:cs typeface="Times New Roman" panose="02020603050405020304" pitchFamily="18" charset="0"/>
            </a:rPr>
            <a:t> Thông qua </a:t>
          </a:r>
          <a:r>
            <a:rPr lang="en-US" sz="1600" kern="1200" dirty="0">
              <a:latin typeface="Times New Roman" panose="02020603050405020304" pitchFamily="18" charset="0"/>
              <a:cs typeface="Times New Roman" panose="02020603050405020304" pitchFamily="18" charset="0"/>
            </a:rPr>
            <a:t>s</a:t>
          </a:r>
          <a:r>
            <a:rPr lang="vi-VN" sz="1600" kern="1200" dirty="0">
              <a:latin typeface="Times New Roman" panose="02020603050405020304" pitchFamily="18" charset="0"/>
              <a:cs typeface="Times New Roman" panose="02020603050405020304" pitchFamily="18" charset="0"/>
            </a:rPr>
            <a:t>á</a:t>
          </a:r>
          <a:r>
            <a:rPr lang="en-US" sz="1600" kern="1200" dirty="0">
              <a:latin typeface="Times New Roman" panose="02020603050405020304" pitchFamily="18" charset="0"/>
              <a:cs typeface="Times New Roman" panose="02020603050405020304" pitchFamily="18" charset="0"/>
            </a:rPr>
            <a:t>ng </a:t>
          </a:r>
          <a:r>
            <a:rPr lang="en-US" sz="1600" kern="1200" dirty="0" err="1">
              <a:latin typeface="Times New Roman" panose="02020603050405020304" pitchFamily="18" charset="0"/>
              <a:cs typeface="Times New Roman" panose="02020603050405020304" pitchFamily="18" charset="0"/>
            </a:rPr>
            <a:t>kiến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nghiệm</a:t>
          </a:r>
          <a:r>
            <a:rPr lang="vi-VN" sz="1600" kern="1200" dirty="0">
              <a:latin typeface="Times New Roman" panose="02020603050405020304" pitchFamily="18" charset="0"/>
              <a:cs typeface="Times New Roman" panose="02020603050405020304" pitchFamily="18" charset="0"/>
            </a:rPr>
            <a:t> giáo viên có thể trao đổi , bổ sung ý kiến cũng như học tập kinh nghiệm của nhau, từ đó giúp cho giáo viên tổ chức các hoạt động giáo dục KNTPV cho trẻ dễ dàng cũng như việc xây dựng môi trường hoạt động cho trẻ khoa học hơn .</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1033068" y="641661"/>
        <a:ext cx="9744929" cy="2112849"/>
      </dsp:txXfrm>
    </dsp:sp>
    <dsp:sp modelId="{C4C27454-48C8-4022-AF8C-2762FF019E3B}">
      <dsp:nvSpPr>
        <dsp:cNvPr id="0" name=""/>
        <dsp:cNvSpPr/>
      </dsp:nvSpPr>
      <dsp:spPr>
        <a:xfrm>
          <a:off x="431086" y="641664"/>
          <a:ext cx="1203965" cy="2112844"/>
        </a:xfrm>
        <a:prstGeom prst="ellipse">
          <a:avLst/>
        </a:prstGeom>
        <a:blipFill rotWithShape="0">
          <a:blip xmlns:r="http://schemas.openxmlformats.org/officeDocument/2006/relationships" r:embed="rId1"/>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85CFDC-9021-4460-959A-BDBA142FB4FA}">
      <dsp:nvSpPr>
        <dsp:cNvPr id="0" name=""/>
        <dsp:cNvSpPr/>
      </dsp:nvSpPr>
      <dsp:spPr>
        <a:xfrm>
          <a:off x="1021082" y="3156021"/>
          <a:ext cx="9768901" cy="217898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7762" tIns="50800" rIns="50800" bIns="50800" numCol="1" spcCol="1270" anchor="ctr" anchorCtr="0">
          <a:noAutofit/>
        </a:bodyPr>
        <a:lstStyle/>
        <a:p>
          <a:pPr lvl="0" algn="just" defTabSz="889000">
            <a:lnSpc>
              <a:spcPct val="90000"/>
            </a:lnSpc>
            <a:spcBef>
              <a:spcPct val="0"/>
            </a:spcBef>
            <a:spcAft>
              <a:spcPct val="35000"/>
            </a:spcAft>
          </a:pPr>
          <a:r>
            <a:rPr lang="en-US" sz="2000" i="1" kern="1200" dirty="0">
              <a:solidFill>
                <a:srgbClr val="002060"/>
              </a:solidFill>
              <a:latin typeface="Times New Roman" panose="02020603050405020304" pitchFamily="18" charset="0"/>
              <a:cs typeface="Times New Roman" panose="02020603050405020304" pitchFamily="18" charset="0"/>
            </a:rPr>
            <a:t>*</a:t>
          </a:r>
          <a:r>
            <a:rPr lang="vi-VN" sz="2000" i="1" kern="1200" dirty="0">
              <a:solidFill>
                <a:srgbClr val="002060"/>
              </a:solidFill>
              <a:latin typeface="Times New Roman" panose="02020603050405020304" pitchFamily="18" charset="0"/>
              <a:cs typeface="Times New Roman" panose="02020603050405020304" pitchFamily="18" charset="0"/>
            </a:rPr>
            <a:t> Đối với trẻ :</a:t>
          </a:r>
          <a:endParaRPr lang="en-US" sz="2000" kern="1200" dirty="0">
            <a:solidFill>
              <a:srgbClr val="002060"/>
            </a:solidFill>
            <a:latin typeface="Times New Roman" panose="02020603050405020304" pitchFamily="18" charset="0"/>
            <a:cs typeface="Times New Roman" panose="02020603050405020304" pitchFamily="18" charset="0"/>
          </a:endParaRPr>
        </a:p>
        <a:p>
          <a:pPr lvl="0" algn="just" defTabSz="889000">
            <a:lnSpc>
              <a:spcPct val="90000"/>
            </a:lnSpc>
            <a:spcBef>
              <a:spcPct val="0"/>
            </a:spcBef>
            <a:spcAft>
              <a:spcPct val="35000"/>
            </a:spcAft>
          </a:pPr>
          <a:r>
            <a:rPr lang="en-US" sz="2000" kern="1200" dirty="0">
              <a:solidFill>
                <a:srgbClr val="002060"/>
              </a:solidFill>
              <a:latin typeface="Times New Roman" panose="02020603050405020304" pitchFamily="18" charset="0"/>
              <a:cs typeface="Times New Roman" panose="02020603050405020304" pitchFamily="18" charset="0"/>
            </a:rPr>
            <a:t>-</a:t>
          </a:r>
          <a:r>
            <a:rPr lang="vi-VN" sz="2000" kern="1200" dirty="0">
              <a:solidFill>
                <a:srgbClr val="002060"/>
              </a:solidFill>
              <a:latin typeface="Times New Roman" panose="02020603050405020304" pitchFamily="18" charset="0"/>
              <a:cs typeface="Times New Roman" panose="02020603050405020304" pitchFamily="18" charset="0"/>
            </a:rPr>
            <a:t> Rèn </a:t>
          </a:r>
          <a:r>
            <a:rPr lang="en-US" sz="2000" kern="1200" dirty="0" err="1">
              <a:solidFill>
                <a:srgbClr val="002060"/>
              </a:solidFill>
              <a:latin typeface="Times New Roman" panose="02020603050405020304" pitchFamily="18" charset="0"/>
              <a:cs typeface="Times New Roman" panose="02020603050405020304" pitchFamily="18" charset="0"/>
            </a:rPr>
            <a:t>kỹ</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năng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tự</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phục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vụ</a:t>
          </a:r>
          <a:r>
            <a:rPr lang="vi-VN" sz="2000" kern="1200" dirty="0">
              <a:solidFill>
                <a:srgbClr val="002060"/>
              </a:solidFill>
              <a:latin typeface="Times New Roman" panose="02020603050405020304" pitchFamily="18" charset="0"/>
              <a:cs typeface="Times New Roman" panose="02020603050405020304" pitchFamily="18" charset="0"/>
            </a:rPr>
            <a:t> tốt là cơ hội giúp trẻ hoàn thiện mình , nhanh chóng khôn lớn và trưởng thành trong cuộc sống</a:t>
          </a:r>
          <a:endParaRPr lang="en-US" sz="2000" kern="1200" dirty="0">
            <a:solidFill>
              <a:srgbClr val="002060"/>
            </a:solidFill>
            <a:latin typeface="Times New Roman" panose="02020603050405020304" pitchFamily="18" charset="0"/>
            <a:cs typeface="Times New Roman" panose="02020603050405020304" pitchFamily="18" charset="0"/>
          </a:endParaRPr>
        </a:p>
        <a:p>
          <a:pPr lvl="0" algn="just" defTabSz="889000">
            <a:lnSpc>
              <a:spcPct val="90000"/>
            </a:lnSpc>
            <a:spcBef>
              <a:spcPct val="0"/>
            </a:spcBef>
            <a:spcAft>
              <a:spcPct val="35000"/>
            </a:spcAft>
          </a:pPr>
          <a:r>
            <a:rPr lang="en-US" sz="2000" kern="1200" dirty="0">
              <a:solidFill>
                <a:srgbClr val="002060"/>
              </a:solidFill>
              <a:latin typeface="Times New Roman" panose="02020603050405020304" pitchFamily="18" charset="0"/>
              <a:cs typeface="Times New Roman" panose="02020603050405020304" pitchFamily="18" charset="0"/>
            </a:rPr>
            <a:t>- </a:t>
          </a:r>
          <a:r>
            <a:rPr lang="vi-VN" sz="2000" kern="1200" dirty="0">
              <a:solidFill>
                <a:srgbClr val="002060"/>
              </a:solidFill>
              <a:latin typeface="Times New Roman" panose="02020603050405020304" pitchFamily="18" charset="0"/>
              <a:cs typeface="Times New Roman" panose="02020603050405020304" pitchFamily="18" charset="0"/>
            </a:rPr>
            <a:t>Đây là biện pháp hữu hiệu để nâng cao ý thức trách nhiệm cùng kết hợp giữa gia đình và nhà trường trong việc rèn </a:t>
          </a:r>
          <a:r>
            <a:rPr lang="en-US" sz="2000" kern="1200" dirty="0" err="1">
              <a:solidFill>
                <a:srgbClr val="002060"/>
              </a:solidFill>
              <a:latin typeface="Times New Roman" panose="02020603050405020304" pitchFamily="18" charset="0"/>
              <a:cs typeface="Times New Roman" panose="02020603050405020304" pitchFamily="18" charset="0"/>
            </a:rPr>
            <a:t>kỹ</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năng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tự</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phục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vụ</a:t>
          </a:r>
          <a:r>
            <a:rPr lang="vi-VN" sz="2000" kern="1200" dirty="0">
              <a:solidFill>
                <a:srgbClr val="002060"/>
              </a:solidFill>
              <a:latin typeface="Times New Roman" panose="02020603050405020304" pitchFamily="18" charset="0"/>
              <a:cs typeface="Times New Roman" panose="02020603050405020304" pitchFamily="18" charset="0"/>
            </a:rPr>
            <a:t> cho trẻ </a:t>
          </a:r>
          <a:r>
            <a:rPr lang="vi-VN" sz="1800" kern="1200" dirty="0">
              <a:solidFill>
                <a:srgbClr val="002060"/>
              </a:solidFill>
            </a:rPr>
            <a:t>.</a:t>
          </a:r>
          <a:endParaRPr lang="en-US" sz="1800" b="1" kern="1200" dirty="0">
            <a:solidFill>
              <a:srgbClr val="002060"/>
            </a:solidFill>
          </a:endParaRPr>
        </a:p>
      </dsp:txBody>
      <dsp:txXfrm>
        <a:off x="1021082" y="3156021"/>
        <a:ext cx="9768901" cy="2178984"/>
      </dsp:txXfrm>
    </dsp:sp>
    <dsp:sp modelId="{BCBF6537-BEBA-4A42-A096-6FE5807BABF5}">
      <dsp:nvSpPr>
        <dsp:cNvPr id="0" name=""/>
        <dsp:cNvSpPr/>
      </dsp:nvSpPr>
      <dsp:spPr>
        <a:xfrm>
          <a:off x="376369" y="3197729"/>
          <a:ext cx="1313399" cy="2095567"/>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E214A-6619-4E28-B67D-30C41DFF61DE}">
      <dsp:nvSpPr>
        <dsp:cNvPr id="0" name=""/>
        <dsp:cNvSpPr/>
      </dsp:nvSpPr>
      <dsp:spPr>
        <a:xfrm>
          <a:off x="880212" y="0"/>
          <a:ext cx="9975747" cy="569559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3171D-D71B-461E-AA59-A270C0525BCD}">
      <dsp:nvSpPr>
        <dsp:cNvPr id="0" name=""/>
        <dsp:cNvSpPr/>
      </dsp:nvSpPr>
      <dsp:spPr>
        <a:xfrm>
          <a:off x="1162" y="1444515"/>
          <a:ext cx="2107227" cy="28065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vi-VN" sz="1600" b="1" kern="1200" dirty="0">
              <a:solidFill>
                <a:srgbClr val="002060"/>
              </a:solidFill>
              <a:latin typeface="+mj-lt"/>
            </a:rPr>
            <a:t> </a:t>
          </a:r>
          <a:r>
            <a:rPr lang="vi-VN" sz="1600" b="0" kern="1200" dirty="0">
              <a:solidFill>
                <a:srgbClr val="002060"/>
              </a:solidFill>
              <a:latin typeface="+mj-lt"/>
            </a:rPr>
            <a:t>Không được xem nhẹ vấn đề giáo dục </a:t>
          </a:r>
          <a:r>
            <a:rPr lang="en-US" sz="1600" b="0" kern="1200" dirty="0" err="1">
              <a:solidFill>
                <a:srgbClr val="002060"/>
              </a:solidFill>
              <a:latin typeface="Times New Roman" panose="02020603050405020304" pitchFamily="18" charset="0"/>
              <a:cs typeface="Times New Roman" panose="02020603050405020304" pitchFamily="18" charset="0"/>
            </a:rPr>
            <a:t>kỹ</a:t>
          </a:r>
          <a:r>
            <a:rPr lang="en-US" sz="1600" b="0" kern="1200" dirty="0">
              <a:solidFill>
                <a:srgbClr val="002060"/>
              </a:solidFill>
              <a:latin typeface="Times New Roman" panose="02020603050405020304" pitchFamily="18" charset="0"/>
              <a:cs typeface="Times New Roman" panose="02020603050405020304" pitchFamily="18" charset="0"/>
            </a:rPr>
            <a:t> </a:t>
          </a:r>
          <a:r>
            <a:rPr lang="en-US" sz="1600" b="0" kern="1200" dirty="0" err="1">
              <a:solidFill>
                <a:srgbClr val="002060"/>
              </a:solidFill>
              <a:latin typeface="Times New Roman" panose="02020603050405020304" pitchFamily="18" charset="0"/>
              <a:cs typeface="Times New Roman" panose="02020603050405020304" pitchFamily="18" charset="0"/>
            </a:rPr>
            <a:t>năng</a:t>
          </a:r>
          <a:r>
            <a:rPr lang="en-US" sz="1600" b="0" kern="1200" dirty="0">
              <a:solidFill>
                <a:srgbClr val="002060"/>
              </a:solidFill>
              <a:latin typeface="Times New Roman" panose="02020603050405020304" pitchFamily="18" charset="0"/>
              <a:cs typeface="Times New Roman" panose="02020603050405020304" pitchFamily="18" charset="0"/>
            </a:rPr>
            <a:t> </a:t>
          </a:r>
          <a:r>
            <a:rPr lang="en-US" sz="1600" b="0" kern="1200" dirty="0" err="1">
              <a:solidFill>
                <a:srgbClr val="002060"/>
              </a:solidFill>
              <a:latin typeface="Times New Roman" panose="02020603050405020304" pitchFamily="18" charset="0"/>
              <a:cs typeface="Times New Roman" panose="02020603050405020304" pitchFamily="18" charset="0"/>
            </a:rPr>
            <a:t>tự</a:t>
          </a:r>
          <a:r>
            <a:rPr lang="en-US" sz="1600" b="0" kern="1200" dirty="0">
              <a:solidFill>
                <a:srgbClr val="002060"/>
              </a:solidFill>
              <a:latin typeface="Times New Roman" panose="02020603050405020304" pitchFamily="18" charset="0"/>
              <a:cs typeface="Times New Roman" panose="02020603050405020304" pitchFamily="18" charset="0"/>
            </a:rPr>
            <a:t> </a:t>
          </a:r>
          <a:r>
            <a:rPr lang="en-US" sz="1600" b="0" kern="1200" dirty="0" err="1">
              <a:solidFill>
                <a:srgbClr val="002060"/>
              </a:solidFill>
              <a:latin typeface="Times New Roman" panose="02020603050405020304" pitchFamily="18" charset="0"/>
              <a:cs typeface="Times New Roman" panose="02020603050405020304" pitchFamily="18" charset="0"/>
            </a:rPr>
            <a:t>phục</a:t>
          </a:r>
          <a:r>
            <a:rPr lang="en-US" sz="1600" b="0" kern="1200" dirty="0">
              <a:solidFill>
                <a:srgbClr val="002060"/>
              </a:solidFill>
              <a:latin typeface="Times New Roman" panose="02020603050405020304" pitchFamily="18" charset="0"/>
              <a:cs typeface="Times New Roman" panose="02020603050405020304" pitchFamily="18" charset="0"/>
            </a:rPr>
            <a:t> </a:t>
          </a:r>
          <a:r>
            <a:rPr lang="en-US" sz="1600" b="0" kern="1200" dirty="0" err="1">
              <a:solidFill>
                <a:srgbClr val="002060"/>
              </a:solidFill>
              <a:latin typeface="Times New Roman" panose="02020603050405020304" pitchFamily="18" charset="0"/>
              <a:cs typeface="Times New Roman" panose="02020603050405020304" pitchFamily="18" charset="0"/>
            </a:rPr>
            <a:t>vụ</a:t>
          </a:r>
          <a:r>
            <a:rPr lang="vi-VN" sz="1600" b="0" kern="1200" dirty="0">
              <a:solidFill>
                <a:srgbClr val="002060"/>
              </a:solidFill>
              <a:latin typeface="Times New Roman" panose="02020603050405020304" pitchFamily="18" charset="0"/>
              <a:cs typeface="Times New Roman" panose="02020603050405020304" pitchFamily="18" charset="0"/>
            </a:rPr>
            <a:t> </a:t>
          </a:r>
          <a:r>
            <a:rPr lang="vi-VN" sz="1600" b="0" kern="1200" dirty="0">
              <a:solidFill>
                <a:srgbClr val="002060"/>
              </a:solidFill>
              <a:latin typeface="+mj-lt"/>
            </a:rPr>
            <a:t>cho trẻ trong quá trình chăm sóc , giáo dục trẻ ở trường mầm non </a:t>
          </a:r>
          <a:r>
            <a:rPr lang="vi-VN" sz="1600" b="1" kern="1200" dirty="0">
              <a:latin typeface="+mj-lt"/>
            </a:rPr>
            <a:t>.</a:t>
          </a:r>
          <a:endParaRPr lang="en-US" sz="1600" b="1" kern="1200" dirty="0">
            <a:solidFill>
              <a:srgbClr val="002060"/>
            </a:solidFill>
            <a:latin typeface="+mj-lt"/>
          </a:endParaRPr>
        </a:p>
      </dsp:txBody>
      <dsp:txXfrm>
        <a:off x="104028" y="1547381"/>
        <a:ext cx="1901495" cy="2600826"/>
      </dsp:txXfrm>
    </dsp:sp>
    <dsp:sp modelId="{7CFD980A-560F-45F1-9F31-87B737449F44}">
      <dsp:nvSpPr>
        <dsp:cNvPr id="0" name=""/>
        <dsp:cNvSpPr/>
      </dsp:nvSpPr>
      <dsp:spPr>
        <a:xfrm>
          <a:off x="2420705" y="1460554"/>
          <a:ext cx="2072785" cy="277448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vi-VN" sz="1400" b="0" kern="1200" dirty="0">
              <a:solidFill>
                <a:srgbClr val="002060"/>
              </a:solidFill>
              <a:latin typeface="+mj-lt"/>
            </a:rPr>
            <a:t>Người lớn tránh làm thay trẻ , nên giao việc cho trẻ tạo cơ hội cho trẻ chủ động hoạt động , để trẻ có trách nhiệm với nhiệm vụ được giao . Cần đặt niềm tin vào trẻ giúp trẻ tự tin vào khả năng của mình .</a:t>
          </a:r>
          <a:endParaRPr lang="en-US" sz="1400" b="0" kern="1200" dirty="0">
            <a:solidFill>
              <a:srgbClr val="002060"/>
            </a:solidFill>
            <a:latin typeface="+mj-lt"/>
          </a:endParaRPr>
        </a:p>
      </dsp:txBody>
      <dsp:txXfrm>
        <a:off x="2521890" y="1561739"/>
        <a:ext cx="1870415" cy="2572111"/>
      </dsp:txXfrm>
    </dsp:sp>
    <dsp:sp modelId="{56B62839-59FF-4950-8994-A92B3F633FDD}">
      <dsp:nvSpPr>
        <dsp:cNvPr id="0" name=""/>
        <dsp:cNvSpPr/>
      </dsp:nvSpPr>
      <dsp:spPr>
        <a:xfrm>
          <a:off x="4805805" y="1492643"/>
          <a:ext cx="2065252" cy="27103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vi-VN" sz="1600" kern="1200" dirty="0">
              <a:solidFill>
                <a:srgbClr val="002060"/>
              </a:solidFill>
              <a:latin typeface="+mj-lt"/>
            </a:rPr>
            <a:t>Khi thực hiện dạy trẻ không nôn nóng , sợ mất thời gian mà cần phải kiên trì , liên tục và thường xuyên . Tổ chức nhiều hoạt động tạo mọi cơ hội để trẻ hình thành kỹ năng này </a:t>
          </a:r>
          <a:r>
            <a:rPr lang="vi-VN" sz="1600" kern="1200" dirty="0">
              <a:solidFill>
                <a:srgbClr val="002060"/>
              </a:solidFill>
            </a:rPr>
            <a:t>. </a:t>
          </a:r>
          <a:endParaRPr lang="en-SG" sz="1400" kern="1200" dirty="0">
            <a:solidFill>
              <a:srgbClr val="002060"/>
            </a:solidFill>
            <a:latin typeface="Times New Roman" panose="02020603050405020304" pitchFamily="18" charset="0"/>
            <a:cs typeface="Times New Roman" panose="02020603050405020304" pitchFamily="18" charset="0"/>
          </a:endParaRPr>
        </a:p>
      </dsp:txBody>
      <dsp:txXfrm>
        <a:off x="4906622" y="1593460"/>
        <a:ext cx="1863618" cy="2508669"/>
      </dsp:txXfrm>
    </dsp:sp>
    <dsp:sp modelId="{678E14F4-B0E6-4AE0-A270-40C0D6E9C269}">
      <dsp:nvSpPr>
        <dsp:cNvPr id="0" name=""/>
        <dsp:cNvSpPr/>
      </dsp:nvSpPr>
      <dsp:spPr>
        <a:xfrm>
          <a:off x="7183373" y="1540771"/>
          <a:ext cx="2100706" cy="2614047"/>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vi-VN" sz="1600" kern="1200" dirty="0">
              <a:solidFill>
                <a:srgbClr val="002060"/>
              </a:solidFill>
              <a:latin typeface="Times New Roman" panose="02020603050405020304" pitchFamily="18" charset="0"/>
              <a:cs typeface="Times New Roman" panose="02020603050405020304" pitchFamily="18" charset="0"/>
            </a:rPr>
            <a:t>Bản thân cần tích cực tìm tòi học hỏi , nhận thức sâu sắc những nội dung giáo dục và lựa chọn phù hợp đưa vào dạy trẻ lớp mình .</a:t>
          </a:r>
          <a:endParaRPr lang="en-US" sz="1400" b="1" kern="1200" dirty="0">
            <a:solidFill>
              <a:srgbClr val="002060"/>
            </a:solidFill>
            <a:latin typeface="Times New Roman" panose="02020603050405020304" pitchFamily="18" charset="0"/>
            <a:cs typeface="Times New Roman" panose="02020603050405020304" pitchFamily="18" charset="0"/>
          </a:endParaRPr>
        </a:p>
      </dsp:txBody>
      <dsp:txXfrm>
        <a:off x="7285921" y="1643319"/>
        <a:ext cx="1895610" cy="2408951"/>
      </dsp:txXfrm>
    </dsp:sp>
    <dsp:sp modelId="{CB03E15E-F886-4076-B566-40D19E666F13}">
      <dsp:nvSpPr>
        <dsp:cNvPr id="0" name=""/>
        <dsp:cNvSpPr/>
      </dsp:nvSpPr>
      <dsp:spPr>
        <a:xfrm>
          <a:off x="9596395" y="1588898"/>
          <a:ext cx="2138615" cy="251779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vi-VN" sz="1600" b="0" kern="1200" dirty="0">
              <a:solidFill>
                <a:srgbClr val="002060"/>
              </a:solidFill>
              <a:latin typeface="Times New Roman" panose="02020603050405020304" pitchFamily="18" charset="0"/>
              <a:cs typeface="Times New Roman" panose="02020603050405020304" pitchFamily="18" charset="0"/>
            </a:rPr>
            <a:t>Kết hợp chặt chẽ với phụ huynh , tạo uy tín và tiềm năng đối với phụ huynh và đối với trẻ </a:t>
          </a:r>
          <a:endParaRPr lang="en-US" sz="1600" b="0" kern="1200" dirty="0">
            <a:solidFill>
              <a:srgbClr val="002060"/>
            </a:solidFill>
            <a:latin typeface="Times New Roman" panose="02020603050405020304" pitchFamily="18" charset="0"/>
            <a:cs typeface="Times New Roman" panose="02020603050405020304" pitchFamily="18" charset="0"/>
          </a:endParaRPr>
        </a:p>
      </dsp:txBody>
      <dsp:txXfrm>
        <a:off x="9700794" y="1693297"/>
        <a:ext cx="1929817" cy="2308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7973C-63DD-4785-B987-3148308514E0}">
      <dsp:nvSpPr>
        <dsp:cNvPr id="0" name=""/>
        <dsp:cNvSpPr/>
      </dsp:nvSpPr>
      <dsp:spPr>
        <a:xfrm>
          <a:off x="0" y="1064021"/>
          <a:ext cx="2997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Đối</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với</a:t>
          </a:r>
          <a:r>
            <a:rPr lang="en-US" sz="2000" b="1" kern="1200" dirty="0">
              <a:solidFill>
                <a:srgbClr val="FF0000"/>
              </a:solidFill>
              <a:latin typeface="Times New Roman" panose="02020603050405020304" pitchFamily="18" charset="0"/>
              <a:cs typeface="Times New Roman" panose="02020603050405020304" pitchFamily="18" charset="0"/>
            </a:rPr>
            <a:t> </a:t>
          </a:r>
          <a:r>
            <a:rPr lang="vi-VN" sz="2000" b="1" kern="1200" dirty="0">
              <a:solidFill>
                <a:srgbClr val="FF0000"/>
              </a:solidFill>
              <a:latin typeface="Times New Roman" panose="02020603050405020304" pitchFamily="18" charset="0"/>
              <a:cs typeface="Times New Roman" panose="02020603050405020304" pitchFamily="18" charset="0"/>
            </a:rPr>
            <a:t>nhà trường</a:t>
          </a:r>
          <a:r>
            <a:rPr lang="en-US" sz="2000" b="1" kern="1200" dirty="0">
              <a:solidFill>
                <a:srgbClr val="FF0000"/>
              </a:solidFill>
              <a:latin typeface="Times New Roman" panose="02020603050405020304" pitchFamily="18" charset="0"/>
              <a:cs typeface="Times New Roman" panose="02020603050405020304" pitchFamily="18" charset="0"/>
            </a:rPr>
            <a:t>:</a:t>
          </a:r>
          <a:endParaRPr lang="en-US" sz="2000" b="1" kern="1200" dirty="0">
            <a:solidFill>
              <a:srgbClr val="FF0000"/>
            </a:solidFill>
          </a:endParaRPr>
        </a:p>
      </dsp:txBody>
      <dsp:txXfrm>
        <a:off x="0" y="1064021"/>
        <a:ext cx="2997200" cy="1287000"/>
      </dsp:txXfrm>
    </dsp:sp>
    <dsp:sp modelId="{5E270356-B423-468D-9E02-DD2AF9A3BA6D}">
      <dsp:nvSpPr>
        <dsp:cNvPr id="0" name=""/>
        <dsp:cNvSpPr/>
      </dsp:nvSpPr>
      <dsp:spPr>
        <a:xfrm>
          <a:off x="2997199" y="1064021"/>
          <a:ext cx="599440" cy="12870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0BAD37-DBF0-4604-AD8C-11AF035DEB5C}">
      <dsp:nvSpPr>
        <dsp:cNvPr id="0" name=""/>
        <dsp:cNvSpPr/>
      </dsp:nvSpPr>
      <dsp:spPr>
        <a:xfrm>
          <a:off x="3836416" y="863873"/>
          <a:ext cx="8118143" cy="16872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vi-VN" sz="2000" b="0" kern="1200" dirty="0">
              <a:solidFill>
                <a:srgbClr val="002060"/>
              </a:solidFill>
              <a:latin typeface="+mj-lt"/>
            </a:rPr>
            <a:t>Tổ chức các buổi chuyên đề, sinh hoạt chuyên môn để cùng thảo luận, chọn lọc và đưa  ra nội dung, hình thức, mục tiêu giáo dục kỹ năng TPV cho từng lứa </a:t>
          </a:r>
          <a:r>
            <a:rPr lang="vi-VN" sz="2000" b="0" kern="1200" dirty="0" smtClean="0">
              <a:solidFill>
                <a:srgbClr val="002060"/>
              </a:solidFill>
              <a:latin typeface="+mj-lt"/>
            </a:rPr>
            <a:t>tuổi</a:t>
          </a:r>
          <a:r>
            <a:rPr lang="en-US" sz="2000" b="0" kern="1200" dirty="0" smtClean="0">
              <a:solidFill>
                <a:srgbClr val="002060"/>
              </a:solidFill>
              <a:latin typeface="+mj-lt"/>
            </a:rPr>
            <a:t>. </a:t>
          </a:r>
          <a:r>
            <a:rPr lang="vi-VN" sz="2000" kern="1200" dirty="0" smtClean="0">
              <a:solidFill>
                <a:srgbClr val="002060"/>
              </a:solidFill>
              <a:latin typeface="+mj-lt"/>
            </a:rPr>
            <a:t>Có kế hoạch đánh giá mực độ hình thành kỹ năng TPV của trẻ để có định hướng, lập kế hoạch trong giai đoạn tiếp theo.</a:t>
          </a:r>
          <a:endParaRPr lang="en-US" sz="2400" b="0" kern="1200" dirty="0">
            <a:solidFill>
              <a:srgbClr val="002060"/>
            </a:solidFill>
            <a:latin typeface="+mj-lt"/>
          </a:endParaRPr>
        </a:p>
      </dsp:txBody>
      <dsp:txXfrm>
        <a:off x="3836416" y="863873"/>
        <a:ext cx="8118143" cy="1687295"/>
      </dsp:txXfrm>
    </dsp:sp>
    <dsp:sp modelId="{C9760593-0134-4E78-9F68-AF7F20CE10B6}">
      <dsp:nvSpPr>
        <dsp:cNvPr id="0" name=""/>
        <dsp:cNvSpPr/>
      </dsp:nvSpPr>
      <dsp:spPr>
        <a:xfrm>
          <a:off x="0" y="3026481"/>
          <a:ext cx="29972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Đối</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với</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giáo</a:t>
          </a:r>
          <a:r>
            <a:rPr lang="en-US" sz="2000" b="1" kern="1200" dirty="0">
              <a:solidFill>
                <a:srgbClr val="FF0000"/>
              </a:solidFill>
              <a:latin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cs typeface="Times New Roman" panose="02020603050405020304" pitchFamily="18" charset="0"/>
            </a:rPr>
            <a:t>viên</a:t>
          </a:r>
          <a:r>
            <a:rPr lang="en-US" sz="2000" b="1" kern="1200" dirty="0">
              <a:solidFill>
                <a:srgbClr val="FF0000"/>
              </a:solidFill>
              <a:latin typeface="Times New Roman" panose="02020603050405020304" pitchFamily="18" charset="0"/>
              <a:cs typeface="Times New Roman" panose="02020603050405020304" pitchFamily="18" charset="0"/>
            </a:rPr>
            <a:t>:</a:t>
          </a:r>
          <a:endParaRPr lang="en-US" sz="2000" b="1" kern="1200" dirty="0">
            <a:solidFill>
              <a:srgbClr val="FF0000"/>
            </a:solidFill>
          </a:endParaRPr>
        </a:p>
      </dsp:txBody>
      <dsp:txXfrm>
        <a:off x="0" y="3026481"/>
        <a:ext cx="2997200" cy="1287000"/>
      </dsp:txXfrm>
    </dsp:sp>
    <dsp:sp modelId="{8C8129D3-6985-4310-AD50-7CE26A3A13F3}">
      <dsp:nvSpPr>
        <dsp:cNvPr id="0" name=""/>
        <dsp:cNvSpPr/>
      </dsp:nvSpPr>
      <dsp:spPr>
        <a:xfrm>
          <a:off x="2997199" y="2785168"/>
          <a:ext cx="599440" cy="1769625"/>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72C83-457B-4AEC-BF4D-460C12D0B5D8}">
      <dsp:nvSpPr>
        <dsp:cNvPr id="0" name=""/>
        <dsp:cNvSpPr/>
      </dsp:nvSpPr>
      <dsp:spPr>
        <a:xfrm>
          <a:off x="3836416" y="2785168"/>
          <a:ext cx="8152384" cy="17696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vi-VN" sz="2000" b="0" kern="1200" dirty="0">
              <a:solidFill>
                <a:srgbClr val="002060"/>
              </a:solidFill>
              <a:latin typeface="+mj-lt"/>
            </a:rPr>
            <a:t>Giáo viên cần tìm hiểu rõ nhiệm vụ, vai trò của kỹ năng TPV đối với trẻ. Từ đó bồi dưỡng, tập trung, chú ý trong công việc chăm sóc, giáo dục trẻ. </a:t>
          </a:r>
          <a:r>
            <a:rPr lang="vi-VN" sz="2000" b="0" kern="1200" dirty="0" smtClean="0">
              <a:solidFill>
                <a:srgbClr val="002060"/>
              </a:solidFill>
              <a:latin typeface="+mj-lt"/>
            </a:rPr>
            <a:t>, cần có sự quan sát tinh tế, hiểu được trẻ của mình có đặc điểm gì, đang ở mức độ nào và cần gì để có những tác động phù hợp với đúng đối tượng, tạo điều kiện để trẻ được tự thể hiện mình, động viên, khích lệ kịp thời và duy trì được hứng thú của trẻ trong mọi hoạt động, mọi thời điểm trong ngày </a:t>
          </a:r>
          <a:endParaRPr lang="en-US" sz="2000" b="0" kern="1200" dirty="0">
            <a:solidFill>
              <a:srgbClr val="002060"/>
            </a:solidFill>
            <a:latin typeface="+mj-lt"/>
          </a:endParaRPr>
        </a:p>
      </dsp:txBody>
      <dsp:txXfrm>
        <a:off x="3836416" y="2785168"/>
        <a:ext cx="8152384" cy="17696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2930" tIns="46465" rIns="92930" bIns="46465" rtlCol="0"/>
          <a:lstStyle>
            <a:lvl1pPr algn="l">
              <a:defRPr sz="1200"/>
            </a:lvl1pPr>
          </a:lstStyle>
          <a:p>
            <a:endParaRPr lang="en-SG"/>
          </a:p>
        </p:txBody>
      </p:sp>
      <p:sp>
        <p:nvSpPr>
          <p:cNvPr id="3" name="Date Placeholder 2"/>
          <p:cNvSpPr>
            <a:spLocks noGrp="1"/>
          </p:cNvSpPr>
          <p:nvPr>
            <p:ph type="dt" idx="1"/>
          </p:nvPr>
        </p:nvSpPr>
        <p:spPr>
          <a:xfrm>
            <a:off x="3815374" y="0"/>
            <a:ext cx="2918831" cy="495029"/>
          </a:xfrm>
          <a:prstGeom prst="rect">
            <a:avLst/>
          </a:prstGeom>
        </p:spPr>
        <p:txBody>
          <a:bodyPr vert="horz" lIns="92930" tIns="46465" rIns="92930" bIns="46465" rtlCol="0"/>
          <a:lstStyle>
            <a:lvl1pPr algn="r">
              <a:defRPr sz="1200"/>
            </a:lvl1pPr>
          </a:lstStyle>
          <a:p>
            <a:fld id="{C5F10F6D-D2EF-4283-B5FC-58B0C48F6C3D}" type="datetimeFigureOut">
              <a:rPr lang="en-SG" smtClean="0"/>
              <a:t>18/11/2024</a:t>
            </a:fld>
            <a:endParaRPr lang="en-SG"/>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2930" tIns="46465" rIns="92930" bIns="46465" rtlCol="0" anchor="ctr"/>
          <a:lstStyle/>
          <a:p>
            <a:endParaRPr lang="en-SG"/>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1286"/>
            <a:ext cx="2918831" cy="495028"/>
          </a:xfrm>
          <a:prstGeom prst="rect">
            <a:avLst/>
          </a:prstGeom>
        </p:spPr>
        <p:txBody>
          <a:bodyPr vert="horz" lIns="92930" tIns="46465" rIns="92930" bIns="46465" rtlCol="0" anchor="b"/>
          <a:lstStyle>
            <a:lvl1pPr algn="l">
              <a:defRPr sz="1200"/>
            </a:lvl1pPr>
          </a:lstStyle>
          <a:p>
            <a:endParaRPr lang="en-SG"/>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2930" tIns="46465" rIns="92930" bIns="46465" rtlCol="0" anchor="b"/>
          <a:lstStyle>
            <a:lvl1pPr algn="r">
              <a:defRPr sz="1200"/>
            </a:lvl1pPr>
          </a:lstStyle>
          <a:p>
            <a:fld id="{D5CF65EA-6272-4FB3-AAB4-CC631812490E}" type="slidenum">
              <a:rPr lang="en-SG" smtClean="0"/>
              <a:t>‹#›</a:t>
            </a:fld>
            <a:endParaRPr lang="en-SG"/>
          </a:p>
        </p:txBody>
      </p:sp>
    </p:spTree>
    <p:extLst>
      <p:ext uri="{BB962C8B-B14F-4D97-AF65-F5344CB8AC3E}">
        <p14:creationId xmlns:p14="http://schemas.microsoft.com/office/powerpoint/2010/main" val="417072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18/11/2024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58139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18/11/2024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176964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18/11/2024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8290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FF5228-EC74-4884-84F8-7D397BA57DA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763677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0663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FF5228-EC74-4884-84F8-7D397BA57DA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64586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FF5228-EC74-4884-84F8-7D397BA57DA2}"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96238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FF5228-EC74-4884-84F8-7D397BA57DA2}"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147906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F5228-EC74-4884-84F8-7D397BA57DA2}"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488753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5228-EC74-4884-84F8-7D397BA57DA2}"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86097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73371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E1F18060-48B3-4E99-B0CE-F6DB53D2FF34}" type="datetimeFigureOut">
              <a:rPr lang="en-SG" smtClean="0"/>
              <a:t>18/11/2024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40064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FF5228-EC74-4884-84F8-7D397BA57DA2}"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94714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329502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F5228-EC74-4884-84F8-7D397BA57DA2}"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AC96-6E92-493C-9CA9-FCC1F94DB04C}" type="slidenum">
              <a:rPr lang="en-US" smtClean="0"/>
              <a:t>‹#›</a:t>
            </a:fld>
            <a:endParaRPr lang="en-US"/>
          </a:p>
        </p:txBody>
      </p:sp>
    </p:spTree>
    <p:extLst>
      <p:ext uri="{BB962C8B-B14F-4D97-AF65-F5344CB8AC3E}">
        <p14:creationId xmlns:p14="http://schemas.microsoft.com/office/powerpoint/2010/main" val="280231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18060-48B3-4E99-B0CE-F6DB53D2FF34}" type="datetimeFigureOut">
              <a:rPr lang="en-SG" smtClean="0"/>
              <a:t>18/11/2024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120514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E1F18060-48B3-4E99-B0CE-F6DB53D2FF34}" type="datetimeFigureOut">
              <a:rPr lang="en-SG" smtClean="0"/>
              <a:t>18/11/2024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133955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E1F18060-48B3-4E99-B0CE-F6DB53D2FF34}" type="datetimeFigureOut">
              <a:rPr lang="en-SG" smtClean="0"/>
              <a:t>18/11/2024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52567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E1F18060-48B3-4E99-B0CE-F6DB53D2FF34}" type="datetimeFigureOut">
              <a:rPr lang="en-SG" smtClean="0"/>
              <a:t>18/11/2024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27495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18060-48B3-4E99-B0CE-F6DB53D2FF34}" type="datetimeFigureOut">
              <a:rPr lang="en-SG" smtClean="0"/>
              <a:t>18/11/2024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336838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18/11/2024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417351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18060-48B3-4E99-B0CE-F6DB53D2FF34}" type="datetimeFigureOut">
              <a:rPr lang="en-SG" smtClean="0"/>
              <a:t>18/11/2024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6267778-AD23-4B10-A101-BE44B4F229DF}" type="slidenum">
              <a:rPr lang="en-SG" smtClean="0"/>
              <a:t>‹#›</a:t>
            </a:fld>
            <a:endParaRPr lang="en-SG"/>
          </a:p>
        </p:txBody>
      </p:sp>
    </p:spTree>
    <p:extLst>
      <p:ext uri="{BB962C8B-B14F-4D97-AF65-F5344CB8AC3E}">
        <p14:creationId xmlns:p14="http://schemas.microsoft.com/office/powerpoint/2010/main" val="9302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18060-48B3-4E99-B0CE-F6DB53D2FF34}" type="datetimeFigureOut">
              <a:rPr lang="en-SG" smtClean="0"/>
              <a:t>18/11/2024</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67778-AD23-4B10-A101-BE44B4F229DF}" type="slidenum">
              <a:rPr lang="en-SG" smtClean="0"/>
              <a:t>‹#›</a:t>
            </a:fld>
            <a:endParaRPr lang="en-SG"/>
          </a:p>
        </p:txBody>
      </p:sp>
    </p:spTree>
    <p:extLst>
      <p:ext uri="{BB962C8B-B14F-4D97-AF65-F5344CB8AC3E}">
        <p14:creationId xmlns:p14="http://schemas.microsoft.com/office/powerpoint/2010/main" val="75492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F5228-EC74-4884-84F8-7D397BA57DA2}" type="datetimeFigureOut">
              <a:rPr lang="en-US" smtClean="0"/>
              <a:t>11/18/2024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AC96-6E92-493C-9CA9-FCC1F94DB04C}" type="slidenum">
              <a:rPr lang="en-US" smtClean="0"/>
              <a:t>‹#›</a:t>
            </a:fld>
            <a:endParaRPr lang="en-US"/>
          </a:p>
        </p:txBody>
      </p:sp>
    </p:spTree>
    <p:extLst>
      <p:ext uri="{BB962C8B-B14F-4D97-AF65-F5344CB8AC3E}">
        <p14:creationId xmlns:p14="http://schemas.microsoft.com/office/powerpoint/2010/main" val="285846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433005" y="352744"/>
            <a:ext cx="65571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PHÒNG GIÁO DỤC VÀ ĐÀO TẠO QUẬN LONG BIÊN</a:t>
            </a:r>
            <a:br>
              <a:rPr kumimoji="0" lang="en-US"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br>
            <a:r>
              <a:rPr kumimoji="0" lang="en-US"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TRƯỜNG MẦM NON </a:t>
            </a:r>
            <a:r>
              <a:rPr kumimoji="0" lang="vi-VN" altLang="en-US" sz="1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NGUYỆT QUẾ</a:t>
            </a:r>
            <a:endParaRPr kumimoji="0" lang="vi-VN" altLang="en-US" sz="1600" b="0" i="0" u="none" strike="noStrike" cap="none" normalizeH="0" baseline="0" dirty="0">
              <a:ln>
                <a:noFill/>
              </a:ln>
              <a:solidFill>
                <a:srgbClr val="FF0000"/>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altLang="en-US" sz="2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2903615" y="1586564"/>
            <a:ext cx="8826500" cy="873572"/>
          </a:xfrm>
          <a:prstGeom prst="rect">
            <a:avLst/>
          </a:prstGeom>
        </p:spPr>
        <p:txBody>
          <a:bodyPr wrap="square">
            <a:spAutoFit/>
          </a:bodyPr>
          <a:lstStyle/>
          <a:p>
            <a:pPr algn="ctr">
              <a:lnSpc>
                <a:spcPct val="150000"/>
              </a:lnSpc>
              <a:spcBef>
                <a:spcPts val="1000"/>
              </a:spcBef>
              <a:spcAft>
                <a:spcPts val="0"/>
              </a:spcAft>
            </a:pPr>
            <a:r>
              <a:rPr lang="vi-VN" b="1" dirty="0">
                <a:solidFill>
                  <a:schemeClr val="accent5">
                    <a:lumMod val="50000"/>
                  </a:schemeClr>
                </a:solidFill>
                <a:latin typeface="Times New Roman" panose="02020603050405020304" pitchFamily="18" charset="0"/>
              </a:rPr>
              <a:t>MỘT SỐ KINH NGHIỆM TRONG VIỆC GIÁO DỤC KỸ NĂNG TỰ PHỤC VỤ CHO  TRẺ MẪU GIÁO 4-5 TUỔI</a:t>
            </a:r>
            <a:endParaRPr lang="en-SG" sz="1400" dirty="0">
              <a:solidFill>
                <a:schemeClr val="accent5">
                  <a:lumMod val="50000"/>
                </a:schemeClr>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4597165" y="3030587"/>
            <a:ext cx="6956612" cy="1938992"/>
          </a:xfrm>
          <a:prstGeom prst="rect">
            <a:avLst/>
          </a:prstGeom>
        </p:spPr>
        <p:txBody>
          <a:bodyPr wrap="square">
            <a:spAutoFit/>
          </a:bodyPr>
          <a:lstStyle/>
          <a:p>
            <a:pPr>
              <a:lnSpc>
                <a:spcPct val="150000"/>
              </a:lnSpc>
              <a:spcAft>
                <a:spcPts val="0"/>
              </a:spcAft>
            </a:pPr>
            <a:r>
              <a:rPr lang="vi-VN" sz="1400" b="1" dirty="0">
                <a:solidFill>
                  <a:srgbClr val="000099"/>
                </a:solidFill>
                <a:latin typeface="Times New Roman" panose="02020603050405020304" pitchFamily="18" charset="0"/>
              </a:rPr>
              <a:t>      </a:t>
            </a:r>
            <a:r>
              <a:rPr lang="vi-VN" sz="1600" b="1" dirty="0">
                <a:solidFill>
                  <a:srgbClr val="006600"/>
                </a:solidFill>
                <a:latin typeface="Times New Roman" panose="02020603050405020304" pitchFamily="18" charset="0"/>
              </a:rPr>
              <a:t>L</a:t>
            </a:r>
            <a:r>
              <a:rPr lang="en-US" sz="1600" b="1" dirty="0" err="1">
                <a:solidFill>
                  <a:srgbClr val="006600"/>
                </a:solidFill>
                <a:latin typeface="Times New Roman" panose="02020603050405020304" pitchFamily="18" charset="0"/>
              </a:rPr>
              <a:t>ĩnh</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Vực</a:t>
            </a:r>
            <a:r>
              <a:rPr lang="en-US" sz="1600" b="1" dirty="0">
                <a:solidFill>
                  <a:srgbClr val="006600"/>
                </a:solidFill>
                <a:latin typeface="Times New Roman" panose="02020603050405020304" pitchFamily="18" charset="0"/>
              </a:rPr>
              <a:t>/</a:t>
            </a:r>
            <a:r>
              <a:rPr lang="en-US" sz="1600" b="1" dirty="0" err="1">
                <a:solidFill>
                  <a:srgbClr val="006600"/>
                </a:solidFill>
                <a:latin typeface="Times New Roman" panose="02020603050405020304" pitchFamily="18" charset="0"/>
              </a:rPr>
              <a:t>Môn</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Giáo</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dục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mẫu</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giáo</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Cấp</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học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Mầm</a:t>
            </a:r>
            <a:r>
              <a:rPr lang="en-US" sz="1600" b="1" dirty="0">
                <a:solidFill>
                  <a:srgbClr val="006600"/>
                </a:solidFill>
                <a:latin typeface="Times New Roman" panose="02020603050405020304" pitchFamily="18" charset="0"/>
              </a:rPr>
              <a:t> non</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Họ</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và</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tên</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tác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giả</a:t>
            </a:r>
            <a:r>
              <a:rPr lang="en-US" sz="1600" b="1" dirty="0">
                <a:solidFill>
                  <a:srgbClr val="006600"/>
                </a:solidFill>
                <a:latin typeface="Times New Roman" panose="02020603050405020304" pitchFamily="18" charset="0"/>
              </a:rPr>
              <a:t>: </a:t>
            </a:r>
            <a:r>
              <a:rPr lang="vi-VN" sz="1600" b="1" dirty="0">
                <a:solidFill>
                  <a:srgbClr val="006600"/>
                </a:solidFill>
                <a:latin typeface="Times New Roman" panose="02020603050405020304" pitchFamily="18" charset="0"/>
              </a:rPr>
              <a:t>Nguyễn Thị Minh Thu</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Chức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vụ</a:t>
            </a:r>
            <a:r>
              <a:rPr lang="en-US" sz="1600" b="1" dirty="0">
                <a:solidFill>
                  <a:srgbClr val="006600"/>
                </a:solidFill>
                <a:latin typeface="Times New Roman" panose="02020603050405020304" pitchFamily="18" charset="0"/>
              </a:rPr>
              <a:t>: </a:t>
            </a:r>
            <a:r>
              <a:rPr lang="vi-VN" sz="1600" b="1" dirty="0">
                <a:solidFill>
                  <a:srgbClr val="006600"/>
                </a:solidFill>
                <a:latin typeface="Times New Roman" panose="02020603050405020304" pitchFamily="18" charset="0"/>
              </a:rPr>
              <a:t>Giáo viên </a:t>
            </a:r>
            <a:endParaRPr lang="en-SG" sz="1100" b="1" dirty="0">
              <a:solidFill>
                <a:srgbClr val="006600"/>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Đơn</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vị</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công</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tác</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Trường</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mầm</a:t>
            </a:r>
            <a:r>
              <a:rPr lang="en-US" sz="1600" b="1" dirty="0">
                <a:solidFill>
                  <a:srgbClr val="006600"/>
                </a:solidFill>
                <a:latin typeface="Times New Roman" panose="02020603050405020304" pitchFamily="18" charset="0"/>
              </a:rPr>
              <a:t> non </a:t>
            </a:r>
            <a:r>
              <a:rPr lang="vi-VN" sz="1600" b="1" dirty="0">
                <a:solidFill>
                  <a:srgbClr val="006600"/>
                </a:solidFill>
                <a:latin typeface="Times New Roman" panose="02020603050405020304" pitchFamily="18" charset="0"/>
              </a:rPr>
              <a:t>Nguyệt Quế</a:t>
            </a:r>
            <a:r>
              <a:rPr lang="vi-VN" sz="1100" b="1" dirty="0">
                <a:solidFill>
                  <a:srgbClr val="006600"/>
                </a:solidFill>
                <a:latin typeface="Times New Roman" panose="02020603050405020304" pitchFamily="18" charset="0"/>
              </a:rPr>
              <a:t>-</a:t>
            </a:r>
            <a:r>
              <a:rPr lang="en-US" sz="1600" b="1" dirty="0">
                <a:solidFill>
                  <a:srgbClr val="006600"/>
                </a:solidFill>
                <a:latin typeface="Times New Roman" panose="02020603050405020304" pitchFamily="18" charset="0"/>
              </a:rPr>
              <a:t> </a:t>
            </a:r>
            <a:r>
              <a:rPr lang="en-US" sz="1600" b="1" dirty="0" err="1">
                <a:solidFill>
                  <a:srgbClr val="006600"/>
                </a:solidFill>
                <a:latin typeface="Times New Roman" panose="02020603050405020304" pitchFamily="18" charset="0"/>
              </a:rPr>
              <a:t>Quận</a:t>
            </a:r>
            <a:r>
              <a:rPr lang="en-US" sz="1600" b="1" dirty="0">
                <a:solidFill>
                  <a:srgbClr val="006600"/>
                </a:solidFill>
                <a:latin typeface="Times New Roman" panose="02020603050405020304" pitchFamily="18" charset="0"/>
              </a:rPr>
              <a:t> Long </a:t>
            </a:r>
            <a:r>
              <a:rPr lang="en-US" sz="1600" b="1" dirty="0" err="1">
                <a:solidFill>
                  <a:srgbClr val="006600"/>
                </a:solidFill>
                <a:latin typeface="Times New Roman" panose="02020603050405020304" pitchFamily="18" charset="0"/>
              </a:rPr>
              <a:t>Biên</a:t>
            </a:r>
            <a:r>
              <a:rPr lang="en-US" sz="1600" b="1" dirty="0">
                <a:solidFill>
                  <a:srgbClr val="006600"/>
                </a:solidFill>
                <a:latin typeface="Times New Roman" panose="02020603050405020304" pitchFamily="18" charset="0"/>
              </a:rPr>
              <a:t> – Hà</a:t>
            </a:r>
            <a:r>
              <a:rPr lang="vi-VN" sz="1600" b="1" dirty="0">
                <a:solidFill>
                  <a:srgbClr val="006600"/>
                </a:solidFill>
                <a:latin typeface="Times New Roman" panose="02020603050405020304" pitchFamily="18" charset="0"/>
              </a:rPr>
              <a:t> Nội</a:t>
            </a:r>
            <a:r>
              <a:rPr lang="en-US" sz="1600" b="1" dirty="0">
                <a:solidFill>
                  <a:srgbClr val="006600"/>
                </a:solidFill>
                <a:latin typeface="Times New Roman" panose="02020603050405020304" pitchFamily="18" charset="0"/>
              </a:rPr>
              <a:t> </a:t>
            </a:r>
            <a:endParaRPr lang="en-SG" sz="1600" b="1" dirty="0">
              <a:solidFill>
                <a:srgbClr val="00660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5702831" y="6142598"/>
            <a:ext cx="2017485" cy="338554"/>
          </a:xfrm>
          <a:prstGeom prst="rect">
            <a:avLst/>
          </a:prstGeom>
          <a:noFill/>
        </p:spPr>
        <p:txBody>
          <a:bodyPr wrap="square" rtlCol="0">
            <a:spAutoFit/>
          </a:bodyPr>
          <a:lstStyle/>
          <a:p>
            <a:r>
              <a:rPr lang="vi-VN" sz="1600" b="1" dirty="0">
                <a:solidFill>
                  <a:srgbClr val="FF0000"/>
                </a:solidFill>
                <a:latin typeface="+mj-lt"/>
              </a:rPr>
              <a:t>Năm học 2024 - 2025</a:t>
            </a:r>
            <a:endParaRPr lang="en-US" sz="1600" b="1" dirty="0">
              <a:solidFill>
                <a:srgbClr val="FF0000"/>
              </a:solidFill>
              <a:latin typeface="+mj-lt"/>
            </a:endParaRPr>
          </a:p>
        </p:txBody>
      </p:sp>
    </p:spTree>
    <p:extLst>
      <p:ext uri="{BB962C8B-B14F-4D97-AF65-F5344CB8AC3E}">
        <p14:creationId xmlns:p14="http://schemas.microsoft.com/office/powerpoint/2010/main" val="161011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0C9A062-8244-CDB0-5C68-B55194887093}"/>
            </a:ext>
          </a:extLst>
        </p:cNvPr>
        <p:cNvGrpSpPr/>
        <p:nvPr/>
      </p:nvGrpSpPr>
      <p:grpSpPr>
        <a:xfrm>
          <a:off x="0" y="0"/>
          <a:ext cx="0" cy="0"/>
          <a:chOff x="0" y="0"/>
          <a:chExt cx="0" cy="0"/>
        </a:xfrm>
      </p:grpSpPr>
      <p:sp>
        <p:nvSpPr>
          <p:cNvPr id="4" name="Horizontal Scroll 3">
            <a:extLst>
              <a:ext uri="{FF2B5EF4-FFF2-40B4-BE49-F238E27FC236}">
                <a16:creationId xmlns:a16="http://schemas.microsoft.com/office/drawing/2014/main" id="{F8366422-A158-57F1-7B6A-59EC0B0825FF}"/>
              </a:ext>
            </a:extLst>
          </p:cNvPr>
          <p:cNvSpPr/>
          <p:nvPr/>
        </p:nvSpPr>
        <p:spPr>
          <a:xfrm>
            <a:off x="1652007" y="39654"/>
            <a:ext cx="9259010" cy="680010"/>
          </a:xfrm>
          <a:prstGeom prst="horizontalScroll">
            <a:avLst/>
          </a:prstGeom>
          <a:ln w="28575">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r>
              <a:rPr lang="nl-NL" sz="2000" b="1" i="1" dirty="0">
                <a:solidFill>
                  <a:srgbClr val="FF0000"/>
                </a:solidFill>
                <a:latin typeface="Times New Roman" panose="02020603050405020304" pitchFamily="18" charset="0"/>
                <a:cs typeface="Times New Roman" panose="02020603050405020304" pitchFamily="18" charset="0"/>
              </a:rPr>
              <a:t>Biệp pháp 2: </a:t>
            </a:r>
            <a:r>
              <a:rPr lang="en-US" sz="2000" b="1" i="1" dirty="0" err="1">
                <a:solidFill>
                  <a:srgbClr val="FF0000"/>
                </a:solidFill>
                <a:latin typeface="Times New Roman" panose="02020603050405020304" pitchFamily="18" charset="0"/>
                <a:cs typeface="Times New Roman" panose="02020603050405020304" pitchFamily="18" charset="0"/>
              </a:rPr>
              <a:t>Lập</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kế</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hoạch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giáo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dục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kĩ</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năng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tự</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phục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vụ</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cho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trẻ</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mẫu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giáo</a:t>
            </a:r>
            <a:r>
              <a:rPr lang="en-US" sz="2000" b="1" i="1" dirty="0">
                <a:solidFill>
                  <a:srgbClr val="FF0000"/>
                </a:solidFill>
                <a:latin typeface="Times New Roman" panose="02020603050405020304" pitchFamily="18" charset="0"/>
                <a:cs typeface="Times New Roman" panose="02020603050405020304" pitchFamily="18" charset="0"/>
              </a:rPr>
              <a:t> </a:t>
            </a:r>
            <a:r>
              <a:rPr lang="vi-VN" sz="2000" b="1" i="1" dirty="0">
                <a:solidFill>
                  <a:srgbClr val="FF0000"/>
                </a:solidFill>
                <a:latin typeface="Times New Roman" panose="02020603050405020304" pitchFamily="18" charset="0"/>
                <a:cs typeface="Times New Roman" panose="02020603050405020304" pitchFamily="18" charset="0"/>
              </a:rPr>
              <a:t>4</a:t>
            </a:r>
            <a:r>
              <a:rPr lang="en-US" sz="2000" b="1" i="1" dirty="0">
                <a:solidFill>
                  <a:srgbClr val="FF0000"/>
                </a:solidFill>
                <a:latin typeface="Times New Roman" panose="02020603050405020304" pitchFamily="18" charset="0"/>
                <a:cs typeface="Times New Roman" panose="02020603050405020304" pitchFamily="18" charset="0"/>
              </a:rPr>
              <a:t> – </a:t>
            </a:r>
            <a:r>
              <a:rPr lang="vi-VN" sz="2000" b="1" i="1" dirty="0">
                <a:solidFill>
                  <a:srgbClr val="FF0000"/>
                </a:solidFill>
                <a:latin typeface="Times New Roman" panose="02020603050405020304" pitchFamily="18" charset="0"/>
                <a:cs typeface="Times New Roman" panose="02020603050405020304" pitchFamily="18" charset="0"/>
              </a:rPr>
              <a:t>5</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tuổi</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970574" y="875335"/>
            <a:ext cx="6621875" cy="5982665"/>
          </a:xfrm>
          <a:prstGeom prst="rect">
            <a:avLst/>
          </a:prstGeom>
        </p:spPr>
      </p:pic>
    </p:spTree>
    <p:extLst>
      <p:ext uri="{BB962C8B-B14F-4D97-AF65-F5344CB8AC3E}">
        <p14:creationId xmlns:p14="http://schemas.microsoft.com/office/powerpoint/2010/main" val="407169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40792536"/>
              </p:ext>
            </p:extLst>
          </p:nvPr>
        </p:nvGraphicFramePr>
        <p:xfrm>
          <a:off x="401053" y="970719"/>
          <a:ext cx="11389894" cy="5193533"/>
        </p:xfrm>
        <a:graphic>
          <a:graphicData uri="http://schemas.openxmlformats.org/drawingml/2006/table">
            <a:tbl>
              <a:tblPr firstRow="1" bandRow="1">
                <a:tableStyleId>{5C22544A-7EE6-4342-B048-85BDC9FD1C3A}</a:tableStyleId>
              </a:tblPr>
              <a:tblGrid>
                <a:gridCol w="2021306">
                  <a:extLst>
                    <a:ext uri="{9D8B030D-6E8A-4147-A177-3AD203B41FA5}">
                      <a16:colId xmlns:a16="http://schemas.microsoft.com/office/drawing/2014/main" val="677132524"/>
                    </a:ext>
                  </a:extLst>
                </a:gridCol>
                <a:gridCol w="9368588">
                  <a:extLst>
                    <a:ext uri="{9D8B030D-6E8A-4147-A177-3AD203B41FA5}">
                      <a16:colId xmlns:a16="http://schemas.microsoft.com/office/drawing/2014/main" val="2572189419"/>
                    </a:ext>
                  </a:extLst>
                </a:gridCol>
              </a:tblGrid>
              <a:tr h="535395">
                <a:tc>
                  <a:txBody>
                    <a:bodyPr/>
                    <a:lstStyle/>
                    <a:p>
                      <a:pPr algn="ctr"/>
                      <a:r>
                        <a:rPr lang="vi-VN" dirty="0">
                          <a:latin typeface="+mj-lt"/>
                        </a:rPr>
                        <a:t>Tháng</a:t>
                      </a:r>
                      <a:r>
                        <a:rPr lang="vi-VN" baseline="0" dirty="0">
                          <a:latin typeface="+mj-lt"/>
                        </a:rPr>
                        <a:t> thực hiện</a:t>
                      </a:r>
                      <a:endParaRPr lang="en-US" dirty="0">
                        <a:latin typeface="+mj-lt"/>
                      </a:endParaRPr>
                    </a:p>
                  </a:txBody>
                  <a:tcPr/>
                </a:tc>
                <a:tc>
                  <a:txBody>
                    <a:bodyPr/>
                    <a:lstStyle/>
                    <a:p>
                      <a:pPr algn="ctr"/>
                      <a:r>
                        <a:rPr lang="vi-VN" dirty="0">
                          <a:latin typeface="+mj-lt"/>
                        </a:rPr>
                        <a:t>Các</a:t>
                      </a:r>
                      <a:r>
                        <a:rPr lang="vi-VN" baseline="0" dirty="0">
                          <a:latin typeface="+mj-lt"/>
                        </a:rPr>
                        <a:t> kỹ năng tự phục vụ</a:t>
                      </a:r>
                      <a:endParaRPr lang="en-US" dirty="0">
                        <a:latin typeface="+mj-lt"/>
                      </a:endParaRPr>
                    </a:p>
                  </a:txBody>
                  <a:tcPr/>
                </a:tc>
                <a:extLst>
                  <a:ext uri="{0D108BD9-81ED-4DB2-BD59-A6C34878D82A}">
                    <a16:rowId xmlns:a16="http://schemas.microsoft.com/office/drawing/2014/main" val="922578008"/>
                  </a:ext>
                </a:extLst>
              </a:tr>
              <a:tr h="1460389">
                <a:tc>
                  <a:txBody>
                    <a:bodyPr/>
                    <a:lstStyle/>
                    <a:p>
                      <a:r>
                        <a:rPr lang="vi-VN" dirty="0">
                          <a:latin typeface="+mj-lt"/>
                        </a:rPr>
                        <a:t>9 , 10 ,11</a:t>
                      </a:r>
                      <a:endParaRPr lang="en-US"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kern="1200" dirty="0">
                          <a:solidFill>
                            <a:schemeClr val="dk1"/>
                          </a:solidFill>
                          <a:effectLst/>
                          <a:latin typeface="+mj-lt"/>
                          <a:ea typeface="+mn-ea"/>
                          <a:cs typeface="+mn-cs"/>
                        </a:rPr>
                        <a:t>Cởi và cất giầy dép</a:t>
                      </a:r>
                      <a:r>
                        <a:rPr lang="vi-VN" sz="1800" kern="1200" baseline="0" dirty="0">
                          <a:solidFill>
                            <a:schemeClr val="dk1"/>
                          </a:solidFill>
                          <a:effectLst/>
                          <a:latin typeface="+mj-lt"/>
                          <a:ea typeface="+mn-ea"/>
                          <a:cs typeface="+mn-cs"/>
                        </a:rPr>
                        <a:t> ; </a:t>
                      </a:r>
                      <a:r>
                        <a:rPr lang="vi-VN" sz="1800" kern="1200" dirty="0">
                          <a:solidFill>
                            <a:schemeClr val="dk1"/>
                          </a:solidFill>
                          <a:effectLst/>
                          <a:latin typeface="+mj-lt"/>
                          <a:ea typeface="+mn-ea"/>
                          <a:cs typeface="+mn-cs"/>
                        </a:rPr>
                        <a:t>Cất ba lô</a:t>
                      </a:r>
                      <a:r>
                        <a:rPr lang="vi-VN" sz="1800" kern="1200" baseline="0" dirty="0">
                          <a:solidFill>
                            <a:schemeClr val="dk1"/>
                          </a:solidFill>
                          <a:effectLst/>
                          <a:latin typeface="+mj-lt"/>
                          <a:ea typeface="+mn-ea"/>
                          <a:cs typeface="+mn-cs"/>
                        </a:rPr>
                        <a:t> ; </a:t>
                      </a:r>
                      <a:r>
                        <a:rPr lang="vi-VN" sz="1800" kern="1200" dirty="0">
                          <a:solidFill>
                            <a:schemeClr val="dk1"/>
                          </a:solidFill>
                          <a:effectLst/>
                          <a:latin typeface="+mj-lt"/>
                          <a:ea typeface="+mn-ea"/>
                          <a:cs typeface="+mn-cs"/>
                        </a:rPr>
                        <a:t>Đi cầu thang</a:t>
                      </a:r>
                      <a:r>
                        <a:rPr lang="vi-VN" sz="1800" kern="1200" baseline="0" dirty="0">
                          <a:solidFill>
                            <a:schemeClr val="dk1"/>
                          </a:solidFill>
                          <a:effectLst/>
                          <a:latin typeface="+mj-lt"/>
                          <a:ea typeface="+mn-ea"/>
                          <a:cs typeface="+mn-cs"/>
                        </a:rPr>
                        <a:t> ; </a:t>
                      </a:r>
                      <a:r>
                        <a:rPr lang="vi-VN" sz="1800" kern="1200" dirty="0">
                          <a:solidFill>
                            <a:schemeClr val="dk1"/>
                          </a:solidFill>
                          <a:effectLst/>
                          <a:latin typeface="+mj-lt"/>
                          <a:ea typeface="+mn-ea"/>
                          <a:cs typeface="+mn-cs"/>
                        </a:rPr>
                        <a:t>Cách bê ghế</a:t>
                      </a:r>
                      <a:r>
                        <a:rPr lang="vi-VN" sz="1800" kern="1200" baseline="0" dirty="0">
                          <a:solidFill>
                            <a:schemeClr val="dk1"/>
                          </a:solidFill>
                          <a:effectLst/>
                          <a:latin typeface="+mj-lt"/>
                          <a:ea typeface="+mn-ea"/>
                          <a:cs typeface="+mn-cs"/>
                        </a:rPr>
                        <a:t> ; </a:t>
                      </a:r>
                      <a:r>
                        <a:rPr lang="vi-VN" sz="1800" kern="1200" dirty="0">
                          <a:solidFill>
                            <a:schemeClr val="dk1"/>
                          </a:solidFill>
                          <a:effectLst/>
                          <a:latin typeface="+mj-lt"/>
                          <a:ea typeface="+mn-ea"/>
                          <a:cs typeface="+mn-cs"/>
                        </a:rPr>
                        <a:t>Đứng lên ngồi xuống ghế</a:t>
                      </a:r>
                      <a:r>
                        <a:rPr lang="vi-VN" sz="1800" kern="1200" baseline="0" dirty="0">
                          <a:solidFill>
                            <a:schemeClr val="dk1"/>
                          </a:solidFill>
                          <a:effectLst/>
                          <a:latin typeface="+mj-lt"/>
                          <a:ea typeface="+mn-ea"/>
                          <a:cs typeface="+mn-cs"/>
                        </a:rPr>
                        <a:t> ;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Sử</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thìa</a:t>
                      </a:r>
                      <a:r>
                        <a:rPr lang="vi-VN" sz="1800" kern="1200" dirty="0">
                          <a:solidFill>
                            <a:schemeClr val="dk1"/>
                          </a:solidFill>
                          <a:effectLst/>
                          <a:latin typeface="Times New Roman" panose="02020603050405020304" pitchFamily="18" charset="0"/>
                          <a:ea typeface="+mn-ea"/>
                          <a:cs typeface="Times New Roman" panose="02020603050405020304" pitchFamily="18" charset="0"/>
                        </a:rPr>
                        <a:t>;</a:t>
                      </a:r>
                      <a:r>
                        <a:rPr lang="vi-VN"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Tự mặc và cởi quần áo</a:t>
                      </a:r>
                      <a:r>
                        <a:rPr lang="vi-VN" sz="1800" kern="1200" dirty="0">
                          <a:solidFill>
                            <a:schemeClr val="dk1"/>
                          </a:solidFill>
                          <a:effectLst/>
                          <a:latin typeface="+mj-lt"/>
                          <a:ea typeface="+mn-ea"/>
                          <a:cs typeface="+mn-cs"/>
                        </a:rPr>
                        <a:t>; Cách rửa tay</a:t>
                      </a:r>
                      <a:r>
                        <a:rPr lang="vi-VN" sz="1800" kern="1200" baseline="0" dirty="0">
                          <a:solidFill>
                            <a:schemeClr val="dk1"/>
                          </a:solidFill>
                          <a:effectLst/>
                          <a:latin typeface="+mj-lt"/>
                          <a:ea typeface="+mn-ea"/>
                          <a:cs typeface="+mn-cs"/>
                        </a:rPr>
                        <a:t> ;</a:t>
                      </a:r>
                      <a:r>
                        <a:rPr lang="vi-VN" sz="1800" kern="1200" dirty="0">
                          <a:solidFill>
                            <a:schemeClr val="dk1"/>
                          </a:solidFill>
                          <a:effectLst/>
                          <a:latin typeface="+mj-lt"/>
                          <a:ea typeface="+mn-ea"/>
                          <a:cs typeface="+mn-cs"/>
                        </a:rPr>
                        <a:t>Cách lấy và uống nước</a:t>
                      </a:r>
                      <a:r>
                        <a:rPr lang="vi-VN" sz="1800" kern="1200" baseline="0" dirty="0">
                          <a:solidFill>
                            <a:schemeClr val="dk1"/>
                          </a:solidFill>
                          <a:effectLst/>
                          <a:latin typeface="+mj-lt"/>
                          <a:ea typeface="+mn-ea"/>
                          <a:cs typeface="+mn-cs"/>
                        </a:rPr>
                        <a:t> ;</a:t>
                      </a:r>
                      <a:r>
                        <a:rPr lang="vi-VN" sz="1800" kern="1200" dirty="0">
                          <a:solidFill>
                            <a:schemeClr val="dk1"/>
                          </a:solidFill>
                          <a:effectLst/>
                          <a:latin typeface="+mj-lt"/>
                          <a:ea typeface="+mn-ea"/>
                          <a:cs typeface="+mn-cs"/>
                        </a:rPr>
                        <a:t>Súc miệng nước muối</a:t>
                      </a:r>
                      <a:r>
                        <a:rPr lang="vi-VN" sz="1800" kern="1200" baseline="0" dirty="0">
                          <a:solidFill>
                            <a:schemeClr val="dk1"/>
                          </a:solidFill>
                          <a:effectLst/>
                          <a:latin typeface="+mj-lt"/>
                          <a:ea typeface="+mn-ea"/>
                          <a:cs typeface="+mn-cs"/>
                        </a:rPr>
                        <a:t>; </a:t>
                      </a:r>
                      <a:r>
                        <a:rPr lang="vi-VN" sz="1800" kern="1200" dirty="0">
                          <a:solidFill>
                            <a:schemeClr val="dk1"/>
                          </a:solidFill>
                          <a:effectLst/>
                          <a:latin typeface="+mj-lt"/>
                          <a:ea typeface="+mn-ea"/>
                          <a:cs typeface="+mn-cs"/>
                        </a:rPr>
                        <a:t>Cách kéo khóa áo; </a:t>
                      </a:r>
                      <a:r>
                        <a:rPr lang="it-IT" sz="1800" kern="1200" dirty="0">
                          <a:solidFill>
                            <a:schemeClr val="dk1"/>
                          </a:solidFill>
                          <a:effectLst/>
                          <a:latin typeface="Times New Roman" panose="02020603050405020304" pitchFamily="18" charset="0"/>
                          <a:ea typeface="+mn-ea"/>
                          <a:cs typeface="Times New Roman" panose="02020603050405020304" pitchFamily="18" charset="0"/>
                        </a:rPr>
                        <a:t>Cách quét rác trên sàn</a:t>
                      </a:r>
                      <a:r>
                        <a:rPr lang="vi-VN" sz="18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mj-lt"/>
                        <a:ea typeface="+mn-ea"/>
                        <a:cs typeface="+mn-cs"/>
                      </a:endParaRPr>
                    </a:p>
                    <a:p>
                      <a:endParaRPr lang="en-US" sz="1800" kern="1200" dirty="0">
                        <a:solidFill>
                          <a:schemeClr val="dk1"/>
                        </a:solidFill>
                        <a:effectLst/>
                        <a:latin typeface="+mj-lt"/>
                        <a:ea typeface="+mn-ea"/>
                        <a:cs typeface="+mn-cs"/>
                      </a:endParaRPr>
                    </a:p>
                    <a:p>
                      <a:endParaRPr lang="en-US" dirty="0">
                        <a:latin typeface="+mj-lt"/>
                      </a:endParaRPr>
                    </a:p>
                  </a:txBody>
                  <a:tcPr/>
                </a:tc>
                <a:extLst>
                  <a:ext uri="{0D108BD9-81ED-4DB2-BD59-A6C34878D82A}">
                    <a16:rowId xmlns:a16="http://schemas.microsoft.com/office/drawing/2014/main" val="2628552263"/>
                  </a:ext>
                </a:extLst>
              </a:tr>
              <a:tr h="1460389">
                <a:tc>
                  <a:txBody>
                    <a:bodyPr/>
                    <a:lstStyle/>
                    <a:p>
                      <a:r>
                        <a:rPr lang="vi-VN" dirty="0">
                          <a:latin typeface="+mj-lt"/>
                        </a:rPr>
                        <a:t>12 ,1 , 2</a:t>
                      </a:r>
                      <a:endParaRPr lang="en-US" dirty="0">
                        <a:latin typeface="+mj-lt"/>
                      </a:endParaRPr>
                    </a:p>
                  </a:txBody>
                  <a:tcPr/>
                </a:tc>
                <a:tc>
                  <a:txBody>
                    <a:bodyPr/>
                    <a:lstStyle/>
                    <a:p>
                      <a:r>
                        <a:rPr lang="vi-VN" sz="1800" kern="1200" dirty="0">
                          <a:solidFill>
                            <a:schemeClr val="dk1"/>
                          </a:solidFill>
                          <a:effectLst/>
                          <a:latin typeface="+mj-lt"/>
                          <a:ea typeface="+mn-ea"/>
                          <a:cs typeface="+mn-cs"/>
                        </a:rPr>
                        <a:t>Trẻ tập đánh răng của mình</a:t>
                      </a:r>
                      <a:r>
                        <a:rPr lang="vi-VN" sz="1800" kern="1200" baseline="0" dirty="0">
                          <a:solidFill>
                            <a:schemeClr val="dk1"/>
                          </a:solidFill>
                          <a:effectLst/>
                          <a:latin typeface="+mj-lt"/>
                          <a:ea typeface="+mn-ea"/>
                          <a:cs typeface="+mn-cs"/>
                        </a:rPr>
                        <a:t> ;</a:t>
                      </a:r>
                      <a:r>
                        <a:rPr lang="vi-VN" sz="1800" kern="1200" dirty="0">
                          <a:solidFill>
                            <a:schemeClr val="dk1"/>
                          </a:solidFill>
                          <a:effectLst/>
                          <a:latin typeface="+mj-lt"/>
                          <a:ea typeface="+mn-ea"/>
                          <a:cs typeface="+mn-cs"/>
                        </a:rPr>
                        <a:t>Cách vệ sinh cá nhân sau khi đi vệ sinh</a:t>
                      </a:r>
                      <a:r>
                        <a:rPr lang="vi-VN" sz="1800" kern="1200" baseline="0" dirty="0">
                          <a:solidFill>
                            <a:schemeClr val="dk1"/>
                          </a:solidFill>
                          <a:effectLst/>
                          <a:latin typeface="+mj-lt"/>
                          <a:ea typeface="+mn-ea"/>
                          <a:cs typeface="+mn-cs"/>
                        </a:rPr>
                        <a:t> ;</a:t>
                      </a:r>
                      <a:r>
                        <a:rPr lang="vi-VN" sz="1800" kern="1200" dirty="0">
                          <a:solidFill>
                            <a:schemeClr val="dk1"/>
                          </a:solidFill>
                          <a:effectLst/>
                          <a:latin typeface="+mj-lt"/>
                          <a:ea typeface="+mn-ea"/>
                          <a:cs typeface="+mn-cs"/>
                        </a:rPr>
                        <a:t> </a:t>
                      </a:r>
                      <a:r>
                        <a:rPr lang="en-US" sz="1800" b="0" kern="1200" dirty="0" err="1">
                          <a:solidFill>
                            <a:schemeClr val="dk1"/>
                          </a:solidFill>
                          <a:effectLst/>
                          <a:latin typeface="+mj-lt"/>
                          <a:ea typeface="+mn-ea"/>
                          <a:cs typeface="Arial" panose="020B0604020202020204" pitchFamily="34" charset="0"/>
                        </a:rPr>
                        <a:t>C</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ách</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cầm</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kéo</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cắt</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theo</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các</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loại</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đường</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nét</a:t>
                      </a:r>
                      <a:r>
                        <a:rPr lang="vi-VN" sz="1800" b="0" kern="1200" baseline="0" dirty="0">
                          <a:solidFill>
                            <a:schemeClr val="dk1"/>
                          </a:solidFill>
                          <a:effectLst/>
                          <a:latin typeface="Times New Roman" panose="02020603050405020304" pitchFamily="18" charset="0"/>
                          <a:ea typeface="+mn-ea"/>
                          <a:cs typeface="Times New Roman" panose="02020603050405020304" pitchFamily="18" charset="0"/>
                        </a:rPr>
                        <a:t> ; C</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ách</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lau</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chùi</a:t>
                      </a:r>
                      <a:r>
                        <a:rPr lang="en-US"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vi-VN" sz="1800" b="0" kern="1200" dirty="0">
                          <a:solidFill>
                            <a:schemeClr val="dk1"/>
                          </a:solidFill>
                          <a:effectLst/>
                          <a:latin typeface="+mj-lt"/>
                          <a:ea typeface="+mn-ea"/>
                          <a:cs typeface="Arial" panose="020B0604020202020204" pitchFamily="34" charset="0"/>
                        </a:rPr>
                        <a:t>; Cách rót nước;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chải</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tóc</a:t>
                      </a:r>
                      <a:r>
                        <a:rPr lang="vi-VN" sz="1800" kern="1200" dirty="0">
                          <a:solidFill>
                            <a:schemeClr val="dk1"/>
                          </a:solidFill>
                          <a:effectLst/>
                          <a:latin typeface="Times New Roman" panose="02020603050405020304" pitchFamily="18" charset="0"/>
                          <a:ea typeface="+mn-ea"/>
                          <a:cs typeface="Times New Roman" panose="02020603050405020304" pitchFamily="18" charset="0"/>
                        </a:rPr>
                        <a:t>;</a:t>
                      </a:r>
                      <a:r>
                        <a:rPr lang="vi-VN"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vi-VN" sz="1800" kern="1200" dirty="0">
                          <a:solidFill>
                            <a:schemeClr val="dk1"/>
                          </a:solidFill>
                          <a:effectLst/>
                          <a:latin typeface="+mj-lt"/>
                          <a:ea typeface="+mn-ea"/>
                          <a:cs typeface="+mn-cs"/>
                        </a:rPr>
                        <a:t>Cách gắp bằng đũa (gắp bông)</a:t>
                      </a:r>
                      <a:r>
                        <a:rPr lang="vi-VN" sz="1800" kern="1200" baseline="0" dirty="0">
                          <a:solidFill>
                            <a:schemeClr val="dk1"/>
                          </a:solidFill>
                          <a:effectLst/>
                          <a:latin typeface="+mj-lt"/>
                          <a:ea typeface="+mn-ea"/>
                          <a:cs typeface="+mn-cs"/>
                        </a:rPr>
                        <a:t> ; </a:t>
                      </a:r>
                      <a:r>
                        <a:rPr lang="vi-VN" sz="1800" kern="1200" dirty="0">
                          <a:solidFill>
                            <a:schemeClr val="dk1"/>
                          </a:solidFill>
                          <a:effectLst/>
                          <a:latin typeface="+mj-lt"/>
                          <a:ea typeface="+mn-ea"/>
                          <a:cs typeface="+mn-cs"/>
                        </a:rPr>
                        <a:t>Cách gắp đũa gia dụng (gắp hạt)</a:t>
                      </a:r>
                      <a:r>
                        <a:rPr lang="vi-VN" sz="1800" kern="1200" baseline="0" dirty="0">
                          <a:solidFill>
                            <a:schemeClr val="dk1"/>
                          </a:solidFill>
                          <a:effectLst/>
                          <a:latin typeface="+mj-lt"/>
                          <a:ea typeface="+mn-ea"/>
                          <a:cs typeface="+mn-cs"/>
                        </a:rPr>
                        <a:t> </a:t>
                      </a:r>
                      <a:endParaRPr lang="en-US" sz="1800" b="0" kern="1200" dirty="0">
                        <a:solidFill>
                          <a:schemeClr val="dk1"/>
                        </a:solidFill>
                        <a:effectLst/>
                        <a:latin typeface="+mj-lt"/>
                        <a:ea typeface="+mn-ea"/>
                        <a:cs typeface="Arial" panose="020B0604020202020204" pitchFamily="34" charset="0"/>
                      </a:endParaRPr>
                    </a:p>
                    <a:p>
                      <a:endParaRPr lang="en-US" sz="1800" b="0" dirty="0">
                        <a:latin typeface="+mj-lt"/>
                        <a:cs typeface="Arial" panose="020B0604020202020204" pitchFamily="34" charset="0"/>
                      </a:endParaRPr>
                    </a:p>
                  </a:txBody>
                  <a:tcPr/>
                </a:tc>
                <a:extLst>
                  <a:ext uri="{0D108BD9-81ED-4DB2-BD59-A6C34878D82A}">
                    <a16:rowId xmlns:a16="http://schemas.microsoft.com/office/drawing/2014/main" val="1145416555"/>
                  </a:ext>
                </a:extLst>
              </a:tr>
              <a:tr h="1460389">
                <a:tc>
                  <a:txBody>
                    <a:bodyPr/>
                    <a:lstStyle/>
                    <a:p>
                      <a:r>
                        <a:rPr lang="vi-VN" dirty="0">
                          <a:latin typeface="+mj-lt"/>
                        </a:rPr>
                        <a:t>3 , 4, 5</a:t>
                      </a:r>
                      <a:endParaRPr lang="en-US"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kern="1200" dirty="0">
                          <a:solidFill>
                            <a:schemeClr val="dk1"/>
                          </a:solidFill>
                          <a:effectLst/>
                          <a:latin typeface="+mj-lt"/>
                          <a:ea typeface="+mn-ea"/>
                          <a:cs typeface="+mn-cs"/>
                        </a:rPr>
                        <a:t>Xử lý khi ho</a:t>
                      </a:r>
                      <a:r>
                        <a:rPr lang="vi-VN" sz="1800" kern="1200" baseline="0" dirty="0">
                          <a:solidFill>
                            <a:schemeClr val="dk1"/>
                          </a:solidFill>
                          <a:effectLst/>
                          <a:latin typeface="+mj-lt"/>
                          <a:ea typeface="+mn-ea"/>
                          <a:cs typeface="+mn-cs"/>
                        </a:rPr>
                        <a:t> ; </a:t>
                      </a:r>
                      <a:r>
                        <a:rPr lang="vi-VN" sz="1800" kern="1200" dirty="0">
                          <a:solidFill>
                            <a:schemeClr val="dk1"/>
                          </a:solidFill>
                          <a:effectLst/>
                          <a:latin typeface="+mj-lt"/>
                          <a:ea typeface="+mn-ea"/>
                          <a:cs typeface="+mn-cs"/>
                        </a:rPr>
                        <a:t>Xử lý hỉ mũi</a:t>
                      </a:r>
                      <a:r>
                        <a:rPr lang="vi-VN" sz="1800" kern="1200" baseline="0" dirty="0">
                          <a:solidFill>
                            <a:schemeClr val="dk1"/>
                          </a:solidFill>
                          <a:effectLst/>
                          <a:latin typeface="+mj-lt"/>
                          <a:ea typeface="+mn-ea"/>
                          <a:cs typeface="+mn-cs"/>
                        </a:rPr>
                        <a:t> ;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cắt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móng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tay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vi-VN" sz="1800" kern="1200" dirty="0">
                          <a:solidFill>
                            <a:schemeClr val="dk1"/>
                          </a:solidFill>
                          <a:effectLst/>
                          <a:latin typeface="Times New Roman" panose="02020603050405020304" pitchFamily="18" charset="0"/>
                          <a:ea typeface="+mn-ea"/>
                          <a:cs typeface="Times New Roman" panose="02020603050405020304" pitchFamily="18" charset="0"/>
                        </a:rPr>
                        <a:t>;</a:t>
                      </a:r>
                      <a:r>
                        <a:rPr lang="vi-VN"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vi-VN" sz="1800" kern="1200" dirty="0">
                          <a:solidFill>
                            <a:schemeClr val="dk1"/>
                          </a:solidFill>
                          <a:effectLst/>
                          <a:latin typeface="Times New Roman" panose="02020603050405020304" pitchFamily="18" charset="0"/>
                          <a:ea typeface="+mn-ea"/>
                          <a:cs typeface="Times New Roman" panose="02020603050405020304" pitchFamily="18" charset="0"/>
                        </a:rPr>
                        <a:t>Luồn dây (qua khuyết)</a:t>
                      </a:r>
                      <a:r>
                        <a:rPr lang="vi-VN"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vi-VN" sz="1800" kern="1200" dirty="0">
                          <a:solidFill>
                            <a:schemeClr val="dk1"/>
                          </a:solidFill>
                          <a:effectLst/>
                          <a:latin typeface="+mj-lt"/>
                          <a:ea typeface="+mn-ea"/>
                          <a:cs typeface="+mn-cs"/>
                        </a:rPr>
                        <a:t> Cách cài khuy áo (khuy cúc vừa) bằng áo trẻ em</a:t>
                      </a:r>
                      <a:r>
                        <a:rPr lang="vi-VN" sz="1800" kern="1200" baseline="0" dirty="0">
                          <a:solidFill>
                            <a:schemeClr val="dk1"/>
                          </a:solidFill>
                          <a:effectLst/>
                          <a:latin typeface="+mj-lt"/>
                          <a:ea typeface="+mn-ea"/>
                          <a:cs typeface="+mn-cs"/>
                        </a:rPr>
                        <a:t> ;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Gấp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khăn</a:t>
                      </a:r>
                      <a:r>
                        <a:rPr lang="vi-VN"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cửa</a:t>
                      </a:r>
                      <a:r>
                        <a:rPr lang="vi-VN" sz="1800" kern="1200" baseline="0" dirty="0">
                          <a:solidFill>
                            <a:schemeClr val="dk1"/>
                          </a:solidFill>
                          <a:effectLst/>
                          <a:latin typeface="Times New Roman" panose="02020603050405020304" pitchFamily="18" charset="0"/>
                          <a:ea typeface="+mn-ea"/>
                          <a:cs typeface="Times New Roman" panose="02020603050405020304" pitchFamily="18" charset="0"/>
                        </a:rPr>
                        <a:t>.</a:t>
                      </a:r>
                      <a:endParaRPr lang="en-US" dirty="0">
                        <a:latin typeface="+mj-lt"/>
                      </a:endParaRPr>
                    </a:p>
                  </a:txBody>
                  <a:tcPr/>
                </a:tc>
                <a:extLst>
                  <a:ext uri="{0D108BD9-81ED-4DB2-BD59-A6C34878D82A}">
                    <a16:rowId xmlns:a16="http://schemas.microsoft.com/office/drawing/2014/main" val="401659676"/>
                  </a:ext>
                </a:extLst>
              </a:tr>
            </a:tbl>
          </a:graphicData>
        </a:graphic>
      </p:graphicFrame>
      <p:sp>
        <p:nvSpPr>
          <p:cNvPr id="4" name="Horizontal Scroll 3"/>
          <p:cNvSpPr/>
          <p:nvPr/>
        </p:nvSpPr>
        <p:spPr>
          <a:xfrm>
            <a:off x="1652007" y="39654"/>
            <a:ext cx="9259010" cy="680010"/>
          </a:xfrm>
          <a:prstGeom prst="horizontalScroll">
            <a:avLst/>
          </a:prstGeom>
          <a:ln w="28575">
            <a:solidFill>
              <a:srgbClr val="E44CE4"/>
            </a:solidFill>
          </a:ln>
        </p:spPr>
        <p:style>
          <a:lnRef idx="2">
            <a:schemeClr val="accent6"/>
          </a:lnRef>
          <a:fillRef idx="1">
            <a:schemeClr val="lt1"/>
          </a:fillRef>
          <a:effectRef idx="0">
            <a:schemeClr val="accent6"/>
          </a:effectRef>
          <a:fontRef idx="minor">
            <a:schemeClr val="dk1"/>
          </a:fontRef>
        </p:style>
        <p:txBody>
          <a:bodyPr rtlCol="0" anchor="ctr"/>
          <a:lstStyle/>
          <a:p>
            <a:r>
              <a:rPr lang="nl-NL" sz="2000" b="1" i="1" dirty="0">
                <a:solidFill>
                  <a:srgbClr val="FF0000"/>
                </a:solidFill>
                <a:latin typeface="Times New Roman" panose="02020603050405020304" pitchFamily="18" charset="0"/>
                <a:cs typeface="Times New Roman" panose="02020603050405020304" pitchFamily="18" charset="0"/>
              </a:rPr>
              <a:t>Biệp pháp 2: </a:t>
            </a:r>
            <a:r>
              <a:rPr lang="en-US" sz="2000" b="1" i="1" dirty="0" err="1">
                <a:solidFill>
                  <a:srgbClr val="FF0000"/>
                </a:solidFill>
                <a:latin typeface="Times New Roman" panose="02020603050405020304" pitchFamily="18" charset="0"/>
                <a:cs typeface="Times New Roman" panose="02020603050405020304" pitchFamily="18" charset="0"/>
              </a:rPr>
              <a:t>Lập</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kế</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hoạch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giáo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dục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kĩ</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năng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tự</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phục</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vụ</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cho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trẻ</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mẫu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giáo</a:t>
            </a:r>
            <a:r>
              <a:rPr lang="en-US" sz="2000" b="1" i="1" dirty="0">
                <a:solidFill>
                  <a:srgbClr val="FF0000"/>
                </a:solidFill>
                <a:latin typeface="Times New Roman" panose="02020603050405020304" pitchFamily="18" charset="0"/>
                <a:cs typeface="Times New Roman" panose="02020603050405020304" pitchFamily="18" charset="0"/>
              </a:rPr>
              <a:t> </a:t>
            </a:r>
            <a:r>
              <a:rPr lang="vi-VN" sz="2000" b="1" i="1" dirty="0">
                <a:solidFill>
                  <a:srgbClr val="FF0000"/>
                </a:solidFill>
                <a:latin typeface="Times New Roman" panose="02020603050405020304" pitchFamily="18" charset="0"/>
                <a:cs typeface="Times New Roman" panose="02020603050405020304" pitchFamily="18" charset="0"/>
              </a:rPr>
              <a:t>4</a:t>
            </a:r>
            <a:r>
              <a:rPr lang="en-US" sz="2000" b="1" i="1" dirty="0">
                <a:solidFill>
                  <a:srgbClr val="FF0000"/>
                </a:solidFill>
                <a:latin typeface="Times New Roman" panose="02020603050405020304" pitchFamily="18" charset="0"/>
                <a:cs typeface="Times New Roman" panose="02020603050405020304" pitchFamily="18" charset="0"/>
              </a:rPr>
              <a:t> – </a:t>
            </a:r>
            <a:r>
              <a:rPr lang="vi-VN" sz="2000" b="1" i="1" dirty="0">
                <a:solidFill>
                  <a:srgbClr val="FF0000"/>
                </a:solidFill>
                <a:latin typeface="Times New Roman" panose="02020603050405020304" pitchFamily="18" charset="0"/>
                <a:cs typeface="Times New Roman" panose="02020603050405020304" pitchFamily="18" charset="0"/>
              </a:rPr>
              <a:t>5</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tuổi</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2055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ounded Rectangle 5"/>
          <p:cNvSpPr/>
          <p:nvPr/>
        </p:nvSpPr>
        <p:spPr>
          <a:xfrm>
            <a:off x="2127990" y="296017"/>
            <a:ext cx="7553893" cy="927705"/>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rgbClr val="2605EF"/>
                </a:solidFill>
                <a:latin typeface="+mj-lt"/>
              </a:rPr>
              <a:t>Biện pháp 3: </a:t>
            </a:r>
            <a:r>
              <a:rPr lang="vi-VN" sz="2400" b="1" i="1" dirty="0">
                <a:solidFill>
                  <a:srgbClr val="2605EF"/>
                </a:solidFill>
                <a:latin typeface="Times New Roman" panose="02020603050405020304" pitchFamily="18" charset="0"/>
                <a:cs typeface="Times New Roman" panose="02020603050405020304" pitchFamily="18" charset="0"/>
              </a:rPr>
              <a:t>Xây dựng môi trường trong lớp học</a:t>
            </a:r>
            <a:endParaRPr lang="en-US" sz="2400" b="1" i="1" dirty="0">
              <a:solidFill>
                <a:srgbClr val="2605EF"/>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142C63F-E919-ABAB-3067-5976C83200C1}"/>
              </a:ext>
            </a:extLst>
          </p:cNvPr>
          <p:cNvSpPr txBox="1"/>
          <p:nvPr/>
        </p:nvSpPr>
        <p:spPr>
          <a:xfrm>
            <a:off x="364565" y="1519401"/>
            <a:ext cx="6096000" cy="1754326"/>
          </a:xfrm>
          <a:prstGeom prst="rect">
            <a:avLst/>
          </a:prstGeom>
          <a:noFill/>
        </p:spPr>
        <p:txBody>
          <a:bodyPr wrap="square">
            <a:spAutoFit/>
          </a:bodyPr>
          <a:lstStyle/>
          <a:p>
            <a:r>
              <a:rPr lang="vi-VN" dirty="0">
                <a:latin typeface="+mj-lt"/>
              </a:rPr>
              <a:t>Trong lớp tôi xây dựng riêng một góc tự phục vụ. Trẻ được thực hành các kỹ năng trong giờ chơi, được ôn luyện củng cố và tái tạo lại những kiến thức về kỹ năng đã được cô giáo dạy . Không những thế, tôi còn đưa 1 số kỹ năng xen kẽ vào các góc chơi khác nhưng vẫn đảm bảo phù hợp nội dung chơi, đặc thù riêng của góc. </a:t>
            </a:r>
            <a:endParaRPr lang="en-SG" dirty="0">
              <a:latin typeface="+mj-lt"/>
            </a:endParaRPr>
          </a:p>
        </p:txBody>
      </p:sp>
      <p:pic>
        <p:nvPicPr>
          <p:cNvPr id="3" name="Picture 2">
            <a:extLst>
              <a:ext uri="{FF2B5EF4-FFF2-40B4-BE49-F238E27FC236}">
                <a16:creationId xmlns:a16="http://schemas.microsoft.com/office/drawing/2014/main" id="{5F4841B0-3378-2F8F-9134-2FEE6801D6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93" y="1519401"/>
            <a:ext cx="4061591" cy="3046986"/>
          </a:xfrm>
          <a:prstGeom prst="rect">
            <a:avLst/>
          </a:prstGeom>
        </p:spPr>
      </p:pic>
      <p:pic>
        <p:nvPicPr>
          <p:cNvPr id="7" name="Picture 6">
            <a:extLst>
              <a:ext uri="{FF2B5EF4-FFF2-40B4-BE49-F238E27FC236}">
                <a16:creationId xmlns:a16="http://schemas.microsoft.com/office/drawing/2014/main" id="{F225BA69-7E72-3803-E825-18269171F6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112" y="3655007"/>
            <a:ext cx="3880022" cy="2906976"/>
          </a:xfrm>
          <a:prstGeom prst="rect">
            <a:avLst/>
          </a:prstGeom>
        </p:spPr>
      </p:pic>
      <p:pic>
        <p:nvPicPr>
          <p:cNvPr id="9" name="Picture 8">
            <a:extLst>
              <a:ext uri="{FF2B5EF4-FFF2-40B4-BE49-F238E27FC236}">
                <a16:creationId xmlns:a16="http://schemas.microsoft.com/office/drawing/2014/main" id="{97BE60BB-45C7-C878-25D3-FFE4394F9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346" y="3343450"/>
            <a:ext cx="3384589" cy="2538442"/>
          </a:xfrm>
          <a:prstGeom prst="rect">
            <a:avLst/>
          </a:prstGeom>
        </p:spPr>
      </p:pic>
    </p:spTree>
    <p:extLst>
      <p:ext uri="{BB962C8B-B14F-4D97-AF65-F5344CB8AC3E}">
        <p14:creationId xmlns:p14="http://schemas.microsoft.com/office/powerpoint/2010/main" val="107296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53285222"/>
              </p:ext>
            </p:extLst>
          </p:nvPr>
        </p:nvGraphicFramePr>
        <p:xfrm>
          <a:off x="700290" y="1484015"/>
          <a:ext cx="6948542" cy="4434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4">
            <a:extLst>
              <a:ext uri="{FF2B5EF4-FFF2-40B4-BE49-F238E27FC236}">
                <a16:creationId xmlns:a16="http://schemas.microsoft.com/office/drawing/2014/main" id="{AFC890A6-49AC-EA4E-7F1C-C25317CCF9E2}"/>
              </a:ext>
            </a:extLst>
          </p:cNvPr>
          <p:cNvSpPr/>
          <p:nvPr/>
        </p:nvSpPr>
        <p:spPr>
          <a:xfrm>
            <a:off x="1196553" y="498317"/>
            <a:ext cx="9925660" cy="64916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Times New Roman" panose="02020603050405020304" pitchFamily="18" charset="0"/>
              <a:cs typeface="Times New Roman" panose="02020603050405020304" pitchFamily="18" charset="0"/>
            </a:endParaRPr>
          </a:p>
          <a:p>
            <a:r>
              <a:rPr lang="vi-VN" b="1" i="1" dirty="0">
                <a:solidFill>
                  <a:srgbClr val="FF0000"/>
                </a:solidFill>
                <a:latin typeface="+mj-lt"/>
                <a:cs typeface="Times New Roman" panose="02020603050405020304" pitchFamily="18" charset="0"/>
              </a:rPr>
              <a:t>Biện pháp 4 :</a:t>
            </a:r>
            <a:r>
              <a:rPr lang="en-US" b="1" i="1" dirty="0">
                <a:solidFill>
                  <a:srgbClr val="FF0000"/>
                </a:solidFill>
                <a:latin typeface="+mj-lt"/>
                <a:cs typeface="Times New Roman" panose="02020603050405020304" pitchFamily="18" charset="0"/>
              </a:rPr>
              <a:t> </a:t>
            </a:r>
            <a:r>
              <a:rPr lang="pt-BR" b="1" i="1" dirty="0">
                <a:solidFill>
                  <a:srgbClr val="FF0000"/>
                </a:solidFill>
                <a:latin typeface="Times New Roman" panose="02020603050405020304" pitchFamily="18" charset="0"/>
                <a:cs typeface="Times New Roman" panose="02020603050405020304" pitchFamily="18" charset="0"/>
              </a:rPr>
              <a:t>Tạo cơ hội cho trẻ</a:t>
            </a:r>
            <a:r>
              <a:rPr lang="vi-VN" b="1" i="1" dirty="0">
                <a:solidFill>
                  <a:srgbClr val="FF0000"/>
                </a:solidFill>
                <a:latin typeface="Times New Roman" panose="02020603050405020304" pitchFamily="18" charset="0"/>
                <a:cs typeface="Times New Roman" panose="02020603050405020304" pitchFamily="18" charset="0"/>
              </a:rPr>
              <a:t> </a:t>
            </a:r>
            <a:r>
              <a:rPr lang="pt-BR" b="1" i="1" dirty="0">
                <a:solidFill>
                  <a:srgbClr val="FF0000"/>
                </a:solidFill>
                <a:latin typeface="Times New Roman" panose="02020603050405020304" pitchFamily="18" charset="0"/>
                <a:cs typeface="Times New Roman" panose="02020603050405020304" pitchFamily="18" charset="0"/>
              </a:rPr>
              <a:t>được thực hành, trải nghiệm kỹ năng </a:t>
            </a:r>
            <a:r>
              <a:rPr lang="en-US" b="1" i="1" dirty="0" err="1">
                <a:solidFill>
                  <a:srgbClr val="FF0000"/>
                </a:solidFill>
                <a:latin typeface="Times New Roman" panose="02020603050405020304" pitchFamily="18" charset="0"/>
                <a:cs typeface="Times New Roman" panose="02020603050405020304" pitchFamily="18" charset="0"/>
              </a:rPr>
              <a:t>tự</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phục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vụ</a:t>
            </a:r>
            <a:r>
              <a:rPr lang="pt-BR" b="1" i="1" dirty="0">
                <a:solidFill>
                  <a:srgbClr val="FF0000"/>
                </a:solidFill>
                <a:latin typeface="Times New Roman" panose="02020603050405020304" pitchFamily="18" charset="0"/>
                <a:cs typeface="Times New Roman" panose="02020603050405020304" pitchFamily="18" charset="0"/>
              </a:rPr>
              <a:t> ở mọi lúc mọi nơi</a:t>
            </a:r>
            <a:endParaRPr lang="en-US" b="1" i="1"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pic>
        <p:nvPicPr>
          <p:cNvPr id="4" name="Picture 3">
            <a:extLst>
              <a:ext uri="{FF2B5EF4-FFF2-40B4-BE49-F238E27FC236}">
                <a16:creationId xmlns:a16="http://schemas.microsoft.com/office/drawing/2014/main" id="{0C74CE97-3AC1-1F0F-2FA1-10511F11D7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1763" y="2826463"/>
            <a:ext cx="2174946" cy="1631210"/>
          </a:xfrm>
          <a:prstGeom prst="rect">
            <a:avLst/>
          </a:prstGeom>
        </p:spPr>
      </p:pic>
      <p:pic>
        <p:nvPicPr>
          <p:cNvPr id="6" name="Picture 5">
            <a:extLst>
              <a:ext uri="{FF2B5EF4-FFF2-40B4-BE49-F238E27FC236}">
                <a16:creationId xmlns:a16="http://schemas.microsoft.com/office/drawing/2014/main" id="{01A1C10B-D847-0057-CE11-0D31FE0039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25400" y="4315195"/>
            <a:ext cx="2249433" cy="1687075"/>
          </a:xfrm>
          <a:prstGeom prst="rect">
            <a:avLst/>
          </a:prstGeom>
        </p:spPr>
      </p:pic>
      <p:pic>
        <p:nvPicPr>
          <p:cNvPr id="8" name="Picture 7">
            <a:extLst>
              <a:ext uri="{FF2B5EF4-FFF2-40B4-BE49-F238E27FC236}">
                <a16:creationId xmlns:a16="http://schemas.microsoft.com/office/drawing/2014/main" id="{2C7450D2-D998-C8F3-C9E5-67A2FE86D30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68471" y="1332408"/>
            <a:ext cx="2249433" cy="1687075"/>
          </a:xfrm>
          <a:prstGeom prst="rect">
            <a:avLst/>
          </a:prstGeom>
        </p:spPr>
      </p:pic>
    </p:spTree>
    <p:extLst>
      <p:ext uri="{BB962C8B-B14F-4D97-AF65-F5344CB8AC3E}">
        <p14:creationId xmlns:p14="http://schemas.microsoft.com/office/powerpoint/2010/main" val="344942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802105" y="235352"/>
            <a:ext cx="10587789" cy="72808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Times New Roman" panose="02020603050405020304" pitchFamily="18" charset="0"/>
              <a:cs typeface="Times New Roman" panose="02020603050405020304" pitchFamily="18" charset="0"/>
            </a:endParaRPr>
          </a:p>
          <a:p>
            <a:r>
              <a:rPr lang="vi-VN" b="1" i="1" dirty="0">
                <a:solidFill>
                  <a:srgbClr val="FF0000"/>
                </a:solidFill>
                <a:latin typeface="+mj-lt"/>
                <a:cs typeface="Times New Roman" panose="02020603050405020304" pitchFamily="18" charset="0"/>
              </a:rPr>
              <a:t>Biện pháp 4 :</a:t>
            </a:r>
            <a:r>
              <a:rPr lang="en-US" b="1" i="1" dirty="0">
                <a:solidFill>
                  <a:srgbClr val="FF0000"/>
                </a:solidFill>
                <a:latin typeface="+mj-lt"/>
                <a:cs typeface="Times New Roman" panose="02020603050405020304" pitchFamily="18" charset="0"/>
              </a:rPr>
              <a:t> </a:t>
            </a:r>
            <a:r>
              <a:rPr lang="pt-BR" b="1" i="1" dirty="0">
                <a:solidFill>
                  <a:srgbClr val="FF0000"/>
                </a:solidFill>
                <a:latin typeface="Times New Roman" panose="02020603050405020304" pitchFamily="18" charset="0"/>
                <a:cs typeface="Times New Roman" panose="02020603050405020304" pitchFamily="18" charset="0"/>
              </a:rPr>
              <a:t>Tạo cơ hội cho trẻ</a:t>
            </a:r>
            <a:r>
              <a:rPr lang="vi-VN" b="1" i="1" dirty="0">
                <a:solidFill>
                  <a:srgbClr val="FF0000"/>
                </a:solidFill>
                <a:latin typeface="Times New Roman" panose="02020603050405020304" pitchFamily="18" charset="0"/>
                <a:cs typeface="Times New Roman" panose="02020603050405020304" pitchFamily="18" charset="0"/>
              </a:rPr>
              <a:t> </a:t>
            </a:r>
            <a:r>
              <a:rPr lang="pt-BR" b="1" i="1" dirty="0">
                <a:solidFill>
                  <a:srgbClr val="FF0000"/>
                </a:solidFill>
                <a:latin typeface="Times New Roman" panose="02020603050405020304" pitchFamily="18" charset="0"/>
                <a:cs typeface="Times New Roman" panose="02020603050405020304" pitchFamily="18" charset="0"/>
              </a:rPr>
              <a:t>được thực hành, trải nghiệm kỹ năng </a:t>
            </a:r>
            <a:r>
              <a:rPr lang="en-US" b="1" i="1" dirty="0" err="1">
                <a:solidFill>
                  <a:srgbClr val="FF0000"/>
                </a:solidFill>
                <a:latin typeface="Times New Roman" panose="02020603050405020304" pitchFamily="18" charset="0"/>
                <a:cs typeface="Times New Roman" panose="02020603050405020304" pitchFamily="18" charset="0"/>
              </a:rPr>
              <a:t>tự</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phục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vụ</a:t>
            </a:r>
            <a:r>
              <a:rPr lang="pt-BR" b="1" i="1" dirty="0">
                <a:solidFill>
                  <a:srgbClr val="FF0000"/>
                </a:solidFill>
                <a:latin typeface="Times New Roman" panose="02020603050405020304" pitchFamily="18" charset="0"/>
                <a:cs typeface="Times New Roman" panose="02020603050405020304" pitchFamily="18" charset="0"/>
              </a:rPr>
              <a:t> ở mọi lúc mọi nơi</a:t>
            </a:r>
            <a:endParaRPr lang="en-US" b="1" i="1"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graphicFrame>
        <p:nvGraphicFramePr>
          <p:cNvPr id="6" name="Diagram 5"/>
          <p:cNvGraphicFramePr/>
          <p:nvPr>
            <p:extLst>
              <p:ext uri="{D42A27DB-BD31-4B8C-83A1-F6EECF244321}">
                <p14:modId xmlns:p14="http://schemas.microsoft.com/office/powerpoint/2010/main" val="4217174652"/>
              </p:ext>
            </p:extLst>
          </p:nvPr>
        </p:nvGraphicFramePr>
        <p:xfrm>
          <a:off x="649704" y="1438507"/>
          <a:ext cx="10033164" cy="5283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1991658"/>
            <a:ext cx="4312870" cy="3231273"/>
          </a:xfrm>
          <a:prstGeom prst="rect">
            <a:avLst/>
          </a:prstGeom>
        </p:spPr>
      </p:pic>
    </p:spTree>
    <p:extLst>
      <p:ext uri="{BB962C8B-B14F-4D97-AF65-F5344CB8AC3E}">
        <p14:creationId xmlns:p14="http://schemas.microsoft.com/office/powerpoint/2010/main" val="8109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1618889" y="5140712"/>
            <a:ext cx="7595808" cy="1348231"/>
            <a:chOff x="3314136" y="3531893"/>
            <a:chExt cx="3506423" cy="1355154"/>
          </a:xfrm>
        </p:grpSpPr>
        <p:sp>
          <p:nvSpPr>
            <p:cNvPr id="7" name="Rectangular Callout 6"/>
            <p:cNvSpPr/>
            <p:nvPr/>
          </p:nvSpPr>
          <p:spPr>
            <a:xfrm>
              <a:off x="3314136" y="3531893"/>
              <a:ext cx="3506423" cy="1355154"/>
            </a:xfrm>
            <a:prstGeom prst="wedgeRectCallout">
              <a:avLst>
                <a:gd name="adj1" fmla="val 20250"/>
                <a:gd name="adj2" fmla="val -607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8" name="Rectangular Callout 5"/>
            <p:cNvSpPr txBox="1"/>
            <p:nvPr/>
          </p:nvSpPr>
          <p:spPr>
            <a:xfrm>
              <a:off x="3314136" y="3835695"/>
              <a:ext cx="3506423" cy="10513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b="1" i="0" kern="1200" dirty="0" err="1">
                  <a:solidFill>
                    <a:srgbClr val="7030A0"/>
                  </a:solidFill>
                  <a:latin typeface="Times New Roman" panose="02020603050405020304" pitchFamily="18" charset="0"/>
                  <a:ea typeface="+mn-ea"/>
                  <a:cs typeface="Times New Roman" panose="02020603050405020304" pitchFamily="18" charset="0"/>
                </a:rPr>
                <a:t>Giáo</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dục</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kỹ</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năng</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tự</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phục</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vụ</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trong</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các</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giờ</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hoạt</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động</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ngoài</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lớp</a:t>
              </a:r>
              <a:r>
                <a:rPr lang="en-US" b="1" i="0" kern="1200" dirty="0">
                  <a:solidFill>
                    <a:srgbClr val="7030A0"/>
                  </a:solidFill>
                  <a:latin typeface="Times New Roman" panose="02020603050405020304" pitchFamily="18" charset="0"/>
                  <a:ea typeface="+mn-ea"/>
                  <a:cs typeface="Times New Roman" panose="02020603050405020304" pitchFamily="18" charset="0"/>
                </a:rPr>
                <a:t> </a:t>
              </a:r>
              <a:r>
                <a:rPr lang="en-US" b="1" i="0" kern="1200" dirty="0" err="1">
                  <a:solidFill>
                    <a:srgbClr val="7030A0"/>
                  </a:solidFill>
                  <a:latin typeface="Times New Roman" panose="02020603050405020304" pitchFamily="18" charset="0"/>
                  <a:ea typeface="+mn-ea"/>
                  <a:cs typeface="Times New Roman" panose="02020603050405020304" pitchFamily="18" charset="0"/>
                </a:rPr>
                <a:t>học</a:t>
              </a:r>
              <a:r>
                <a:rPr lang="vi-VN" b="1" i="0" kern="1200" dirty="0">
                  <a:solidFill>
                    <a:srgbClr val="7030A0"/>
                  </a:solidFill>
                  <a:latin typeface="Times New Roman" panose="02020603050405020304" pitchFamily="18" charset="0"/>
                  <a:ea typeface="+mn-ea"/>
                  <a:cs typeface="Times New Roman" panose="02020603050405020304" pitchFamily="18" charset="0"/>
                </a:rPr>
                <a:t> : Rèn kỹ n</a:t>
              </a:r>
              <a:r>
                <a:rPr lang="vi-VN" b="1" dirty="0">
                  <a:solidFill>
                    <a:srgbClr val="7030A0"/>
                  </a:solidFill>
                  <a:latin typeface="Times New Roman" panose="02020603050405020304" pitchFamily="18" charset="0"/>
                  <a:cs typeface="Times New Roman" panose="02020603050405020304" pitchFamily="18" charset="0"/>
                </a:rPr>
                <a:t>ă</a:t>
              </a:r>
              <a:r>
                <a:rPr lang="vi-VN" b="1" i="0" kern="1200" dirty="0">
                  <a:solidFill>
                    <a:srgbClr val="7030A0"/>
                  </a:solidFill>
                  <a:latin typeface="Times New Roman" panose="02020603050405020304" pitchFamily="18" charset="0"/>
                  <a:ea typeface="+mn-ea"/>
                  <a:cs typeface="Times New Roman" panose="02020603050405020304" pitchFamily="18" charset="0"/>
                </a:rPr>
                <a:t>ng đi cầu thang khi hoạt động tại các phòng chức năng hay HĐNT</a:t>
              </a:r>
              <a:endParaRPr lang="en-US" b="1" i="0" kern="1200" dirty="0">
                <a:solidFill>
                  <a:srgbClr val="7030A0"/>
                </a:solidFill>
                <a:latin typeface="Times New Roman" panose="02020603050405020304" pitchFamily="18" charset="0"/>
                <a:ea typeface="+mn-ea"/>
                <a:cs typeface="Times New Roman" panose="02020603050405020304" pitchFamily="18" charset="0"/>
              </a:endParaRPr>
            </a:p>
          </p:txBody>
        </p:sp>
      </p:gr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10" r="7994"/>
          <a:stretch/>
        </p:blipFill>
        <p:spPr>
          <a:xfrm>
            <a:off x="2663423" y="487048"/>
            <a:ext cx="5506740" cy="4502539"/>
          </a:xfrm>
          <a:prstGeom prst="rect">
            <a:avLst/>
          </a:prstGeom>
        </p:spPr>
      </p:pic>
    </p:spTree>
    <p:extLst>
      <p:ext uri="{BB962C8B-B14F-4D97-AF65-F5344CB8AC3E}">
        <p14:creationId xmlns:p14="http://schemas.microsoft.com/office/powerpoint/2010/main" val="15273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Group 4"/>
          <p:cNvGrpSpPr/>
          <p:nvPr/>
        </p:nvGrpSpPr>
        <p:grpSpPr>
          <a:xfrm>
            <a:off x="2117558" y="5570547"/>
            <a:ext cx="7892715" cy="990673"/>
            <a:chOff x="5068348" y="3372953"/>
            <a:chExt cx="6914500" cy="2020633"/>
          </a:xfrm>
        </p:grpSpPr>
        <p:sp>
          <p:nvSpPr>
            <p:cNvPr id="6" name="Rectangular Callout 5"/>
            <p:cNvSpPr/>
            <p:nvPr/>
          </p:nvSpPr>
          <p:spPr>
            <a:xfrm>
              <a:off x="5068348" y="3372953"/>
              <a:ext cx="6914500" cy="2020633"/>
            </a:xfrm>
            <a:prstGeom prst="wedgeRectCallout">
              <a:avLst>
                <a:gd name="adj1" fmla="val 20250"/>
                <a:gd name="adj2" fmla="val -607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7" name="Rectangular Callout 5"/>
            <p:cNvSpPr txBox="1"/>
            <p:nvPr/>
          </p:nvSpPr>
          <p:spPr>
            <a:xfrm>
              <a:off x="5068348" y="3793033"/>
              <a:ext cx="6864370" cy="1180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2400" b="1" kern="1200" dirty="0">
                <a:solidFill>
                  <a:srgbClr val="7030A0"/>
                </a:solidFill>
                <a:latin typeface="+mj-lt"/>
                <a:ea typeface="+mn-ea"/>
                <a:cs typeface="+mn-cs"/>
              </a:endParaRPr>
            </a:p>
          </p:txBody>
        </p:sp>
      </p:grpSp>
      <p:sp>
        <p:nvSpPr>
          <p:cNvPr id="3" name="TextBox 2">
            <a:extLst>
              <a:ext uri="{FF2B5EF4-FFF2-40B4-BE49-F238E27FC236}">
                <a16:creationId xmlns:a16="http://schemas.microsoft.com/office/drawing/2014/main" id="{6E29D3A9-7430-BE40-052C-356FFF350130}"/>
              </a:ext>
            </a:extLst>
          </p:cNvPr>
          <p:cNvSpPr txBox="1"/>
          <p:nvPr/>
        </p:nvSpPr>
        <p:spPr>
          <a:xfrm>
            <a:off x="2530027" y="5776503"/>
            <a:ext cx="6726169" cy="369332"/>
          </a:xfrm>
          <a:prstGeom prst="rect">
            <a:avLst/>
          </a:prstGeom>
          <a:noFill/>
        </p:spPr>
        <p:txBody>
          <a:bodyPr wrap="square" rtlCol="0">
            <a:spAutoFit/>
          </a:bodyPr>
          <a:lstStyle/>
          <a:p>
            <a:pPr algn="ctr"/>
            <a:r>
              <a:rPr lang="vi-VN" b="1" dirty="0">
                <a:latin typeface="+mj-lt"/>
              </a:rPr>
              <a:t>Dạy trẻ kỹ </a:t>
            </a:r>
            <a:r>
              <a:rPr lang="vi-VN" b="1" dirty="0" smtClean="0">
                <a:latin typeface="+mj-lt"/>
              </a:rPr>
              <a:t>năng</a:t>
            </a:r>
            <a:r>
              <a:rPr lang="en-US" b="1" dirty="0" smtClean="0">
                <a:latin typeface="+mj-lt"/>
              </a:rPr>
              <a:t> </a:t>
            </a:r>
            <a:r>
              <a:rPr lang="en-US" b="1" dirty="0" err="1" smtClean="0">
                <a:latin typeface="Times New Roman" panose="02020603050405020304" pitchFamily="18" charset="0"/>
                <a:cs typeface="Times New Roman" panose="02020603050405020304" pitchFamily="18" charset="0"/>
              </a:rPr>
              <a:t>rửa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tay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xúc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miệng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nước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muối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thông</a:t>
            </a:r>
            <a:r>
              <a:rPr lang="en-US" b="1" dirty="0" smtClean="0">
                <a:latin typeface="Times New Roman" panose="02020603050405020304" pitchFamily="18" charset="0"/>
                <a:cs typeface="Times New Roman" panose="02020603050405020304" pitchFamily="18" charset="0"/>
              </a:rPr>
              <a:t> qua </a:t>
            </a:r>
            <a:r>
              <a:rPr lang="en-US" b="1" dirty="0" err="1" smtClean="0">
                <a:latin typeface="Times New Roman" panose="02020603050405020304" pitchFamily="18" charset="0"/>
                <a:cs typeface="Times New Roman" panose="02020603050405020304" pitchFamily="18" charset="0"/>
              </a:rPr>
              <a:t>giờ</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ăn</a:t>
            </a:r>
            <a:r>
              <a:rPr lang="vi-VN" b="1" dirty="0" smtClean="0">
                <a:latin typeface="Times New Roman" panose="02020603050405020304" pitchFamily="18" charset="0"/>
                <a:cs typeface="Times New Roman" panose="02020603050405020304" pitchFamily="18" charset="0"/>
              </a:rPr>
              <a:t> </a:t>
            </a:r>
            <a:endParaRPr lang="en-SG"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16" y="195140"/>
            <a:ext cx="4040972" cy="302756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959" y="286902"/>
            <a:ext cx="4022939" cy="30140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9170" y="2669936"/>
            <a:ext cx="3370906" cy="2525537"/>
          </a:xfrm>
          <a:prstGeom prst="rect">
            <a:avLst/>
          </a:prstGeom>
        </p:spPr>
      </p:pic>
    </p:spTree>
    <p:extLst>
      <p:ext uri="{BB962C8B-B14F-4D97-AF65-F5344CB8AC3E}">
        <p14:creationId xmlns:p14="http://schemas.microsoft.com/office/powerpoint/2010/main" val="333926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79C16EA-5B97-1D99-BBE6-BF17768845E7}"/>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841D3F07-3F84-B643-4364-CFBA8CE9CF8A}"/>
              </a:ext>
            </a:extLst>
          </p:cNvPr>
          <p:cNvSpPr/>
          <p:nvPr/>
        </p:nvSpPr>
        <p:spPr>
          <a:xfrm>
            <a:off x="1755604" y="325296"/>
            <a:ext cx="8254984" cy="7860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rgbClr val="FF0000"/>
                </a:solidFill>
                <a:latin typeface="Times New Roman" panose="02020603050405020304" pitchFamily="18" charset="0"/>
                <a:cs typeface="Times New Roman" panose="02020603050405020304" pitchFamily="18" charset="0"/>
              </a:rPr>
              <a:t>Biện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pháp</a:t>
            </a:r>
            <a:r>
              <a:rPr lang="en-US" sz="2400" b="1" i="1" dirty="0">
                <a:solidFill>
                  <a:srgbClr val="FF0000"/>
                </a:solidFill>
                <a:latin typeface="Times New Roman" panose="02020603050405020304" pitchFamily="18" charset="0"/>
                <a:cs typeface="Times New Roman" panose="02020603050405020304" pitchFamily="18" charset="0"/>
              </a:rPr>
              <a:t> </a:t>
            </a:r>
            <a:r>
              <a:rPr lang="vi-VN" sz="2400" b="1" i="1" dirty="0">
                <a:solidFill>
                  <a:srgbClr val="FF0000"/>
                </a:solidFill>
                <a:latin typeface="Times New Roman" panose="02020603050405020304" pitchFamily="18" charset="0"/>
                <a:cs typeface="Times New Roman" panose="02020603050405020304" pitchFamily="18" charset="0"/>
              </a:rPr>
              <a:t>5</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Tuyên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truyền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phối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với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bậc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phụ</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huynh</a:t>
            </a:r>
            <a:endParaRPr lang="en-US" sz="2400" b="1" i="1" dirty="0">
              <a:solidFill>
                <a:srgbClr val="FF00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82F165E-0F56-262C-7500-582558A209EA}"/>
              </a:ext>
            </a:extLst>
          </p:cNvPr>
          <p:cNvGrpSpPr/>
          <p:nvPr/>
        </p:nvGrpSpPr>
        <p:grpSpPr>
          <a:xfrm>
            <a:off x="465840" y="1575352"/>
            <a:ext cx="3783327" cy="2660060"/>
            <a:chOff x="0" y="3121231"/>
            <a:chExt cx="3467748" cy="2091670"/>
          </a:xfrm>
        </p:grpSpPr>
        <p:sp>
          <p:nvSpPr>
            <p:cNvPr id="5" name="Rectangle 4">
              <a:extLst>
                <a:ext uri="{FF2B5EF4-FFF2-40B4-BE49-F238E27FC236}">
                  <a16:creationId xmlns:a16="http://schemas.microsoft.com/office/drawing/2014/main" id="{0C94284F-5888-A5D9-DB39-21C776DDF28E}"/>
                </a:ext>
              </a:extLst>
            </p:cNvPr>
            <p:cNvSpPr/>
            <p:nvPr/>
          </p:nvSpPr>
          <p:spPr>
            <a:xfrm>
              <a:off x="0" y="3121231"/>
              <a:ext cx="3467748" cy="209167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C12E0A30-00D7-800F-828F-D810AB3FA01E}"/>
                </a:ext>
              </a:extLst>
            </p:cNvPr>
            <p:cNvSpPr txBox="1"/>
            <p:nvPr/>
          </p:nvSpPr>
          <p:spPr>
            <a:xfrm>
              <a:off x="0" y="3121231"/>
              <a:ext cx="3467748" cy="2091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Trong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buổi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họp</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mặt</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đầu</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năm</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tôi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mạnh</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dạn</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trao</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đổi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phụ</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huynh</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về</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tầm</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trọng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giáo</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dục</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ky</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năng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phục</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vụ</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đối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với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trẻ</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mẫu</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giáo</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chung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trẻ</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MG 4-5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tuổi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nói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riêng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Việc</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trẻ</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thể</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trở</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thành</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con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người</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lập</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tin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cuộc</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sống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một</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điều</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vô</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cần</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1600" b="1" kern="1200" dirty="0">
                  <a:solidFill>
                    <a:schemeClr val="accent5">
                      <a:lumMod val="50000"/>
                    </a:schemeClr>
                  </a:solidFill>
                  <a:latin typeface="Times New Roman" panose="02020603050405020304" pitchFamily="18" charset="0"/>
                  <a:cs typeface="Times New Roman" panose="02020603050405020304" pitchFamily="18" charset="0"/>
                </a:rPr>
                <a:t> ý </a:t>
              </a:r>
              <a:r>
                <a:rPr lang="en-US" sz="1600" b="1" kern="1200" dirty="0" err="1">
                  <a:solidFill>
                    <a:schemeClr val="accent5">
                      <a:lumMod val="50000"/>
                    </a:schemeClr>
                  </a:solidFill>
                  <a:latin typeface="Times New Roman" panose="02020603050405020304" pitchFamily="18" charset="0"/>
                  <a:cs typeface="Times New Roman" panose="02020603050405020304" pitchFamily="18" charset="0"/>
                </a:rPr>
                <a:t>nghĩa</a:t>
              </a:r>
              <a:endParaRPr lang="en-US" sz="1600" b="1" kern="1200" dirty="0">
                <a:solidFill>
                  <a:schemeClr val="accent5">
                    <a:lumMod val="50000"/>
                  </a:schemeClr>
                </a:solidFill>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FEEF9833-9293-022D-C676-76A955F78AD4}"/>
              </a:ext>
            </a:extLst>
          </p:cNvPr>
          <p:cNvGrpSpPr/>
          <p:nvPr/>
        </p:nvGrpSpPr>
        <p:grpSpPr>
          <a:xfrm>
            <a:off x="4447094" y="3473877"/>
            <a:ext cx="3535673" cy="1249588"/>
            <a:chOff x="3818001" y="4395975"/>
            <a:chExt cx="3551360" cy="731988"/>
          </a:xfrm>
        </p:grpSpPr>
        <p:sp>
          <p:nvSpPr>
            <p:cNvPr id="10" name="Rectangle 9">
              <a:extLst>
                <a:ext uri="{FF2B5EF4-FFF2-40B4-BE49-F238E27FC236}">
                  <a16:creationId xmlns:a16="http://schemas.microsoft.com/office/drawing/2014/main" id="{2FA2A70B-4CBF-BF26-A358-F4339EF28F11}"/>
                </a:ext>
              </a:extLst>
            </p:cNvPr>
            <p:cNvSpPr/>
            <p:nvPr/>
          </p:nvSpPr>
          <p:spPr>
            <a:xfrm>
              <a:off x="3818001" y="4395975"/>
              <a:ext cx="3551360" cy="73198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16FB47D8-6D33-42DA-7F6F-5B923110021C}"/>
                </a:ext>
              </a:extLst>
            </p:cNvPr>
            <p:cNvSpPr txBox="1"/>
            <p:nvPr/>
          </p:nvSpPr>
          <p:spPr>
            <a:xfrm>
              <a:off x="3818001" y="4395975"/>
              <a:ext cx="3551360" cy="731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002060"/>
                  </a:solidFill>
                  <a:latin typeface="Times New Roman" panose="02020603050405020304" pitchFamily="18" charset="0"/>
                  <a:cs typeface="Times New Roman" panose="02020603050405020304" pitchFamily="18" charset="0"/>
                </a:rPr>
                <a:t>Mời</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phụ</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huynh</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đến</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lớp</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tham</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gia</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các</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hoạt</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động</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của</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lớp</a:t>
              </a:r>
              <a:r>
                <a:rPr lang="vi-VN" sz="1600" b="1" kern="1200" dirty="0">
                  <a:solidFill>
                    <a:srgbClr val="002060"/>
                  </a:solidFill>
                  <a:latin typeface="Times New Roman" panose="02020603050405020304" pitchFamily="18" charset="0"/>
                  <a:cs typeface="Times New Roman" panose="02020603050405020304" pitchFamily="18" charset="0"/>
                </a:rPr>
                <a:t>, của nhà trường</a:t>
              </a:r>
              <a:r>
                <a:rPr lang="en-US" sz="1600" b="1" kern="1200" dirty="0">
                  <a:solidFill>
                    <a:srgbClr val="002060"/>
                  </a:solidFill>
                  <a:latin typeface="Times New Roman" panose="02020603050405020304" pitchFamily="18" charset="0"/>
                  <a:cs typeface="Times New Roman" panose="02020603050405020304" pitchFamily="18" charset="0"/>
                </a:rPr>
                <a:t> </a:t>
              </a:r>
              <a:endParaRPr lang="en-US" sz="1600" kern="1200" dirty="0"/>
            </a:p>
          </p:txBody>
        </p:sp>
      </p:grpSp>
      <p:grpSp>
        <p:nvGrpSpPr>
          <p:cNvPr id="12" name="Group 11">
            <a:extLst>
              <a:ext uri="{FF2B5EF4-FFF2-40B4-BE49-F238E27FC236}">
                <a16:creationId xmlns:a16="http://schemas.microsoft.com/office/drawing/2014/main" id="{D161DC0D-6196-0B0A-E518-1613CD8CD9C8}"/>
              </a:ext>
            </a:extLst>
          </p:cNvPr>
          <p:cNvGrpSpPr/>
          <p:nvPr/>
        </p:nvGrpSpPr>
        <p:grpSpPr>
          <a:xfrm>
            <a:off x="8229897" y="4842497"/>
            <a:ext cx="3657303" cy="1277811"/>
            <a:chOff x="7966420" y="4285228"/>
            <a:chExt cx="3361557" cy="830604"/>
          </a:xfrm>
        </p:grpSpPr>
        <p:sp>
          <p:nvSpPr>
            <p:cNvPr id="13" name="Rectangle 12">
              <a:extLst>
                <a:ext uri="{FF2B5EF4-FFF2-40B4-BE49-F238E27FC236}">
                  <a16:creationId xmlns:a16="http://schemas.microsoft.com/office/drawing/2014/main" id="{580F32AD-0E1A-F39A-E421-CC685B3C38B4}"/>
                </a:ext>
              </a:extLst>
            </p:cNvPr>
            <p:cNvSpPr/>
            <p:nvPr/>
          </p:nvSpPr>
          <p:spPr>
            <a:xfrm>
              <a:off x="7966420" y="4285228"/>
              <a:ext cx="3361557" cy="83060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B25B9DFC-C18B-D4B3-5B3B-0FC642634CCD}"/>
                </a:ext>
              </a:extLst>
            </p:cNvPr>
            <p:cNvSpPr txBox="1"/>
            <p:nvPr/>
          </p:nvSpPr>
          <p:spPr>
            <a:xfrm>
              <a:off x="7966420" y="4285228"/>
              <a:ext cx="3361557" cy="830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002060"/>
                  </a:solidFill>
                  <a:latin typeface="Times New Roman" panose="02020603050405020304" pitchFamily="18" charset="0"/>
                  <a:cs typeface="Times New Roman" panose="02020603050405020304" pitchFamily="18" charset="0"/>
                </a:rPr>
                <a:t>Gửi</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bài</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tập</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và</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hướng</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dẫn</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cho</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phụ</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huynh</a:t>
              </a:r>
              <a:r>
                <a:rPr lang="en-US" sz="1600" b="1" kern="1200" dirty="0">
                  <a:solidFill>
                    <a:srgbClr val="002060"/>
                  </a:solidFill>
                  <a:latin typeface="Times New Roman" panose="02020603050405020304" pitchFamily="18" charset="0"/>
                  <a:cs typeface="Times New Roman" panose="02020603050405020304" pitchFamily="18" charset="0"/>
                </a:rPr>
                <a:t> </a:t>
              </a:r>
              <a:r>
                <a:rPr lang="en-US" sz="1600" b="1" kern="1200" dirty="0" err="1">
                  <a:solidFill>
                    <a:srgbClr val="002060"/>
                  </a:solidFill>
                  <a:latin typeface="Times New Roman" panose="02020603050405020304" pitchFamily="18" charset="0"/>
                  <a:cs typeface="Times New Roman" panose="02020603050405020304" pitchFamily="18" charset="0"/>
                </a:rPr>
                <a:t>thông</a:t>
              </a:r>
              <a:r>
                <a:rPr lang="en-US" sz="1600" b="1" kern="1200" dirty="0">
                  <a:solidFill>
                    <a:srgbClr val="002060"/>
                  </a:solidFill>
                  <a:latin typeface="Times New Roman" panose="02020603050405020304" pitchFamily="18" charset="0"/>
                  <a:cs typeface="Times New Roman" panose="02020603050405020304" pitchFamily="18" charset="0"/>
                </a:rPr>
                <a:t> qua </a:t>
              </a:r>
              <a:r>
                <a:rPr lang="en-US" sz="1600" b="1" kern="1200" dirty="0" err="1">
                  <a:solidFill>
                    <a:srgbClr val="002060"/>
                  </a:solidFill>
                  <a:latin typeface="Times New Roman" panose="02020603050405020304" pitchFamily="18" charset="0"/>
                  <a:cs typeface="Times New Roman" panose="02020603050405020304" pitchFamily="18" charset="0"/>
                </a:rPr>
                <a:t>zalo</a:t>
              </a:r>
              <a:endParaRPr lang="en-US" sz="1600" kern="1200" dirty="0"/>
            </a:p>
          </p:txBody>
        </p:sp>
      </p:grpSp>
    </p:spTree>
    <p:extLst>
      <p:ext uri="{BB962C8B-B14F-4D97-AF65-F5344CB8AC3E}">
        <p14:creationId xmlns:p14="http://schemas.microsoft.com/office/powerpoint/2010/main" val="1718607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3630" y="268797"/>
            <a:ext cx="4728411" cy="773864"/>
          </a:xfrm>
        </p:spPr>
        <p:txBody>
          <a:bodyPr>
            <a:norm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SKKN</a:t>
            </a:r>
          </a:p>
        </p:txBody>
      </p:sp>
      <p:sp>
        <p:nvSpPr>
          <p:cNvPr id="4" name="Rectangle 3"/>
          <p:cNvSpPr/>
          <p:nvPr/>
        </p:nvSpPr>
        <p:spPr>
          <a:xfrm>
            <a:off x="835588" y="972896"/>
            <a:ext cx="10633085" cy="390684"/>
          </a:xfrm>
          <a:prstGeom prst="rect">
            <a:avLst/>
          </a:prstGeom>
        </p:spPr>
        <p:txBody>
          <a:bodyPr wrap="square">
            <a:spAutoFit/>
          </a:bodyPr>
          <a:lstStyle/>
          <a:p>
            <a:pPr algn="just">
              <a:lnSpc>
                <a:spcPct val="115000"/>
              </a:lnSpc>
            </a:pPr>
            <a:r>
              <a:rPr lang="vi-VN"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 thời gian áp dụng các biện pháp trên với các trẻ MGN B1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 5</a:t>
            </a:r>
            <a:r>
              <a:rPr lang="vi-VN"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tuổi) tôi thu được những kết quả sau</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599E09C-A135-5836-9D1E-119EA5A662EE}"/>
              </a:ext>
            </a:extLst>
          </p:cNvPr>
          <p:cNvPicPr>
            <a:picLocks noChangeAspect="1"/>
          </p:cNvPicPr>
          <p:nvPr/>
        </p:nvPicPr>
        <p:blipFill>
          <a:blip r:embed="rId2"/>
          <a:stretch>
            <a:fillRect/>
          </a:stretch>
        </p:blipFill>
        <p:spPr>
          <a:xfrm>
            <a:off x="1881297" y="1559859"/>
            <a:ext cx="8541668" cy="5062069"/>
          </a:xfrm>
          <a:prstGeom prst="rect">
            <a:avLst/>
          </a:prstGeom>
        </p:spPr>
      </p:pic>
      <p:sp>
        <p:nvSpPr>
          <p:cNvPr id="7" name="Rectangle 6">
            <a:extLst>
              <a:ext uri="{FF2B5EF4-FFF2-40B4-BE49-F238E27FC236}">
                <a16:creationId xmlns:a16="http://schemas.microsoft.com/office/drawing/2014/main" id="{A901292B-6470-BB27-37AD-A5BB19786F77}"/>
              </a:ext>
            </a:extLst>
          </p:cNvPr>
          <p:cNvSpPr/>
          <p:nvPr/>
        </p:nvSpPr>
        <p:spPr>
          <a:xfrm>
            <a:off x="9421906" y="4096868"/>
            <a:ext cx="839694" cy="2241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050" b="1" dirty="0">
                <a:solidFill>
                  <a:schemeClr val="tx1"/>
                </a:solidFill>
              </a:rPr>
              <a:t>T11/2024</a:t>
            </a:r>
            <a:endParaRPr lang="en-SG" sz="1050" b="1" dirty="0">
              <a:solidFill>
                <a:schemeClr val="tx1"/>
              </a:solidFill>
            </a:endParaRPr>
          </a:p>
        </p:txBody>
      </p:sp>
    </p:spTree>
    <p:extLst>
      <p:ext uri="{BB962C8B-B14F-4D97-AF65-F5344CB8AC3E}">
        <p14:creationId xmlns:p14="http://schemas.microsoft.com/office/powerpoint/2010/main" val="284493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301173" y="740376"/>
            <a:ext cx="8854832" cy="369332"/>
          </a:xfrm>
          <a:prstGeom prst="rect">
            <a:avLst/>
          </a:prstGeom>
        </p:spPr>
        <p:txBody>
          <a:bodyPr wrap="square">
            <a:spAutoFit/>
          </a:bodyPr>
          <a:lstStyle/>
          <a:p>
            <a:pPr algn="just"/>
            <a:r>
              <a:rPr lang="en-US" dirty="0"/>
              <a:t> </a:t>
            </a:r>
            <a:endParaRPr lang="en-SG" dirty="0">
              <a:latin typeface="Times New Roman" panose="02020603050405020304" pitchFamily="18" charset="0"/>
              <a:cs typeface="Times New Roman" panose="02020603050405020304" pitchFamily="18" charset="0"/>
            </a:endParaRPr>
          </a:p>
        </p:txBody>
      </p:sp>
      <p:graphicFrame>
        <p:nvGraphicFramePr>
          <p:cNvPr id="11" name="Diagram 10"/>
          <p:cNvGraphicFramePr/>
          <p:nvPr>
            <p:extLst>
              <p:ext uri="{D42A27DB-BD31-4B8C-83A1-F6EECF244321}">
                <p14:modId xmlns:p14="http://schemas.microsoft.com/office/powerpoint/2010/main" val="2834581774"/>
              </p:ext>
            </p:extLst>
          </p:nvPr>
        </p:nvGraphicFramePr>
        <p:xfrm>
          <a:off x="617283" y="914400"/>
          <a:ext cx="10868864"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850105" y="465221"/>
            <a:ext cx="4170947" cy="44917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Ý nghĩa của SKKN</a:t>
            </a:r>
            <a:endParaRPr lang="en-US" sz="2400" b="1" dirty="0">
              <a:solidFill>
                <a:srgbClr val="FF0000"/>
              </a:solidFill>
              <a:latin typeface="+mj-lt"/>
            </a:endParaRPr>
          </a:p>
        </p:txBody>
      </p:sp>
      <p:pic>
        <p:nvPicPr>
          <p:cNvPr id="1026" name="Picture 2" descr="Waving Cartoon Kid - Ambitious Clipart , Free Transparent Clipart -  ClipartKe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507" r="26058"/>
          <a:stretch/>
        </p:blipFill>
        <p:spPr bwMode="auto">
          <a:xfrm>
            <a:off x="1301172" y="4558171"/>
            <a:ext cx="857827" cy="121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2276475" y="304801"/>
            <a:ext cx="6726520" cy="584775"/>
          </a:xfrm>
          <a:prstGeom prst="rect">
            <a:avLst/>
          </a:prstGeom>
          <a:noFill/>
          <a:ln w="9525">
            <a:noFill/>
            <a:miter lim="800000"/>
            <a:headEnd/>
            <a:tailEnd/>
          </a:ln>
        </p:spPr>
        <p:txBody>
          <a:bodyPr wrap="none" anchor="ctr">
            <a:spAutoFit/>
          </a:bodyPr>
          <a:lstStyle/>
          <a:p>
            <a:pPr algn="ctr"/>
            <a:r>
              <a:rPr lang="en-US" sz="3200" b="1" dirty="0">
                <a:latin typeface="Arial" charset="0"/>
                <a:ea typeface="Verdana" pitchFamily="34" charset="0"/>
              </a:rPr>
              <a:t>BÀI THUYẾT TRÌNH GỒM 4 PHẦN</a:t>
            </a:r>
          </a:p>
        </p:txBody>
      </p:sp>
      <p:grpSp>
        <p:nvGrpSpPr>
          <p:cNvPr id="5" name="Group 1"/>
          <p:cNvGrpSpPr>
            <a:grpSpLocks/>
          </p:cNvGrpSpPr>
          <p:nvPr/>
        </p:nvGrpSpPr>
        <p:grpSpPr bwMode="auto">
          <a:xfrm rot="-5400000">
            <a:off x="3863975" y="-2841625"/>
            <a:ext cx="4159250" cy="12496800"/>
            <a:chOff x="5875541" y="1552756"/>
            <a:chExt cx="2005533" cy="4848044"/>
          </a:xfrm>
        </p:grpSpPr>
        <p:grpSp>
          <p:nvGrpSpPr>
            <p:cNvPr id="6" name="Group 39"/>
            <p:cNvGrpSpPr>
              <a:grpSpLocks/>
            </p:cNvGrpSpPr>
            <p:nvPr/>
          </p:nvGrpSpPr>
          <p:grpSpPr bwMode="auto">
            <a:xfrm>
              <a:off x="5877003" y="2394912"/>
              <a:ext cx="2004072" cy="3217994"/>
              <a:chOff x="5886979" y="2413021"/>
              <a:chExt cx="2004072" cy="3581087"/>
            </a:xfrm>
          </p:grpSpPr>
          <p:grpSp>
            <p:nvGrpSpPr>
              <p:cNvPr id="8" name="Group 24"/>
              <p:cNvGrpSpPr>
                <a:grpSpLocks/>
              </p:cNvGrpSpPr>
              <p:nvPr/>
            </p:nvGrpSpPr>
            <p:grpSpPr bwMode="auto">
              <a:xfrm rot="5400000">
                <a:off x="6525859" y="1774141"/>
                <a:ext cx="726311" cy="2004071"/>
                <a:chOff x="6861694" y="2670769"/>
                <a:chExt cx="990914" cy="2004071"/>
              </a:xfrm>
            </p:grpSpPr>
            <p:sp>
              <p:nvSpPr>
                <p:cNvPr id="18" name="Rectangle 17"/>
                <p:cNvSpPr/>
                <p:nvPr/>
              </p:nvSpPr>
              <p:spPr>
                <a:xfrm>
                  <a:off x="6861694" y="2670769"/>
                  <a:ext cx="990913" cy="144275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Pentagon 27"/>
                <p:cNvSpPr/>
                <p:nvPr/>
              </p:nvSpPr>
              <p:spPr>
                <a:xfrm rot="16200000" flipH="1" flipV="1">
                  <a:off x="6395314"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30"/>
              <p:cNvGrpSpPr>
                <a:grpSpLocks/>
              </p:cNvGrpSpPr>
              <p:nvPr/>
            </p:nvGrpSpPr>
            <p:grpSpPr bwMode="auto">
              <a:xfrm rot="5400000">
                <a:off x="6525861" y="2750964"/>
                <a:ext cx="726310" cy="2004071"/>
                <a:chOff x="6862157" y="2670769"/>
                <a:chExt cx="990913" cy="2004071"/>
              </a:xfrm>
            </p:grpSpPr>
            <p:sp>
              <p:nvSpPr>
                <p:cNvPr id="16" name="Rectangle 15"/>
                <p:cNvSpPr/>
                <p:nvPr/>
              </p:nvSpPr>
              <p:spPr>
                <a:xfrm>
                  <a:off x="6862157" y="2670769"/>
                  <a:ext cx="990913" cy="144275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Pentagon 27"/>
                <p:cNvSpPr/>
                <p:nvPr/>
              </p:nvSpPr>
              <p:spPr>
                <a:xfrm rot="16200000" flipH="1" flipV="1">
                  <a:off x="6395776"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 name="Group 33"/>
              <p:cNvGrpSpPr>
                <a:grpSpLocks/>
              </p:cNvGrpSpPr>
              <p:nvPr/>
            </p:nvGrpSpPr>
            <p:grpSpPr bwMode="auto">
              <a:xfrm rot="5400000">
                <a:off x="6525859" y="3652094"/>
                <a:ext cx="726311" cy="2004071"/>
                <a:chOff x="6861634" y="2670769"/>
                <a:chExt cx="990914" cy="2004071"/>
              </a:xfrm>
            </p:grpSpPr>
            <p:sp>
              <p:nvSpPr>
                <p:cNvPr id="14" name="Rectangle 13"/>
                <p:cNvSpPr/>
                <p:nvPr/>
              </p:nvSpPr>
              <p:spPr>
                <a:xfrm>
                  <a:off x="6861634" y="2670769"/>
                  <a:ext cx="990913" cy="144275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Pentagon 27"/>
                <p:cNvSpPr/>
                <p:nvPr/>
              </p:nvSpPr>
              <p:spPr>
                <a:xfrm rot="16200000" flipH="1" flipV="1">
                  <a:off x="6395254"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36"/>
              <p:cNvGrpSpPr>
                <a:grpSpLocks/>
              </p:cNvGrpSpPr>
              <p:nvPr/>
            </p:nvGrpSpPr>
            <p:grpSpPr bwMode="auto">
              <a:xfrm rot="5400000">
                <a:off x="6525859" y="4628917"/>
                <a:ext cx="726311" cy="2004071"/>
                <a:chOff x="6862096" y="2670769"/>
                <a:chExt cx="990914" cy="2004071"/>
              </a:xfrm>
            </p:grpSpPr>
            <p:sp>
              <p:nvSpPr>
                <p:cNvPr id="12" name="Rectangle 11"/>
                <p:cNvSpPr/>
                <p:nvPr/>
              </p:nvSpPr>
              <p:spPr>
                <a:xfrm>
                  <a:off x="6862096" y="2670769"/>
                  <a:ext cx="990913" cy="1442756"/>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Pentagon 27"/>
                <p:cNvSpPr/>
                <p:nvPr/>
              </p:nvSpPr>
              <p:spPr>
                <a:xfrm rot="16200000" flipH="1" flipV="1">
                  <a:off x="6395716"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pic>
          <p:nvPicPr>
            <p:cNvPr id="7" name="Picture 345" descr="shadow_1_m"/>
            <p:cNvPicPr>
              <a:picLocks noChangeAspect="1" noChangeArrowheads="1"/>
            </p:cNvPicPr>
            <p:nvPr/>
          </p:nvPicPr>
          <p:blipFill>
            <a:blip r:embed="rId2"/>
            <a:srcRect t="61411"/>
            <a:stretch>
              <a:fillRect/>
            </a:stretch>
          </p:blipFill>
          <p:spPr bwMode="gray">
            <a:xfrm rot="-5400000" flipH="1" flipV="1">
              <a:off x="5405117" y="3924842"/>
              <a:ext cx="4848044" cy="103871"/>
            </a:xfrm>
            <a:prstGeom prst="rect">
              <a:avLst/>
            </a:prstGeom>
            <a:noFill/>
            <a:ln w="9525">
              <a:noFill/>
              <a:miter lim="800000"/>
              <a:headEnd/>
              <a:tailEnd/>
            </a:ln>
          </p:spPr>
        </p:pic>
      </p:grpSp>
      <p:sp>
        <p:nvSpPr>
          <p:cNvPr id="38" name="TextBox 37"/>
          <p:cNvSpPr txBox="1"/>
          <p:nvPr/>
        </p:nvSpPr>
        <p:spPr>
          <a:xfrm>
            <a:off x="4953001" y="1600201"/>
            <a:ext cx="732649" cy="584775"/>
          </a:xfrm>
          <a:prstGeom prst="rect">
            <a:avLst/>
          </a:prstGeom>
          <a:noFill/>
        </p:spPr>
        <p:txBody>
          <a:bodyPr wrap="square">
            <a:spAutoFit/>
          </a:bodyPr>
          <a:lstStyle/>
          <a:p>
            <a:pPr algn="ctr">
              <a:defRPr/>
            </a:pPr>
            <a:r>
              <a:rPr lang="en-US" sz="3200" b="1" dirty="0">
                <a:solidFill>
                  <a:schemeClr val="accent6">
                    <a:lumMod val="50000"/>
                  </a:schemeClr>
                </a:solidFill>
                <a:latin typeface="Arial" pitchFamily="34" charset="0"/>
                <a:cs typeface="Arial" pitchFamily="34" charset="0"/>
              </a:rPr>
              <a:t>02</a:t>
            </a:r>
          </a:p>
        </p:txBody>
      </p:sp>
      <p:sp>
        <p:nvSpPr>
          <p:cNvPr id="39" name="TextBox 38"/>
          <p:cNvSpPr txBox="1"/>
          <p:nvPr/>
        </p:nvSpPr>
        <p:spPr>
          <a:xfrm>
            <a:off x="2667001" y="1600201"/>
            <a:ext cx="732649" cy="584775"/>
          </a:xfrm>
          <a:prstGeom prst="rect">
            <a:avLst/>
          </a:prstGeom>
          <a:noFill/>
        </p:spPr>
        <p:txBody>
          <a:bodyPr wrap="square">
            <a:spAutoFit/>
          </a:bodyPr>
          <a:lstStyle/>
          <a:p>
            <a:pPr algn="ctr">
              <a:defRPr/>
            </a:pPr>
            <a:r>
              <a:rPr lang="en-US" sz="3200" b="1" dirty="0">
                <a:solidFill>
                  <a:schemeClr val="accent4">
                    <a:lumMod val="40000"/>
                    <a:lumOff val="60000"/>
                  </a:schemeClr>
                </a:solidFill>
                <a:latin typeface="Arial" pitchFamily="34" charset="0"/>
                <a:cs typeface="Arial" pitchFamily="34" charset="0"/>
              </a:rPr>
              <a:t>01</a:t>
            </a:r>
          </a:p>
        </p:txBody>
      </p:sp>
      <p:sp>
        <p:nvSpPr>
          <p:cNvPr id="40" name="TextBox 39"/>
          <p:cNvSpPr txBox="1"/>
          <p:nvPr/>
        </p:nvSpPr>
        <p:spPr>
          <a:xfrm>
            <a:off x="6965638" y="1641158"/>
            <a:ext cx="730562" cy="584775"/>
          </a:xfrm>
          <a:prstGeom prst="rect">
            <a:avLst/>
          </a:prstGeom>
          <a:noFill/>
        </p:spPr>
        <p:txBody>
          <a:bodyPr wrap="square">
            <a:spAutoFit/>
          </a:bodyPr>
          <a:lstStyle/>
          <a:p>
            <a:pPr algn="ctr">
              <a:defRPr/>
            </a:pPr>
            <a:r>
              <a:rPr lang="en-US" sz="3200" b="1" dirty="0">
                <a:solidFill>
                  <a:schemeClr val="accent3">
                    <a:lumMod val="50000"/>
                  </a:schemeClr>
                </a:solidFill>
                <a:latin typeface="Arial" pitchFamily="34" charset="0"/>
                <a:cs typeface="Arial" pitchFamily="34" charset="0"/>
              </a:rPr>
              <a:t>03</a:t>
            </a:r>
          </a:p>
        </p:txBody>
      </p:sp>
      <p:sp>
        <p:nvSpPr>
          <p:cNvPr id="41" name="TextBox 40"/>
          <p:cNvSpPr txBox="1"/>
          <p:nvPr/>
        </p:nvSpPr>
        <p:spPr>
          <a:xfrm>
            <a:off x="9296400" y="1676401"/>
            <a:ext cx="730562" cy="584775"/>
          </a:xfrm>
          <a:prstGeom prst="rect">
            <a:avLst/>
          </a:prstGeom>
          <a:noFill/>
        </p:spPr>
        <p:txBody>
          <a:bodyPr wrap="square">
            <a:spAutoFit/>
          </a:bodyPr>
          <a:lstStyle/>
          <a:p>
            <a:pPr algn="ctr">
              <a:defRPr/>
            </a:pPr>
            <a:r>
              <a:rPr lang="en-US" sz="3200" b="1" dirty="0">
                <a:solidFill>
                  <a:schemeClr val="accent5">
                    <a:lumMod val="50000"/>
                  </a:schemeClr>
                </a:solidFill>
                <a:latin typeface="Arial" pitchFamily="34" charset="0"/>
                <a:cs typeface="Arial" pitchFamily="34" charset="0"/>
              </a:rPr>
              <a:t>04</a:t>
            </a:r>
          </a:p>
        </p:txBody>
      </p:sp>
      <p:sp>
        <p:nvSpPr>
          <p:cNvPr id="42" name="Text Box 3"/>
          <p:cNvSpPr txBox="1">
            <a:spLocks noChangeArrowheads="1"/>
          </p:cNvSpPr>
          <p:nvPr/>
        </p:nvSpPr>
        <p:spPr bwMode="ltGray">
          <a:xfrm>
            <a:off x="1905000" y="3071032"/>
            <a:ext cx="1600976" cy="794064"/>
          </a:xfrm>
          <a:prstGeom prst="rect">
            <a:avLst/>
          </a:prstGeom>
          <a:noFill/>
          <a:ln w="9525" algn="ctr">
            <a:noFill/>
            <a:miter lim="800000"/>
            <a:headEnd/>
            <a:tailEnd/>
          </a:ln>
          <a:effectLst/>
        </p:spPr>
        <p:txBody>
          <a:bodyPr wrap="square" anchor="ctr">
            <a:spAutoFit/>
          </a:bodyPr>
          <a:lstStyle/>
          <a:p>
            <a:pPr algn="ctr">
              <a:lnSpc>
                <a:spcPct val="95000"/>
              </a:lnSpc>
              <a:spcAft>
                <a:spcPts val="800"/>
              </a:spcAft>
            </a:pPr>
            <a:r>
              <a:rPr lang="en-US" sz="2400" b="1" dirty="0" err="1">
                <a:solidFill>
                  <a:schemeClr val="accent5">
                    <a:lumMod val="25000"/>
                  </a:schemeClr>
                </a:solidFill>
                <a:latin typeface="Arial" charset="0"/>
              </a:rPr>
              <a:t>Đặt</a:t>
            </a:r>
            <a:r>
              <a:rPr lang="en-US" sz="2400" b="1" dirty="0">
                <a:solidFill>
                  <a:schemeClr val="accent5">
                    <a:lumMod val="25000"/>
                  </a:schemeClr>
                </a:solidFill>
                <a:latin typeface="Arial" charset="0"/>
              </a:rPr>
              <a:t> </a:t>
            </a:r>
            <a:r>
              <a:rPr lang="en-US" sz="2400" b="1" dirty="0" err="1">
                <a:solidFill>
                  <a:schemeClr val="accent5">
                    <a:lumMod val="25000"/>
                  </a:schemeClr>
                </a:solidFill>
                <a:latin typeface="Arial" charset="0"/>
              </a:rPr>
              <a:t>vấn</a:t>
            </a:r>
            <a:r>
              <a:rPr lang="en-US" sz="2400" b="1" dirty="0">
                <a:solidFill>
                  <a:schemeClr val="accent5">
                    <a:lumMod val="25000"/>
                  </a:schemeClr>
                </a:solidFill>
                <a:latin typeface="Arial" charset="0"/>
              </a:rPr>
              <a:t> </a:t>
            </a:r>
            <a:r>
              <a:rPr lang="en-US" sz="2400" b="1" dirty="0" err="1">
                <a:solidFill>
                  <a:schemeClr val="accent5">
                    <a:lumMod val="25000"/>
                  </a:schemeClr>
                </a:solidFill>
                <a:latin typeface="Arial" charset="0"/>
              </a:rPr>
              <a:t>đề</a:t>
            </a:r>
            <a:endParaRPr lang="en-US" sz="2400" b="1" dirty="0">
              <a:solidFill>
                <a:schemeClr val="accent5">
                  <a:lumMod val="25000"/>
                </a:schemeClr>
              </a:solidFill>
              <a:latin typeface="Arial" charset="0"/>
            </a:endParaRPr>
          </a:p>
        </p:txBody>
      </p:sp>
      <p:sp>
        <p:nvSpPr>
          <p:cNvPr id="43" name="Text Box 3"/>
          <p:cNvSpPr txBox="1">
            <a:spLocks noChangeArrowheads="1"/>
          </p:cNvSpPr>
          <p:nvPr/>
        </p:nvSpPr>
        <p:spPr bwMode="ltGray">
          <a:xfrm>
            <a:off x="4191000" y="3175440"/>
            <a:ext cx="1603064" cy="1144929"/>
          </a:xfrm>
          <a:prstGeom prst="rect">
            <a:avLst/>
          </a:prstGeom>
          <a:noFill/>
          <a:ln w="9525" algn="ctr">
            <a:noFill/>
            <a:miter lim="800000"/>
            <a:headEnd/>
            <a:tailEnd/>
          </a:ln>
          <a:effectLst/>
        </p:spPr>
        <p:txBody>
          <a:bodyPr wrap="square" anchor="ctr">
            <a:spAutoFit/>
          </a:bodyPr>
          <a:lstStyle/>
          <a:p>
            <a:pPr algn="ctr">
              <a:lnSpc>
                <a:spcPct val="95000"/>
              </a:lnSpc>
              <a:spcAft>
                <a:spcPts val="800"/>
              </a:spcAft>
            </a:pPr>
            <a:r>
              <a:rPr lang="en-US" sz="2400" b="1" dirty="0" err="1">
                <a:latin typeface="Arial" charset="0"/>
              </a:rPr>
              <a:t>Giải</a:t>
            </a:r>
            <a:r>
              <a:rPr lang="en-US" sz="2400" b="1" dirty="0">
                <a:latin typeface="Arial" charset="0"/>
              </a:rPr>
              <a:t> </a:t>
            </a:r>
            <a:r>
              <a:rPr lang="en-US" sz="2400" b="1" dirty="0" err="1">
                <a:latin typeface="Arial" charset="0"/>
              </a:rPr>
              <a:t>quyết</a:t>
            </a:r>
            <a:r>
              <a:rPr lang="en-US" sz="2400" b="1" dirty="0">
                <a:latin typeface="Arial" charset="0"/>
              </a:rPr>
              <a:t> </a:t>
            </a:r>
            <a:r>
              <a:rPr lang="en-US" sz="2400" b="1" dirty="0" err="1">
                <a:latin typeface="Arial" charset="0"/>
              </a:rPr>
              <a:t>vấn</a:t>
            </a:r>
            <a:r>
              <a:rPr lang="en-US" sz="2400" b="1" dirty="0">
                <a:latin typeface="Arial" charset="0"/>
              </a:rPr>
              <a:t> </a:t>
            </a:r>
            <a:r>
              <a:rPr lang="en-US" sz="2400" b="1" dirty="0" err="1">
                <a:latin typeface="Arial" charset="0"/>
              </a:rPr>
              <a:t>đề</a:t>
            </a:r>
            <a:endParaRPr lang="en-US" sz="2400" b="1" dirty="0">
              <a:latin typeface="Arial" charset="0"/>
            </a:endParaRPr>
          </a:p>
        </p:txBody>
      </p:sp>
      <p:sp>
        <p:nvSpPr>
          <p:cNvPr id="44" name="Text Box 3"/>
          <p:cNvSpPr txBox="1">
            <a:spLocks noChangeArrowheads="1"/>
          </p:cNvSpPr>
          <p:nvPr/>
        </p:nvSpPr>
        <p:spPr bwMode="ltGray">
          <a:xfrm>
            <a:off x="6245536" y="3320736"/>
            <a:ext cx="16030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Aft>
                <a:spcPts val="800"/>
              </a:spcAft>
              <a:defRPr/>
            </a:pPr>
            <a:r>
              <a:rPr lang="en-US" sz="2400" b="1" dirty="0" err="1"/>
              <a:t>Kết</a:t>
            </a:r>
            <a:r>
              <a:rPr lang="en-US" sz="2400" b="1" dirty="0"/>
              <a:t> </a:t>
            </a:r>
            <a:r>
              <a:rPr lang="en-US" sz="2400" b="1" dirty="0" err="1"/>
              <a:t>luận</a:t>
            </a:r>
            <a:endParaRPr lang="en-US" sz="2400" b="1" dirty="0"/>
          </a:p>
        </p:txBody>
      </p:sp>
      <p:sp>
        <p:nvSpPr>
          <p:cNvPr id="45" name="Text Box 3"/>
          <p:cNvSpPr txBox="1">
            <a:spLocks noChangeArrowheads="1"/>
          </p:cNvSpPr>
          <p:nvPr/>
        </p:nvSpPr>
        <p:spPr bwMode="ltGray">
          <a:xfrm>
            <a:off x="8531536" y="3223433"/>
            <a:ext cx="1603064"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Aft>
                <a:spcPts val="800"/>
              </a:spcAft>
              <a:defRPr/>
            </a:pPr>
            <a:r>
              <a:rPr lang="en-US" sz="2400" b="1" dirty="0" err="1"/>
              <a:t>Kiến</a:t>
            </a:r>
            <a:r>
              <a:rPr lang="en-US" sz="2400" b="1" dirty="0"/>
              <a:t> </a:t>
            </a:r>
            <a:r>
              <a:rPr lang="en-US" sz="2400" b="1" dirty="0" err="1"/>
              <a:t>nghị</a:t>
            </a:r>
            <a:endParaRPr lang="en-US" sz="2400" b="1" dirty="0"/>
          </a:p>
        </p:txBody>
      </p:sp>
    </p:spTree>
    <p:extLst>
      <p:ext uri="{BB962C8B-B14F-4D97-AF65-F5344CB8AC3E}">
        <p14:creationId xmlns:p14="http://schemas.microsoft.com/office/powerpoint/2010/main" val="22768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linds(horizont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linds(horizontal)">
                                      <p:cBhvr>
                                        <p:cTn id="23" dur="500"/>
                                        <p:tgtEl>
                                          <p:spTgt spid="4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linds(horizont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88932" y="1750511"/>
            <a:ext cx="10891379" cy="369332"/>
          </a:xfrm>
          <a:prstGeom prst="rect">
            <a:avLst/>
          </a:prstGeom>
        </p:spPr>
        <p:txBody>
          <a:bodyPr wrap="square">
            <a:spAutoFit/>
          </a:bodyPr>
          <a:lstStyle/>
          <a:p>
            <a:pPr algn="just"/>
            <a:r>
              <a:rPr lang="en-US" b="1" dirty="0"/>
              <a:t> </a:t>
            </a:r>
            <a:r>
              <a:rPr lang="en-US" dirty="0"/>
              <a:t> </a:t>
            </a:r>
            <a:endParaRPr lang="en-SG"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4119457" y="154874"/>
            <a:ext cx="4639533" cy="6785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latin typeface="+mj-lt"/>
              </a:rPr>
              <a:t>Bài học kinh nghiệm</a:t>
            </a:r>
            <a:endParaRPr lang="en-SG" sz="2400" dirty="0">
              <a:latin typeface="+mj-lt"/>
            </a:endParaRPr>
          </a:p>
        </p:txBody>
      </p:sp>
      <p:graphicFrame>
        <p:nvGraphicFramePr>
          <p:cNvPr id="2" name="Diagram 1"/>
          <p:cNvGraphicFramePr/>
          <p:nvPr>
            <p:extLst>
              <p:ext uri="{D42A27DB-BD31-4B8C-83A1-F6EECF244321}">
                <p14:modId xmlns:p14="http://schemas.microsoft.com/office/powerpoint/2010/main" val="625796845"/>
              </p:ext>
            </p:extLst>
          </p:nvPr>
        </p:nvGraphicFramePr>
        <p:xfrm>
          <a:off x="155323" y="705127"/>
          <a:ext cx="11736173" cy="5695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9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2029217" y="1562620"/>
            <a:ext cx="8091814" cy="369332"/>
          </a:xfrm>
          <a:prstGeom prst="rect">
            <a:avLst/>
          </a:prstGeom>
        </p:spPr>
        <p:txBody>
          <a:bodyPr wrap="square">
            <a:spAutoFit/>
          </a:bodyPr>
          <a:lstStyle/>
          <a:p>
            <a:pPr algn="just"/>
            <a:r>
              <a:rPr lang="en-US" b="1" dirty="0"/>
              <a:t> </a:t>
            </a:r>
            <a:r>
              <a:rPr lang="en-US" b="1" dirty="0">
                <a:latin typeface="Times New Roman" panose="02020603050405020304" pitchFamily="18" charset="0"/>
                <a:cs typeface="Times New Roman" panose="02020603050405020304" pitchFamily="18" charset="0"/>
              </a:rPr>
              <a:t>  </a:t>
            </a:r>
            <a:endParaRPr lang="en-SG" dirty="0">
              <a:latin typeface="Times New Roman" panose="02020603050405020304" pitchFamily="18" charset="0"/>
              <a:cs typeface="Times New Roman" panose="02020603050405020304" pitchFamily="18" charset="0"/>
            </a:endParaRPr>
          </a:p>
        </p:txBody>
      </p:sp>
      <p:sp>
        <p:nvSpPr>
          <p:cNvPr id="6" name="Rectangle 5"/>
          <p:cNvSpPr/>
          <p:nvPr/>
        </p:nvSpPr>
        <p:spPr>
          <a:xfrm>
            <a:off x="911595" y="1931952"/>
            <a:ext cx="8197632" cy="369332"/>
          </a:xfrm>
          <a:prstGeom prst="rect">
            <a:avLst/>
          </a:prstGeom>
        </p:spPr>
        <p:txBody>
          <a:bodyPr wrap="square">
            <a:spAutoFit/>
          </a:bodyPr>
          <a:lstStyle/>
          <a:p>
            <a:pPr algn="just"/>
            <a:r>
              <a:rPr lang="en-US" b="1" dirty="0"/>
              <a:t> </a:t>
            </a:r>
            <a:r>
              <a:rPr lang="en-US" dirty="0"/>
              <a:t>  </a:t>
            </a:r>
            <a:r>
              <a:rPr lang="en-US" dirty="0">
                <a:latin typeface="Times New Roman" panose="02020603050405020304" pitchFamily="18" charset="0"/>
                <a:cs typeface="Times New Roman" panose="02020603050405020304" pitchFamily="18" charset="0"/>
              </a:rPr>
              <a:t> </a:t>
            </a:r>
            <a:endParaRPr lang="en-SG"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4528457" y="388419"/>
            <a:ext cx="4102196" cy="6253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70C0"/>
              </a:solidFill>
            </a:endParaRPr>
          </a:p>
          <a:p>
            <a:pPr algn="ctr"/>
            <a:r>
              <a:rPr lang="vi-VN" sz="2000" b="1" dirty="0">
                <a:solidFill>
                  <a:srgbClr val="0070C0"/>
                </a:solidFill>
                <a:latin typeface="+mj-lt"/>
              </a:rPr>
              <a:t> </a:t>
            </a:r>
            <a:r>
              <a:rPr lang="vi-VN" sz="2400" b="1" dirty="0">
                <a:solidFill>
                  <a:srgbClr val="0070C0"/>
                </a:solidFill>
                <a:latin typeface="+mj-lt"/>
              </a:rPr>
              <a:t>Ý kiến đề xuất </a:t>
            </a:r>
          </a:p>
          <a:p>
            <a:pPr algn="ctr"/>
            <a:endParaRPr lang="en-US" dirty="0"/>
          </a:p>
        </p:txBody>
      </p:sp>
      <p:graphicFrame>
        <p:nvGraphicFramePr>
          <p:cNvPr id="4" name="Diagram 3"/>
          <p:cNvGraphicFramePr/>
          <p:nvPr>
            <p:extLst>
              <p:ext uri="{D42A27DB-BD31-4B8C-83A1-F6EECF244321}">
                <p14:modId xmlns:p14="http://schemas.microsoft.com/office/powerpoint/2010/main" val="1083985510"/>
              </p:ext>
            </p:extLst>
          </p:nvPr>
        </p:nvGraphicFramePr>
        <p:xfrm>
          <a:off x="-486229" y="1013769"/>
          <a:ext cx="11988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8038867" y="2020810"/>
            <a:ext cx="3880880" cy="3786866"/>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b="1" dirty="0">
                <a:solidFill>
                  <a:srgbClr val="002060"/>
                </a:solidFill>
                <a:latin typeface="Times New Roman" panose="02020603050405020304" pitchFamily="18" charset="0"/>
                <a:cs typeface="Times New Roman" panose="02020603050405020304" pitchFamily="18" charset="0"/>
              </a:rPr>
              <a:t>Mục đích của giáo dục kỹ năng tự phục dành cho trẻ 4 - 5 tuổi là giúp trẻ chuẩn bị cho cuộc sống hiện tại cũng như cuộc sống tương lai của mình. Nó là một phương tiện hữu ích, là “hành trang” bổ ích để trẻ bước vào đời và tự tin hòa nhập vào cộng đồng xã hội, đây là điều thiết yếu nhất. </a:t>
            </a:r>
          </a:p>
        </p:txBody>
      </p:sp>
      <p:sp>
        <p:nvSpPr>
          <p:cNvPr id="9" name="Oval 8"/>
          <p:cNvSpPr/>
          <p:nvPr/>
        </p:nvSpPr>
        <p:spPr>
          <a:xfrm>
            <a:off x="3913422" y="2489853"/>
            <a:ext cx="3671473" cy="3883653"/>
          </a:xfrm>
          <a:prstGeom prst="ellipse">
            <a:avLst/>
          </a:prstGeom>
          <a:solidFill>
            <a:schemeClr val="bg1"/>
          </a:solidFill>
          <a:ln w="76200">
            <a:solidFill>
              <a:srgbClr val="05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b="1" dirty="0">
                <a:solidFill>
                  <a:srgbClr val="002060"/>
                </a:solidFill>
                <a:latin typeface="Times New Roman" panose="02020603050405020304" pitchFamily="18" charset="0"/>
                <a:cs typeface="Times New Roman" panose="02020603050405020304" pitchFamily="18" charset="0"/>
              </a:rPr>
              <a:t>Kỹ năng tự phục vụ là một trong những kĩ năng đòi hỏi trẻ biết tự làm những công việc đơn giản liên quan tới trẻ trong sinh hoạt hàng ngày của trẻ như: đi giầy dép, mặc quần áo, xúc cơm ăn, cất dọn đồ chơi sau khi chơi, biết lấy gối và tự lên giường đi ngủ….mà không cần sự trợ giúp của người lớn.</a:t>
            </a:r>
          </a:p>
        </p:txBody>
      </p:sp>
      <p:sp>
        <p:nvSpPr>
          <p:cNvPr id="10" name="Oval 9"/>
          <p:cNvSpPr/>
          <p:nvPr/>
        </p:nvSpPr>
        <p:spPr>
          <a:xfrm>
            <a:off x="60169" y="2749813"/>
            <a:ext cx="3583653" cy="3889836"/>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b="1" dirty="0">
                <a:solidFill>
                  <a:schemeClr val="accent5">
                    <a:lumMod val="50000"/>
                  </a:schemeClr>
                </a:solidFill>
                <a:latin typeface="Times New Roman" panose="02020603050405020304" pitchFamily="18" charset="0"/>
                <a:cs typeface="Times New Roman" panose="02020603050405020304" pitchFamily="18" charset="0"/>
              </a:rPr>
              <a:t> “Tuổi nhỏ làm việc nhỏ, tùy theo sức của mình” - Bác Hồ kính yêu của chúng ta đã dặn dạy như thế. Và điều đầu tiên chúng ta dạy đứa trẻ không phải là thuộc nhiều bài hát, bài thơ… mà là cách thực hiện các công việc phục vụ chính bản thân chúng. </a:t>
            </a:r>
            <a:endParaRPr lang="en-US" sz="1200" b="1" dirty="0">
              <a:solidFill>
                <a:schemeClr val="accent5">
                  <a:lumMod val="50000"/>
                </a:schemeClr>
              </a:solidFill>
              <a:latin typeface="+mj-lt"/>
            </a:endParaRPr>
          </a:p>
        </p:txBody>
      </p:sp>
      <p:sp>
        <p:nvSpPr>
          <p:cNvPr id="18" name="Oval 17"/>
          <p:cNvSpPr/>
          <p:nvPr/>
        </p:nvSpPr>
        <p:spPr>
          <a:xfrm>
            <a:off x="1538384" y="2388637"/>
            <a:ext cx="355341" cy="3219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93817" y="2189241"/>
            <a:ext cx="355341" cy="321907"/>
          </a:xfrm>
          <a:prstGeom prst="ellipse">
            <a:avLst/>
          </a:prstGeom>
          <a:solidFill>
            <a:srgbClr val="05AB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881891" y="1665270"/>
            <a:ext cx="355341" cy="3219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10047741" y="56716"/>
            <a:ext cx="23640" cy="1665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p:cNvCxnSpPr>
          <p:nvPr/>
        </p:nvCxnSpPr>
        <p:spPr>
          <a:xfrm>
            <a:off x="1690035" y="1029326"/>
            <a:ext cx="0" cy="1416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12973" y="-122585"/>
            <a:ext cx="29851" cy="2433137"/>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806889" y="56716"/>
            <a:ext cx="5505061" cy="652411"/>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mj-lt"/>
              </a:rPr>
              <a:t> ĐẶT VẤN ĐỀ</a:t>
            </a:r>
            <a:endParaRPr lang="en-US" sz="2000" b="1" dirty="0">
              <a:solidFill>
                <a:srgbClr val="FF0000"/>
              </a:solidFill>
              <a:latin typeface="+mj-lt"/>
            </a:endParaRPr>
          </a:p>
        </p:txBody>
      </p:sp>
    </p:spTree>
    <p:extLst>
      <p:ext uri="{BB962C8B-B14F-4D97-AF65-F5344CB8AC3E}">
        <p14:creationId xmlns:p14="http://schemas.microsoft.com/office/powerpoint/2010/main" val="7096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44843" y="2653970"/>
            <a:ext cx="8518358" cy="1631216"/>
          </a:xfrm>
          <a:prstGeom prst="rect">
            <a:avLst/>
          </a:prstGeom>
        </p:spPr>
        <p:txBody>
          <a:bodyPr wrap="square">
            <a:spAutoFit/>
          </a:bodyPr>
          <a:lstStyle/>
          <a:p>
            <a:pPr algn="just"/>
            <a:r>
              <a:rPr lang="vi-VN" sz="2000" b="1" dirty="0">
                <a:solidFill>
                  <a:srgbClr val="002060"/>
                </a:solidFill>
                <a:latin typeface="Times New Roman" panose="02020603050405020304" pitchFamily="18" charset="0"/>
                <a:cs typeface="Times New Roman" panose="02020603050405020304" pitchFamily="18" charset="0"/>
              </a:rPr>
              <a:t>Bản thân là một giáo viên trực tiếp chăm sóc - giáo dục trẻ tôi nhận thấy kỹ năng tự phục vụ là cần thiết cho trẻ mẫu giáo là đối tượng càng cần được quan tâm giáo dục kỹ năng tự phục vụ hơn cả. Do đó tôi đã nghiên cứu và đưa ra “Một số kinh nghiệm trong công tác giáo dục kỹ năng tự phục vụ cho trẻ mẫu giáo 4-5 tuổi”.</a:t>
            </a:r>
          </a:p>
        </p:txBody>
      </p:sp>
    </p:spTree>
    <p:extLst>
      <p:ext uri="{BB962C8B-B14F-4D97-AF65-F5344CB8AC3E}">
        <p14:creationId xmlns:p14="http://schemas.microsoft.com/office/powerpoint/2010/main" val="1152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8947" y="625642"/>
            <a:ext cx="53420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GIẢI QUYẾT VẤN ĐỀ</a:t>
            </a:r>
          </a:p>
        </p:txBody>
      </p:sp>
      <p:sp>
        <p:nvSpPr>
          <p:cNvPr id="6" name="Hexagon 5"/>
          <p:cNvSpPr/>
          <p:nvPr/>
        </p:nvSpPr>
        <p:spPr>
          <a:xfrm>
            <a:off x="866274" y="1459832"/>
            <a:ext cx="4908884" cy="391427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400" b="1" i="1" dirty="0">
                <a:solidFill>
                  <a:schemeClr val="accent4"/>
                </a:solidFill>
              </a:rPr>
              <a:t>1.1 Cơ sở lý luận :</a:t>
            </a:r>
          </a:p>
          <a:p>
            <a:pPr algn="just"/>
            <a:r>
              <a:rPr lang="vi-VN" sz="1400" b="1" dirty="0">
                <a:solidFill>
                  <a:schemeClr val="bg1"/>
                </a:solidFill>
              </a:rPr>
              <a:t>M. Montessori (1870 – 1952), một tiến sĩ, nhà giáo dục người Ý nổi tiếng. Bà là người xây dựng phương pháp Montessori, một phương pháp giáo dục trong đó coi trọng các tiềm năng của trẻ và nỗ lực để phát triển tiềm năng này bằng một môi trường giáo dục thân thiện, cởi mở, ở đó, đứa trẻ được phát triển thông qua việc rèn luyện các giác quan, đặc biệt là xúc giác. </a:t>
            </a:r>
          </a:p>
          <a:p>
            <a:pPr algn="just"/>
            <a:r>
              <a:rPr lang="vi-VN" sz="1400" b="1" dirty="0">
                <a:solidFill>
                  <a:schemeClr val="bg1"/>
                </a:solidFill>
              </a:rPr>
              <a:t>Do đó, áp dụng phương pháp Montessori vào giáo dục kỹ năng TPV cho trẻ MG 4 – 5 tuổi là hợp lý và cần thiết .</a:t>
            </a:r>
            <a:endParaRPr lang="en-US" sz="1400" b="1" dirty="0">
              <a:solidFill>
                <a:schemeClr val="bg1"/>
              </a:solidFill>
            </a:endParaRPr>
          </a:p>
          <a:p>
            <a:endParaRPr lang="en-US" sz="1400" b="1" dirty="0"/>
          </a:p>
        </p:txBody>
      </p:sp>
      <p:sp>
        <p:nvSpPr>
          <p:cNvPr id="7" name="Hexagon 6"/>
          <p:cNvSpPr/>
          <p:nvPr/>
        </p:nvSpPr>
        <p:spPr>
          <a:xfrm>
            <a:off x="6352673" y="1459832"/>
            <a:ext cx="4796590" cy="391427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400" b="1" dirty="0">
                <a:solidFill>
                  <a:schemeClr val="accent4"/>
                </a:solidFill>
              </a:rPr>
              <a:t>1.1 Cơ sở thực tiễn:</a:t>
            </a:r>
          </a:p>
          <a:p>
            <a:pPr algn="just"/>
            <a:r>
              <a:rPr lang="vi-VN" sz="1400" b="1" dirty="0">
                <a:solidFill>
                  <a:schemeClr val="bg1"/>
                </a:solidFill>
              </a:rPr>
              <a:t>Việc rèn luyện kĩ năng sống tự phục vụ bản thân ngay từ nhỏ là vô cùng cần thiết đối với trẻ mầm non nói chung. Nếu các con không có kĩ năng tự phục vụ bản thân, các con sẽ không thể chủ động và tự lập trong cuộc sống hiện đại. Vậy nên cô giáo không chỉ cho trẻ học trên sách vở mà còn cho trẻ được học kiến thức thực tế ngoài đời và kĩ năng tự chăm sóc bản thân phù hợp với lứa tuổi.</a:t>
            </a:r>
          </a:p>
          <a:p>
            <a:pPr algn="just"/>
            <a:r>
              <a:rPr lang="vi-VN" sz="1400" b="1" dirty="0">
                <a:solidFill>
                  <a:schemeClr val="bg1"/>
                </a:solidFill>
              </a:rPr>
              <a:t>Để dạy cho trẻ tập những kỹ năng này giáo viên phải trải qua một quá trình nhất định</a:t>
            </a:r>
          </a:p>
        </p:txBody>
      </p:sp>
    </p:spTree>
    <p:extLst>
      <p:ext uri="{BB962C8B-B14F-4D97-AF65-F5344CB8AC3E}">
        <p14:creationId xmlns:p14="http://schemas.microsoft.com/office/powerpoint/2010/main" val="258776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0"/>
            <a:ext cx="12283440" cy="6819658"/>
          </a:xfrm>
          <a:prstGeom prst="rect">
            <a:avLst/>
          </a:prstGeom>
        </p:spPr>
      </p:pic>
      <p:sp>
        <p:nvSpPr>
          <p:cNvPr id="5" name="Rectangle 4"/>
          <p:cNvSpPr/>
          <p:nvPr/>
        </p:nvSpPr>
        <p:spPr>
          <a:xfrm>
            <a:off x="3543091" y="322462"/>
            <a:ext cx="5287009" cy="689909"/>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solidFill>
                    <a:srgbClr val="000099"/>
                  </a:solidFill>
                </a:ln>
                <a:solidFill>
                  <a:srgbClr val="006600"/>
                </a:solidFill>
                <a:effectLst/>
                <a:uLnTx/>
                <a:uFillTx/>
                <a:latin typeface="Calibri" panose="020F0502020204030204"/>
                <a:ea typeface="+mn-ea"/>
                <a:cs typeface="+mn-cs"/>
              </a:rPr>
              <a:t> </a:t>
            </a:r>
            <a:r>
              <a:rPr kumimoji="0" lang="en-US" sz="2800" b="1" i="0" u="none" strike="noStrike" kern="1200" cap="none" spc="0" normalizeH="0" baseline="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rPr>
              <a:t>THỰC</a:t>
            </a:r>
            <a:r>
              <a:rPr kumimoji="0" lang="en-US" sz="2800" b="1" i="0" u="none" strike="noStrike" kern="1200" cap="none" spc="0" normalizeH="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rPr>
              <a:t> TRẠNG VẤN ĐỀ</a:t>
            </a:r>
            <a:endParaRPr kumimoji="0" lang="en-US" sz="4400" b="1" i="0" u="none" strike="noStrike" kern="1200" cap="none" spc="0" normalizeH="0" baseline="0" noProof="0" dirty="0">
              <a:ln>
                <a:solidFill>
                  <a:srgbClr val="000099"/>
                </a:solidFill>
              </a:ln>
              <a:solidFill>
                <a:srgbClr val="006600"/>
              </a:solidFill>
              <a:effectLst/>
              <a:uLnTx/>
              <a:uFillTx/>
              <a:latin typeface="Times New Roman" panose="02020603050405020304" pitchFamily="18" charset="0"/>
              <a:cs typeface="Times New Roman" panose="02020603050405020304" pitchFamily="18" charset="0"/>
            </a:endParaRPr>
          </a:p>
        </p:txBody>
      </p:sp>
      <p:sp>
        <p:nvSpPr>
          <p:cNvPr id="10" name="Rounded Rectangle 9"/>
          <p:cNvSpPr/>
          <p:nvPr/>
        </p:nvSpPr>
        <p:spPr>
          <a:xfrm>
            <a:off x="6585925" y="1823190"/>
            <a:ext cx="5110542" cy="374970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600" b="1" dirty="0">
                <a:solidFill>
                  <a:schemeClr val="accent5">
                    <a:lumMod val="50000"/>
                  </a:schemeClr>
                </a:solidFill>
                <a:latin typeface="Times New Roman" panose="02020603050405020304" pitchFamily="18" charset="0"/>
                <a:cs typeface="Times New Roman" panose="02020603050405020304" pitchFamily="18" charset="0"/>
              </a:rPr>
              <a:t>Khó khăn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600" b="1" dirty="0">
                <a:solidFill>
                  <a:schemeClr val="accent5">
                    <a:lumMod val="50000"/>
                  </a:schemeClr>
                </a:solidFill>
                <a:latin typeface="Times New Roman" panose="02020603050405020304" pitchFamily="18" charset="0"/>
                <a:cs typeface="Times New Roman" panose="02020603050405020304" pitchFamily="18" charset="0"/>
              </a:rPr>
              <a:t>	+ Giáo viên chưa có nhiều thời gian để tìm tòi, trau dồi các biện pháp giáo dục kỹ năng tự phục vụ cho trẻ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600" b="1" dirty="0">
                <a:solidFill>
                  <a:schemeClr val="accent5">
                    <a:lumMod val="50000"/>
                  </a:schemeClr>
                </a:solidFill>
                <a:latin typeface="Times New Roman" panose="02020603050405020304" pitchFamily="18" charset="0"/>
                <a:cs typeface="Times New Roman" panose="02020603050405020304" pitchFamily="18" charset="0"/>
              </a:rPr>
              <a:t>	+ Trình độ của giáo viên chưa đồng đều nên hiệu quả giáo dục kỹ năng tự phục vụ ở các lớp không giống nhau.</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600" b="1" dirty="0">
                <a:solidFill>
                  <a:schemeClr val="accent5">
                    <a:lumMod val="50000"/>
                  </a:schemeClr>
                </a:solidFill>
                <a:latin typeface="Times New Roman" panose="02020603050405020304" pitchFamily="18" charset="0"/>
                <a:cs typeface="Times New Roman" panose="02020603050405020304" pitchFamily="18" charset="0"/>
              </a:rPr>
              <a:t>	+ Nhiều bậc phụ huynh chưa dành thời gian phối hợp với giáo viên trong việc giáo dục kỹ năng tự phục vụ cho trẻ , còn làm hộ trẻ không để trẻ tự mình làm </a:t>
            </a:r>
          </a:p>
        </p:txBody>
      </p:sp>
      <p:sp>
        <p:nvSpPr>
          <p:cNvPr id="6" name="Rounded Rectangle 9">
            <a:extLst>
              <a:ext uri="{FF2B5EF4-FFF2-40B4-BE49-F238E27FC236}">
                <a16:creationId xmlns:a16="http://schemas.microsoft.com/office/drawing/2014/main" id="{1F6CEDD9-8346-AA54-9490-DE72287FAD22}"/>
              </a:ext>
            </a:extLst>
          </p:cNvPr>
          <p:cNvSpPr/>
          <p:nvPr/>
        </p:nvSpPr>
        <p:spPr>
          <a:xfrm>
            <a:off x="749004" y="1334833"/>
            <a:ext cx="5110542" cy="43924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1" dirty="0">
                <a:solidFill>
                  <a:schemeClr val="accent5">
                    <a:lumMod val="50000"/>
                  </a:schemeClr>
                </a:solidFill>
                <a:latin typeface="Times New Roman" panose="02020603050405020304" pitchFamily="18" charset="0"/>
                <a:cs typeface="Times New Roman" panose="02020603050405020304" pitchFamily="18" charset="0"/>
              </a:rPr>
              <a:t>Thuận lợi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1" dirty="0">
                <a:solidFill>
                  <a:schemeClr val="accent5">
                    <a:lumMod val="50000"/>
                  </a:schemeClr>
                </a:solidFill>
                <a:latin typeface="Times New Roman" panose="02020603050405020304" pitchFamily="18" charset="0"/>
                <a:cs typeface="Times New Roman" panose="02020603050405020304" pitchFamily="18" charset="0"/>
              </a:rPr>
              <a:t>+ Nhà trường nhận được sự quan tâm của Phòng giáo dục và đào tạo quận, sự tạo điều kiện, giúp đỡ của Đảng Uỷ, ủy ban nhân dân, Hội đồng nhân dân phường cũng như sự chỉ đạo kịp thời của Ban giám hiệu nhà trường.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1" dirty="0">
                <a:solidFill>
                  <a:schemeClr val="accent5">
                    <a:lumMod val="50000"/>
                  </a:schemeClr>
                </a:solidFill>
                <a:latin typeface="Times New Roman" panose="02020603050405020304" pitchFamily="18" charset="0"/>
                <a:cs typeface="Times New Roman" panose="02020603050405020304" pitchFamily="18" charset="0"/>
              </a:rPr>
              <a:t>+ Phòng học rộng rãi, thoáng mát, đủ ánh sáng, đủ trang thiết bị hiện đại như: máy vi tính, máy chiếu , loa , đài ….. 100% các lớp học đều có máy vi tính kết nối internet trực tiếp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1" dirty="0">
                <a:solidFill>
                  <a:schemeClr val="accent5">
                    <a:lumMod val="50000"/>
                  </a:schemeClr>
                </a:solidFill>
                <a:latin typeface="Times New Roman" panose="02020603050405020304" pitchFamily="18" charset="0"/>
                <a:cs typeface="Times New Roman" panose="02020603050405020304" pitchFamily="18" charset="0"/>
              </a:rPr>
              <a:t>+ Ban giám hiệu luôn quan tâm giúp đỡ và bồi dưỡng về chuyên môn, đặc biệt chú trọng nâng cao các điều kiện về tài liệu chuyên môn cơ sở vật chất phục vụ cho công tác giáo dục theo hướng hiện đại, tạo điều kiện cho giáo viên an tâm sáng tạo và nâng cao trình độ chuyên môn.</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1" dirty="0">
                <a:solidFill>
                  <a:schemeClr val="accent5">
                    <a:lumMod val="50000"/>
                  </a:schemeClr>
                </a:solidFill>
                <a:latin typeface="Times New Roman" panose="02020603050405020304" pitchFamily="18" charset="0"/>
                <a:cs typeface="Times New Roman" panose="02020603050405020304" pitchFamily="18" charset="0"/>
              </a:rPr>
              <a:t>+ Phụ huynh quan tâm và ủng hộ</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1400" b="1" dirty="0">
                <a:solidFill>
                  <a:schemeClr val="accent5">
                    <a:lumMod val="50000"/>
                  </a:schemeClr>
                </a:solidFill>
                <a:latin typeface="Times New Roman" panose="02020603050405020304" pitchFamily="18" charset="0"/>
                <a:cs typeface="Times New Roman" panose="02020603050405020304" pitchFamily="18" charset="0"/>
              </a:rPr>
              <a:t>+ Giáo viên đa phần trẻ tuổi, nhiệt tình sáng tạo, yêu nghề mến trẻ, nhanh nhạy trong tiếp thu những điều mới mẻ.</a:t>
            </a:r>
          </a:p>
        </p:txBody>
      </p:sp>
    </p:spTree>
    <p:extLst>
      <p:ext uri="{BB962C8B-B14F-4D97-AF65-F5344CB8AC3E}">
        <p14:creationId xmlns:p14="http://schemas.microsoft.com/office/powerpoint/2010/main" val="404019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ight Arrow 2"/>
          <p:cNvSpPr/>
          <p:nvPr/>
        </p:nvSpPr>
        <p:spPr>
          <a:xfrm>
            <a:off x="279399" y="2892237"/>
            <a:ext cx="3937000" cy="140148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5</a:t>
            </a:r>
            <a:r>
              <a:rPr kumimoji="0" lang="nl-NL"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BIỆN</a:t>
            </a:r>
            <a:r>
              <a:rPr kumimoji="0" lang="nl-NL" sz="2000" b="1" i="0" u="none" strike="noStrike" kern="1200" cap="none" spc="0" normalizeH="0" noProof="0" dirty="0">
                <a:ln>
                  <a:noFill/>
                </a:ln>
                <a:solidFill>
                  <a:srgbClr val="000099"/>
                </a:solidFill>
                <a:effectLst/>
                <a:uLnTx/>
                <a:uFillTx/>
                <a:latin typeface="Times New Roman" panose="02020603050405020304" pitchFamily="18" charset="0"/>
                <a:ea typeface="+mn-ea"/>
                <a:cs typeface="Times New Roman" panose="02020603050405020304" pitchFamily="18" charset="0"/>
              </a:rPr>
              <a:t> PHÁP THỰC HIỆN</a:t>
            </a:r>
            <a:endParaRPr kumimoji="0" lang="nl-NL" sz="20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4496724" y="349898"/>
            <a:ext cx="7514091" cy="7913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400" b="1" i="1" u="none" strike="noStrike" kern="1200" cap="none" spc="0" normalizeH="0" baseline="0" noProof="0" dirty="0">
                <a:ln>
                  <a:noFill/>
                </a:ln>
                <a:solidFill>
                  <a:srgbClr val="FF00FF"/>
                </a:solidFill>
                <a:effectLst/>
                <a:uLnTx/>
                <a:uFillTx/>
                <a:latin typeface="Times New Roman" panose="02020603050405020304" pitchFamily="18" charset="0"/>
                <a:cs typeface="Times New Roman" panose="02020603050405020304" pitchFamily="18" charset="0"/>
              </a:rPr>
              <a:t>1. </a:t>
            </a:r>
            <a:r>
              <a:rPr lang="en-US" sz="2400" b="1" i="1" dirty="0" err="1">
                <a:solidFill>
                  <a:srgbClr val="FF00FF"/>
                </a:solidFill>
                <a:latin typeface="Times New Roman" panose="02020603050405020304" pitchFamily="18" charset="0"/>
                <a:cs typeface="Times New Roman" panose="02020603050405020304" pitchFamily="18" charset="0"/>
              </a:rPr>
              <a:t>Tự</a:t>
            </a:r>
            <a:r>
              <a:rPr lang="en-US" sz="2400" b="1" i="1" dirty="0">
                <a:solidFill>
                  <a:srgbClr val="FF00FF"/>
                </a:solidFill>
                <a:latin typeface="Times New Roman" panose="02020603050405020304" pitchFamily="18" charset="0"/>
                <a:cs typeface="Times New Roman" panose="02020603050405020304" pitchFamily="18" charset="0"/>
              </a:rPr>
              <a:t> </a:t>
            </a:r>
            <a:r>
              <a:rPr lang="en-US" sz="2400" b="1" i="1" dirty="0" err="1">
                <a:solidFill>
                  <a:srgbClr val="FF00FF"/>
                </a:solidFill>
                <a:latin typeface="Times New Roman" panose="02020603050405020304" pitchFamily="18" charset="0"/>
                <a:cs typeface="Times New Roman" panose="02020603050405020304" pitchFamily="18" charset="0"/>
              </a:rPr>
              <a:t>học</a:t>
            </a:r>
            <a:r>
              <a:rPr lang="en-US" sz="2400" b="1" i="1" dirty="0">
                <a:solidFill>
                  <a:srgbClr val="FF00FF"/>
                </a:solidFill>
                <a:latin typeface="Times New Roman" panose="02020603050405020304" pitchFamily="18" charset="0"/>
                <a:cs typeface="Times New Roman" panose="02020603050405020304" pitchFamily="18" charset="0"/>
              </a:rPr>
              <a:t> </a:t>
            </a:r>
            <a:r>
              <a:rPr lang="en-US" sz="2400" b="1" i="1" dirty="0" err="1">
                <a:solidFill>
                  <a:srgbClr val="FF00FF"/>
                </a:solidFill>
                <a:latin typeface="Times New Roman" panose="02020603050405020304" pitchFamily="18" charset="0"/>
                <a:cs typeface="Times New Roman" panose="02020603050405020304" pitchFamily="18" charset="0"/>
              </a:rPr>
              <a:t>hỏi</a:t>
            </a:r>
            <a:r>
              <a:rPr lang="en-US" sz="2400" b="1" i="1" dirty="0">
                <a:solidFill>
                  <a:srgbClr val="FF00FF"/>
                </a:solidFill>
                <a:latin typeface="Times New Roman" panose="02020603050405020304" pitchFamily="18" charset="0"/>
                <a:cs typeface="Times New Roman" panose="02020603050405020304" pitchFamily="18" charset="0"/>
              </a:rPr>
              <a:t>,</a:t>
            </a:r>
            <a:r>
              <a:rPr lang="vi-VN" sz="2400" b="1" i="1" dirty="0">
                <a:solidFill>
                  <a:srgbClr val="FF00FF"/>
                </a:solidFill>
                <a:latin typeface="Times New Roman" panose="02020603050405020304" pitchFamily="18" charset="0"/>
                <a:cs typeface="Times New Roman" panose="02020603050405020304" pitchFamily="18" charset="0"/>
              </a:rPr>
              <a:t> </a:t>
            </a:r>
            <a:r>
              <a:rPr lang="en-US" sz="2400" b="1" i="1" dirty="0" err="1">
                <a:solidFill>
                  <a:srgbClr val="FF00FF"/>
                </a:solidFill>
                <a:latin typeface="Times New Roman" panose="02020603050405020304" pitchFamily="18" charset="0"/>
                <a:cs typeface="Times New Roman" panose="02020603050405020304" pitchFamily="18" charset="0"/>
              </a:rPr>
              <a:t>bồi</a:t>
            </a:r>
            <a:r>
              <a:rPr lang="en-US" sz="2400" b="1" i="1" dirty="0">
                <a:solidFill>
                  <a:srgbClr val="FF00FF"/>
                </a:solidFill>
                <a:latin typeface="Times New Roman" panose="02020603050405020304" pitchFamily="18" charset="0"/>
                <a:cs typeface="Times New Roman" panose="02020603050405020304" pitchFamily="18" charset="0"/>
              </a:rPr>
              <a:t> </a:t>
            </a:r>
            <a:r>
              <a:rPr lang="en-US" sz="2400" b="1" i="1" dirty="0" err="1">
                <a:solidFill>
                  <a:srgbClr val="FF00FF"/>
                </a:solidFill>
                <a:latin typeface="Times New Roman" panose="02020603050405020304" pitchFamily="18" charset="0"/>
                <a:cs typeface="Times New Roman" panose="02020603050405020304" pitchFamily="18" charset="0"/>
              </a:rPr>
              <a:t>dưỡng</a:t>
            </a:r>
            <a:r>
              <a:rPr lang="vi-VN" sz="2400" b="1" i="1" dirty="0">
                <a:solidFill>
                  <a:srgbClr val="FF00FF"/>
                </a:solidFill>
                <a:latin typeface="Times New Roman" panose="02020603050405020304" pitchFamily="18" charset="0"/>
                <a:cs typeface="Times New Roman" panose="02020603050405020304" pitchFamily="18" charset="0"/>
              </a:rPr>
              <a:t> chuyên môn</a:t>
            </a:r>
            <a:r>
              <a:rPr lang="en-US" sz="2400" b="1" i="1" dirty="0">
                <a:solidFill>
                  <a:srgbClr val="FF00FF"/>
                </a:solidFill>
                <a:latin typeface="Times New Roman" panose="02020603050405020304" pitchFamily="18" charset="0"/>
                <a:cs typeface="Times New Roman" panose="02020603050405020304" pitchFamily="18" charset="0"/>
              </a:rPr>
              <a:t> </a:t>
            </a:r>
            <a:r>
              <a:rPr lang="en-US" sz="2400" b="1" i="1" dirty="0" err="1">
                <a:solidFill>
                  <a:srgbClr val="FF00FF"/>
                </a:solidFill>
                <a:latin typeface="Times New Roman" panose="02020603050405020304" pitchFamily="18" charset="0"/>
                <a:cs typeface="Times New Roman" panose="02020603050405020304" pitchFamily="18" charset="0"/>
              </a:rPr>
              <a:t>bản</a:t>
            </a:r>
            <a:r>
              <a:rPr lang="en-US" sz="2400" b="1" i="1" dirty="0">
                <a:solidFill>
                  <a:srgbClr val="FF00FF"/>
                </a:solidFill>
                <a:latin typeface="Times New Roman" panose="02020603050405020304" pitchFamily="18" charset="0"/>
                <a:cs typeface="Times New Roman" panose="02020603050405020304" pitchFamily="18" charset="0"/>
              </a:rPr>
              <a:t> </a:t>
            </a:r>
            <a:r>
              <a:rPr lang="en-US" sz="2400" b="1" i="1" dirty="0" err="1">
                <a:solidFill>
                  <a:srgbClr val="FF00FF"/>
                </a:solidFill>
                <a:latin typeface="Times New Roman" panose="02020603050405020304" pitchFamily="18" charset="0"/>
                <a:cs typeface="Times New Roman" panose="02020603050405020304" pitchFamily="18" charset="0"/>
              </a:rPr>
              <a:t>thân</a:t>
            </a:r>
            <a:endParaRPr kumimoji="0" lang="en-US" sz="2400" b="1" i="0" u="none" strike="noStrike" kern="1200" cap="none" spc="0" normalizeH="0" baseline="0" noProof="0" dirty="0">
              <a:ln>
                <a:noFill/>
              </a:ln>
              <a:solidFill>
                <a:srgbClr val="FF00FF"/>
              </a:solidFill>
              <a:effectLst/>
              <a:uLnTx/>
              <a:uFillTx/>
              <a:latin typeface="Times New Roman" panose="02020603050405020304" pitchFamily="18" charset="0"/>
              <a:cs typeface="Times New Roman" panose="02020603050405020304" pitchFamily="18" charset="0"/>
            </a:endParaRPr>
          </a:p>
        </p:txBody>
      </p:sp>
      <p:sp>
        <p:nvSpPr>
          <p:cNvPr id="5" name="Rounded Rectangle 4"/>
          <p:cNvSpPr/>
          <p:nvPr/>
        </p:nvSpPr>
        <p:spPr>
          <a:xfrm>
            <a:off x="4506355" y="1576477"/>
            <a:ext cx="7535209" cy="9286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2.</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Lập</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kế</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hoạch</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giáo</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dục</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kĩ</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năng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tự</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phục</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vụ</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cho</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trẻ</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mẫu</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giáo</a:t>
            </a:r>
            <a:r>
              <a:rPr lang="en-US" sz="2400" b="1" i="1" dirty="0">
                <a:solidFill>
                  <a:srgbClr val="00B050"/>
                </a:solidFill>
                <a:latin typeface="Times New Roman" panose="02020603050405020304" pitchFamily="18" charset="0"/>
                <a:cs typeface="Times New Roman" panose="02020603050405020304" pitchFamily="18" charset="0"/>
              </a:rPr>
              <a:t> </a:t>
            </a:r>
            <a:r>
              <a:rPr lang="vi-VN" sz="2400" b="1" i="1" dirty="0">
                <a:solidFill>
                  <a:srgbClr val="00B050"/>
                </a:solidFill>
                <a:latin typeface="Times New Roman" panose="02020603050405020304" pitchFamily="18" charset="0"/>
                <a:cs typeface="Times New Roman" panose="02020603050405020304" pitchFamily="18" charset="0"/>
              </a:rPr>
              <a:t>4</a:t>
            </a:r>
            <a:r>
              <a:rPr lang="en-US" sz="2400" b="1" i="1" dirty="0">
                <a:solidFill>
                  <a:srgbClr val="00B050"/>
                </a:solidFill>
                <a:latin typeface="Times New Roman" panose="02020603050405020304" pitchFamily="18" charset="0"/>
                <a:cs typeface="Times New Roman" panose="02020603050405020304" pitchFamily="18" charset="0"/>
              </a:rPr>
              <a:t> – </a:t>
            </a:r>
            <a:r>
              <a:rPr lang="vi-VN" sz="2400" b="1" i="1" dirty="0">
                <a:solidFill>
                  <a:srgbClr val="00B050"/>
                </a:solidFill>
                <a:latin typeface="Times New Roman" panose="02020603050405020304" pitchFamily="18" charset="0"/>
                <a:cs typeface="Times New Roman" panose="02020603050405020304" pitchFamily="18" charset="0"/>
              </a:rPr>
              <a:t>5</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tuổi</a:t>
            </a:r>
            <a:endPar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7" name="Rounded Rectangle 6"/>
          <p:cNvSpPr/>
          <p:nvPr/>
        </p:nvSpPr>
        <p:spPr>
          <a:xfrm>
            <a:off x="4454490" y="4088790"/>
            <a:ext cx="7556325" cy="92423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b="1" i="1" noProof="0" dirty="0">
                <a:solidFill>
                  <a:srgbClr val="002060"/>
                </a:solidFill>
                <a:latin typeface="Times New Roman" panose="02020603050405020304" pitchFamily="18" charset="0"/>
                <a:cs typeface="Times New Roman" panose="02020603050405020304" pitchFamily="18" charset="0"/>
              </a:rPr>
              <a:t>4</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pt-BR" sz="2400" b="1" i="1" dirty="0">
                <a:solidFill>
                  <a:srgbClr val="002060"/>
                </a:solidFill>
                <a:latin typeface="Times New Roman" panose="02020603050405020304" pitchFamily="18" charset="0"/>
                <a:cs typeface="Times New Roman" panose="02020603050405020304" pitchFamily="18" charset="0"/>
              </a:rPr>
              <a:t>Tạo cơ hội cho trẻ được thực hành, trải nghiệm kỹ năng </a:t>
            </a:r>
            <a:r>
              <a:rPr lang="en-US" sz="2400" b="1" i="1" dirty="0" err="1">
                <a:solidFill>
                  <a:srgbClr val="002060"/>
                </a:solidFill>
                <a:latin typeface="Times New Roman" panose="02020603050405020304" pitchFamily="18" charset="0"/>
                <a:cs typeface="Times New Roman" panose="02020603050405020304" pitchFamily="18" charset="0"/>
              </a:rPr>
              <a:t>tự</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phục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vụ</a:t>
            </a:r>
            <a:r>
              <a:rPr lang="en-US" sz="2400" b="1" i="1" dirty="0">
                <a:solidFill>
                  <a:srgbClr val="002060"/>
                </a:solidFill>
                <a:latin typeface="Times New Roman" panose="02020603050405020304" pitchFamily="18" charset="0"/>
                <a:cs typeface="Times New Roman" panose="02020603050405020304" pitchFamily="18" charset="0"/>
              </a:rPr>
              <a:t> </a:t>
            </a:r>
            <a:r>
              <a:rPr lang="pt-BR" sz="2400" b="1" i="1" dirty="0">
                <a:solidFill>
                  <a:srgbClr val="002060"/>
                </a:solidFill>
                <a:latin typeface="Times New Roman" panose="02020603050405020304" pitchFamily="18" charset="0"/>
                <a:cs typeface="Times New Roman" panose="02020603050405020304" pitchFamily="18" charset="0"/>
              </a:rPr>
              <a:t>ở mọi lúc mọi nơi</a:t>
            </a:r>
            <a:endPar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8" name="Rounded Rectangle 7"/>
          <p:cNvSpPr/>
          <p:nvPr/>
        </p:nvSpPr>
        <p:spPr>
          <a:xfrm>
            <a:off x="4495798" y="2892237"/>
            <a:ext cx="7556325" cy="76128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400" b="1" i="1" dirty="0">
                <a:solidFill>
                  <a:srgbClr val="7030A0"/>
                </a:solidFill>
                <a:latin typeface="+mj-lt"/>
                <a:cs typeface="Times New Roman" panose="02020603050405020304" pitchFamily="18" charset="0"/>
              </a:rPr>
              <a:t>3. Xây dựng môi trường trong lớp học</a:t>
            </a:r>
            <a:endParaRPr kumimoji="0" lang="en-US" sz="2400" b="1" i="1"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15" name="Rounded Rectangle 14"/>
          <p:cNvSpPr/>
          <p:nvPr/>
        </p:nvSpPr>
        <p:spPr>
          <a:xfrm>
            <a:off x="4441041" y="5337161"/>
            <a:ext cx="7556325" cy="87275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rgbClr val="FF0000"/>
                </a:solidFill>
                <a:latin typeface="+mj-lt"/>
                <a:cs typeface="Times New Roman" panose="02020603050405020304" pitchFamily="18" charset="0"/>
              </a:rPr>
              <a:t>5.</a:t>
            </a:r>
            <a:r>
              <a:rPr lang="vi-VN" sz="2400" b="1" i="1" dirty="0">
                <a:solidFill>
                  <a:srgbClr val="7030A0"/>
                </a:solidFill>
                <a:latin typeface="+mj-lt"/>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Tuyên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truyền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phối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với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bậc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phụ</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huynh</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7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802241" y="125205"/>
            <a:ext cx="6262776" cy="827314"/>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Biện</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pháp</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1.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Tự</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hỏi</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a:t>
            </a:r>
            <a:r>
              <a:rPr lang="vi-VN"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bồi</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dưỡng</a:t>
            </a:r>
            <a:r>
              <a:rPr lang="vi-VN" sz="2000" b="1" i="1" dirty="0">
                <a:solidFill>
                  <a:schemeClr val="accent5">
                    <a:lumMod val="50000"/>
                  </a:schemeClr>
                </a:solidFill>
                <a:latin typeface="Times New Roman" panose="02020603050405020304" pitchFamily="18" charset="0"/>
                <a:cs typeface="Times New Roman" panose="02020603050405020304" pitchFamily="18" charset="0"/>
              </a:rPr>
              <a:t> chyên môn</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bản</a:t>
            </a:r>
            <a:r>
              <a:rPr lang="en-US" sz="20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5">
                    <a:lumMod val="50000"/>
                  </a:schemeClr>
                </a:solidFill>
                <a:latin typeface="Times New Roman" panose="02020603050405020304" pitchFamily="18" charset="0"/>
                <a:cs typeface="Times New Roman" panose="02020603050405020304" pitchFamily="18" charset="0"/>
              </a:rPr>
              <a:t>thân</a:t>
            </a:r>
            <a:endParaRPr lang="en-US" sz="20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Oval 1"/>
          <p:cNvSpPr/>
          <p:nvPr/>
        </p:nvSpPr>
        <p:spPr>
          <a:xfrm>
            <a:off x="5509348" y="1492639"/>
            <a:ext cx="2251142" cy="1672641"/>
          </a:xfrm>
          <a:prstGeom prst="ellipse">
            <a:avLst/>
          </a:prstGeom>
          <a:solidFill>
            <a:schemeClr val="accent2">
              <a:lumMod val="40000"/>
              <a:lumOff val="60000"/>
            </a:schemeClr>
          </a:solidFill>
          <a:ln>
            <a:solidFill>
              <a:srgbClr val="05AB0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Thu </a:t>
            </a:r>
            <a:r>
              <a:rPr lang="en-US" b="1" dirty="0" err="1">
                <a:solidFill>
                  <a:srgbClr val="FF0000"/>
                </a:solidFill>
                <a:latin typeface="Times New Roman" panose="02020603050405020304" pitchFamily="18" charset="0"/>
                <a:cs typeface="Times New Roman" panose="02020603050405020304" pitchFamily="18" charset="0"/>
              </a:rPr>
              <a:t>thập</a:t>
            </a:r>
            <a:r>
              <a:rPr lang="en-US" b="1" dirty="0">
                <a:solidFill>
                  <a:srgbClr val="FF0000"/>
                </a:solidFill>
                <a:latin typeface="Times New Roman" panose="02020603050405020304" pitchFamily="18" charset="0"/>
                <a:cs typeface="Times New Roman" panose="02020603050405020304" pitchFamily="18" charset="0"/>
              </a:rPr>
              <a:t> </a:t>
            </a:r>
          </a:p>
          <a:p>
            <a:pPr algn="ctr"/>
            <a:r>
              <a:rPr lang="en-US" b="1" dirty="0" err="1">
                <a:solidFill>
                  <a:srgbClr val="FF0000"/>
                </a:solidFill>
                <a:latin typeface="Times New Roman" panose="02020603050405020304" pitchFamily="18" charset="0"/>
                <a:cs typeface="Times New Roman" panose="02020603050405020304" pitchFamily="18" charset="0"/>
              </a:rPr>
              <a:t>tư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liệu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endParaRPr lang="en-US" b="1" dirty="0">
              <a:solidFill>
                <a:srgbClr val="FF0000"/>
              </a:solidFill>
              <a:latin typeface="Times New Roman" panose="02020603050405020304" pitchFamily="18" charset="0"/>
              <a:cs typeface="Times New Roman" panose="02020603050405020304" pitchFamily="18" charset="0"/>
            </a:endParaRPr>
          </a:p>
          <a:p>
            <a:pPr algn="ctr"/>
            <a:r>
              <a:rPr lang="en-US" b="1" dirty="0">
                <a:solidFill>
                  <a:srgbClr val="FF0000"/>
                </a:solidFill>
                <a:latin typeface="Times New Roman" panose="02020603050405020304" pitchFamily="18" charset="0"/>
                <a:cs typeface="Times New Roman" panose="02020603050405020304" pitchFamily="18" charset="0"/>
              </a:rPr>
              <a:t>qua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cuốn</a:t>
            </a:r>
            <a:r>
              <a:rPr lang="en-US" b="1" dirty="0">
                <a:solidFill>
                  <a:srgbClr val="FF0000"/>
                </a:solidFill>
                <a:latin typeface="Times New Roman" panose="02020603050405020304" pitchFamily="18" charset="0"/>
                <a:cs typeface="Times New Roman" panose="02020603050405020304" pitchFamily="18" charset="0"/>
              </a:rPr>
              <a:t> </a:t>
            </a:r>
          </a:p>
          <a:p>
            <a:pPr algn="ctr"/>
            <a:r>
              <a:rPr lang="en-US" b="1" dirty="0" err="1">
                <a:solidFill>
                  <a:srgbClr val="FF0000"/>
                </a:solidFill>
                <a:latin typeface="Times New Roman" panose="02020603050405020304" pitchFamily="18" charset="0"/>
                <a:cs typeface="Times New Roman" panose="02020603050405020304" pitchFamily="18" charset="0"/>
              </a:rPr>
              <a:t>sách</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AutoShape 2" descr="Giúp bé tự phục vụ và thể hiện bản thân - Baza.vn"/>
          <p:cNvSpPr>
            <a:spLocks noChangeAspect="1" noChangeArrowheads="1"/>
          </p:cNvSpPr>
          <p:nvPr/>
        </p:nvSpPr>
        <p:spPr bwMode="auto">
          <a:xfrm>
            <a:off x="356946" y="98109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2730678" y="1257398"/>
            <a:ext cx="2143125" cy="2143125"/>
          </a:xfrm>
          <a:prstGeom prst="rect">
            <a:avLst/>
          </a:prstGeom>
        </p:spPr>
      </p:pic>
      <p:pic>
        <p:nvPicPr>
          <p:cNvPr id="1026" name="Picture 2" descr="Chương Trình Giáo Dục Mầm Non">
            <a:extLst>
              <a:ext uri="{FF2B5EF4-FFF2-40B4-BE49-F238E27FC236}">
                <a16:creationId xmlns:a16="http://schemas.microsoft.com/office/drawing/2014/main" id="{FE790F54-08C8-5E17-D21B-83F83AC43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979" y="4203399"/>
            <a:ext cx="2059660" cy="1388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2E9A4BD-115E-86F9-44D2-D3181BE18200}"/>
              </a:ext>
            </a:extLst>
          </p:cNvPr>
          <p:cNvPicPr>
            <a:picLocks noChangeAspect="1"/>
          </p:cNvPicPr>
          <p:nvPr/>
        </p:nvPicPr>
        <p:blipFill>
          <a:blip r:embed="rId5"/>
          <a:stretch>
            <a:fillRect/>
          </a:stretch>
        </p:blipFill>
        <p:spPr>
          <a:xfrm>
            <a:off x="7074745" y="3692721"/>
            <a:ext cx="1632560" cy="2571966"/>
          </a:xfrm>
          <a:prstGeom prst="rect">
            <a:avLst/>
          </a:prstGeom>
        </p:spPr>
      </p:pic>
      <p:pic>
        <p:nvPicPr>
          <p:cNvPr id="8" name="Picture 7">
            <a:extLst>
              <a:ext uri="{FF2B5EF4-FFF2-40B4-BE49-F238E27FC236}">
                <a16:creationId xmlns:a16="http://schemas.microsoft.com/office/drawing/2014/main" id="{622F86FE-4B73-9565-D3D0-FE2BD836A7A7}"/>
              </a:ext>
            </a:extLst>
          </p:cNvPr>
          <p:cNvPicPr>
            <a:picLocks noChangeAspect="1"/>
          </p:cNvPicPr>
          <p:nvPr/>
        </p:nvPicPr>
        <p:blipFill>
          <a:blip r:embed="rId6"/>
          <a:stretch>
            <a:fillRect/>
          </a:stretch>
        </p:blipFill>
        <p:spPr>
          <a:xfrm>
            <a:off x="9401876" y="1652208"/>
            <a:ext cx="1847850" cy="2476500"/>
          </a:xfrm>
          <a:prstGeom prst="rect">
            <a:avLst/>
          </a:prstGeom>
        </p:spPr>
      </p:pic>
    </p:spTree>
    <p:extLst>
      <p:ext uri="{BB962C8B-B14F-4D97-AF65-F5344CB8AC3E}">
        <p14:creationId xmlns:p14="http://schemas.microsoft.com/office/powerpoint/2010/main" val="148349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1" y="-25399"/>
            <a:ext cx="12283440" cy="6819658"/>
          </a:xfrm>
          <a:prstGeom prst="rect">
            <a:avLst/>
          </a:prstGeom>
        </p:spPr>
      </p:pic>
      <p:sp>
        <p:nvSpPr>
          <p:cNvPr id="5" name="Rectangle 4"/>
          <p:cNvSpPr/>
          <p:nvPr/>
        </p:nvSpPr>
        <p:spPr>
          <a:xfrm>
            <a:off x="3055395" y="40024"/>
            <a:ext cx="6022864" cy="824494"/>
          </a:xfrm>
          <a:prstGeom prst="rect">
            <a:avLst/>
          </a:prstGeom>
          <a:solidFill>
            <a:schemeClr val="accent4">
              <a:lumMod val="20000"/>
              <a:lumOff val="80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b="1" i="1" dirty="0" err="1">
                <a:solidFill>
                  <a:schemeClr val="accent5">
                    <a:lumMod val="50000"/>
                  </a:schemeClr>
                </a:solidFill>
                <a:latin typeface="Times New Roman" panose="02020603050405020304" pitchFamily="18" charset="0"/>
                <a:cs typeface="Times New Roman" panose="02020603050405020304" pitchFamily="18" charset="0"/>
              </a:rPr>
              <a:t>Biện</a:t>
            </a:r>
            <a:r>
              <a:rPr lang="en-US"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pháp</a:t>
            </a:r>
            <a:r>
              <a:rPr lang="en-US" b="1" i="1" dirty="0">
                <a:solidFill>
                  <a:schemeClr val="accent5">
                    <a:lumMod val="50000"/>
                  </a:schemeClr>
                </a:solidFill>
                <a:latin typeface="Times New Roman" panose="02020603050405020304" pitchFamily="18" charset="0"/>
                <a:cs typeface="Times New Roman" panose="02020603050405020304" pitchFamily="18" charset="0"/>
              </a:rPr>
              <a:t> 1.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Tự</a:t>
            </a:r>
            <a:r>
              <a:rPr lang="en-US"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hỏi</a:t>
            </a:r>
            <a:r>
              <a:rPr lang="en-US" b="1" i="1" dirty="0">
                <a:solidFill>
                  <a:schemeClr val="accent5">
                    <a:lumMod val="50000"/>
                  </a:schemeClr>
                </a:solidFill>
                <a:latin typeface="Times New Roman" panose="02020603050405020304" pitchFamily="18" charset="0"/>
                <a:cs typeface="Times New Roman" panose="02020603050405020304" pitchFamily="18" charset="0"/>
              </a:rPr>
              <a:t>,</a:t>
            </a:r>
            <a:r>
              <a:rPr lang="vi-VN"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bồi</a:t>
            </a:r>
            <a:r>
              <a:rPr lang="en-US"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dưỡng</a:t>
            </a:r>
            <a:r>
              <a:rPr lang="vi-VN" b="1" i="1" dirty="0">
                <a:solidFill>
                  <a:schemeClr val="accent5">
                    <a:lumMod val="50000"/>
                  </a:schemeClr>
                </a:solidFill>
                <a:latin typeface="Times New Roman" panose="02020603050405020304" pitchFamily="18" charset="0"/>
                <a:cs typeface="Times New Roman" panose="02020603050405020304" pitchFamily="18" charset="0"/>
              </a:rPr>
              <a:t> chuyên môn</a:t>
            </a:r>
            <a:r>
              <a:rPr lang="en-US"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bản</a:t>
            </a:r>
            <a:r>
              <a:rPr lang="en-US" b="1" i="1" dirty="0">
                <a:solidFill>
                  <a:schemeClr val="accent5">
                    <a:lumMod val="50000"/>
                  </a:schemeClr>
                </a:solidFill>
                <a:latin typeface="Times New Roman" panose="02020603050405020304" pitchFamily="18" charset="0"/>
                <a:cs typeface="Times New Roman" panose="02020603050405020304" pitchFamily="18" charset="0"/>
              </a:rPr>
              <a:t> </a:t>
            </a:r>
            <a:r>
              <a:rPr lang="en-US" b="1" i="1" dirty="0" err="1">
                <a:solidFill>
                  <a:schemeClr val="accent5">
                    <a:lumMod val="50000"/>
                  </a:schemeClr>
                </a:solidFill>
                <a:latin typeface="Times New Roman" panose="02020603050405020304" pitchFamily="18" charset="0"/>
                <a:cs typeface="Times New Roman" panose="02020603050405020304" pitchFamily="18" charset="0"/>
              </a:rPr>
              <a:t>thân</a:t>
            </a:r>
            <a:endParaRPr lang="en-US"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Oval 1"/>
          <p:cNvSpPr/>
          <p:nvPr/>
        </p:nvSpPr>
        <p:spPr>
          <a:xfrm>
            <a:off x="5059571" y="2232919"/>
            <a:ext cx="1981415" cy="1853456"/>
          </a:xfrm>
          <a:prstGeom prst="ellipse">
            <a:avLst/>
          </a:prstGeom>
          <a:solidFill>
            <a:schemeClr val="accent2">
              <a:lumMod val="40000"/>
              <a:lumOff val="60000"/>
            </a:schemeClr>
          </a:solidFill>
          <a:ln>
            <a:solidFill>
              <a:srgbClr val="05AB0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Thu </a:t>
            </a:r>
            <a:r>
              <a:rPr lang="en-US" b="1" dirty="0" err="1">
                <a:solidFill>
                  <a:srgbClr val="FF0000"/>
                </a:solidFill>
                <a:latin typeface="Times New Roman" panose="02020603050405020304" pitchFamily="18" charset="0"/>
                <a:cs typeface="Times New Roman" panose="02020603050405020304" pitchFamily="18" charset="0"/>
              </a:rPr>
              <a:t>thập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thông</a:t>
            </a:r>
            <a:r>
              <a:rPr lang="en-US" b="1" dirty="0">
                <a:solidFill>
                  <a:srgbClr val="FF0000"/>
                </a:solidFill>
                <a:latin typeface="Times New Roman" panose="02020603050405020304" pitchFamily="18" charset="0"/>
                <a:cs typeface="Times New Roman" panose="02020603050405020304" pitchFamily="18" charset="0"/>
              </a:rPr>
              <a:t> tin qua </a:t>
            </a:r>
            <a:r>
              <a:rPr lang="en-US" b="1" dirty="0" err="1">
                <a:solidFill>
                  <a:srgbClr val="FF0000"/>
                </a:solidFill>
                <a:latin typeface="Times New Roman" panose="02020603050405020304" pitchFamily="18" charset="0"/>
                <a:cs typeface="Times New Roman" panose="02020603050405020304" pitchFamily="18" charset="0"/>
              </a:rPr>
              <a:t>mạng</a:t>
            </a:r>
            <a:r>
              <a:rPr lang="en-US" b="1" dirty="0">
                <a:solidFill>
                  <a:srgbClr val="FF0000"/>
                </a:solidFill>
                <a:latin typeface="Times New Roman" panose="02020603050405020304" pitchFamily="18" charset="0"/>
                <a:cs typeface="Times New Roman" panose="02020603050405020304" pitchFamily="18" charset="0"/>
              </a:rPr>
              <a:t> internet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02164" y="2086637"/>
            <a:ext cx="4363802" cy="9589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dirty="0">
                <a:solidFill>
                  <a:srgbClr val="000099"/>
                </a:solidFill>
              </a:rPr>
              <a:t>https://kidsonline.edu.vn</a:t>
            </a:r>
            <a:endParaRPr kumimoji="0" lang="en-US"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12" name="Rounded Rectangle 11"/>
          <p:cNvSpPr/>
          <p:nvPr/>
        </p:nvSpPr>
        <p:spPr>
          <a:xfrm>
            <a:off x="362715" y="4004577"/>
            <a:ext cx="4363802" cy="9589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dirty="0">
                <a:solidFill>
                  <a:srgbClr val="000099"/>
                </a:solidFill>
              </a:rPr>
              <a:t>https://tapchigiaoduc.moet.gov.vn</a:t>
            </a:r>
            <a:endParaRPr kumimoji="0" lang="en-US"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10" name="Rounded Rectangle 9"/>
          <p:cNvSpPr/>
          <p:nvPr/>
        </p:nvSpPr>
        <p:spPr>
          <a:xfrm>
            <a:off x="7424207" y="1586419"/>
            <a:ext cx="4384571" cy="9589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solidFill>
                  <a:srgbClr val="000099"/>
                </a:solidFill>
                <a:latin typeface="Calibri" panose="020F0502020204030204"/>
              </a:rPr>
              <a:t>https://www.google.com.vn</a:t>
            </a:r>
            <a:endParaRPr kumimoji="0" lang="en-US"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15" name="Rounded Rectangle 14"/>
          <p:cNvSpPr/>
          <p:nvPr/>
        </p:nvSpPr>
        <p:spPr>
          <a:xfrm>
            <a:off x="7554031" y="4564119"/>
            <a:ext cx="4384571" cy="9589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a:solidFill>
                  <a:srgbClr val="000099"/>
                </a:solidFill>
              </a:rPr>
              <a:t>http://mamnon.com/</a:t>
            </a:r>
            <a:endParaRPr kumimoji="0" lang="en-US"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
        <p:nvSpPr>
          <p:cNvPr id="7" name="Rounded Rectangle 14">
            <a:extLst>
              <a:ext uri="{FF2B5EF4-FFF2-40B4-BE49-F238E27FC236}">
                <a16:creationId xmlns:a16="http://schemas.microsoft.com/office/drawing/2014/main" id="{CF08E42B-6C73-C268-3867-FDEE9629962E}"/>
              </a:ext>
            </a:extLst>
          </p:cNvPr>
          <p:cNvSpPr/>
          <p:nvPr/>
        </p:nvSpPr>
        <p:spPr>
          <a:xfrm>
            <a:off x="7486236" y="3084044"/>
            <a:ext cx="4384571" cy="95897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a:solidFill>
                  <a:srgbClr val="000099"/>
                </a:solidFill>
              </a:rPr>
              <a:t>http://hanoi.edu.vn/</a:t>
            </a:r>
            <a:endParaRPr kumimoji="0" lang="en-US" sz="18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89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3041</TotalTime>
  <Words>2302</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Hiệu quả của SKKN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248</cp:revision>
  <cp:lastPrinted>2021-03-09T03:52:48Z</cp:lastPrinted>
  <dcterms:created xsi:type="dcterms:W3CDTF">2020-11-08T10:42:03Z</dcterms:created>
  <dcterms:modified xsi:type="dcterms:W3CDTF">2024-11-18T01:32:05Z</dcterms:modified>
</cp:coreProperties>
</file>