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6" r:id="rId5"/>
    <p:sldId id="265" r:id="rId6"/>
    <p:sldId id="259" r:id="rId7"/>
    <p:sldId id="260" r:id="rId8"/>
    <p:sldId id="261" r:id="rId9"/>
    <p:sldId id="262" r:id="rId10"/>
    <p:sldId id="263" r:id="rId11"/>
    <p:sldId id="264"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FFD4BC"/>
    <a:srgbClr val="F4B183"/>
    <a:srgbClr val="FCDDDE"/>
    <a:srgbClr val="71DDDD"/>
    <a:srgbClr val="F8CBAD"/>
    <a:srgbClr val="EE7086"/>
    <a:srgbClr val="E97594"/>
    <a:srgbClr val="EF7B7D"/>
    <a:srgbClr val="FF7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115" d="100"/>
          <a:sy n="115"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8B268-4600-46D3-B6B7-FAC31F24D4A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773A1E9-6C31-4F66-943A-88CBD13E7957}">
      <dgm:prSet/>
      <dgm:spPr>
        <a:gradFill flip="none" rotWithShape="1">
          <a:gsLst>
            <a:gs pos="64750">
              <a:schemeClr val="accent2">
                <a:lumMod val="40000"/>
                <a:lumOff val="60000"/>
              </a:schemeClr>
            </a:gs>
            <a:gs pos="20350">
              <a:schemeClr val="accent2">
                <a:lumMod val="40000"/>
                <a:lumOff val="60000"/>
              </a:schemeClr>
            </a:gs>
          </a:gsLst>
          <a:lin ang="0" scaled="1"/>
          <a:tileRect/>
        </a:gradFill>
      </dgm:spPr>
      <dgm:t>
        <a:bodyPr/>
        <a:lstStyle/>
        <a:p>
          <a:pPr algn="just" rtl="0"/>
          <a:r>
            <a:rPr lang="vi-VN" dirty="0" smtClean="0">
              <a:solidFill>
                <a:schemeClr val="tx1"/>
              </a:solidFill>
              <a:latin typeface="+mj-lt"/>
              <a:cs typeface="Times New Roman" panose="02020603050405020304" pitchFamily="18" charset="0"/>
            </a:rPr>
            <a:t>Khi mẹ đưa bé đến lớp những ngày đầu tiên, bé thường ôm chặt lấy mẹ không muốn rời và nhìn xung quanh dò xét. Nếu lúc đó cô giáo đến ôm chầm và bế bé ra khỏi tay mẹ thì bé sẽ rất ghét và đâm ra sợ cô thì bé sẽ khóc rất nhiều nên việc làm quen với môi trường lớp lại càng khó hơn. Chính vì vậy, tôi chỉ tiến lại chào hỏi phụ huynh và mỉm cười với bé, có thể hỏi chuyện bé, nói chuyện với mẹ trò chuyện với phụ huynh và chơi với cháu nhiều hơn. Khi trẻ thấy cô và mẹ “thân nhau”, hay nói chuyện vui vẻ với nhau trẻ sẽ cảm thấy cô gần gũi hơn, thân thiết hơn. Từ từ trẻ sẽ chơi với cô và theo cô.</a:t>
          </a:r>
          <a:r>
            <a:rPr lang="en-US" dirty="0" smtClean="0">
              <a:solidFill>
                <a:schemeClr val="tx1"/>
              </a:solidFill>
              <a:latin typeface="+mj-lt"/>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Trò</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chuyện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với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phụ</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huynh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với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cháu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nhiều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trẻ</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thấy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cô</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mẹ</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nhau</a:t>
          </a:r>
          <a:r>
            <a:rPr lang="en-US" dirty="0" smtClean="0">
              <a:solidFill>
                <a:schemeClr val="tx1"/>
              </a:solidFill>
              <a:latin typeface="Times New Roman" panose="02020603050405020304" pitchFamily="18" charset="0"/>
              <a:cs typeface="Times New Roman" panose="02020603050405020304" pitchFamily="18" charset="0"/>
            </a:rPr>
            <a:t>”, hay </a:t>
          </a:r>
          <a:r>
            <a:rPr lang="en-US" dirty="0" err="1" smtClean="0">
              <a:solidFill>
                <a:schemeClr val="tx1"/>
              </a:solidFill>
              <a:latin typeface="Times New Roman" panose="02020603050405020304" pitchFamily="18" charset="0"/>
              <a:cs typeface="Times New Roman" panose="02020603050405020304" pitchFamily="18" charset="0"/>
            </a:rPr>
            <a:t>nói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chuyện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vui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vẻ</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với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nhau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trẻ</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sẽ</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cảm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thấy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cô</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gũi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thiết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Từ</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từ</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trẻ</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sẽ</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với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cô</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cô</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dgm:t>
    </dgm:pt>
    <dgm:pt modelId="{37CE5165-5E16-4D5A-B6E1-135EADC2ECEA}" type="parTrans" cxnId="{6238CC42-45A9-4747-9559-447E4B38C529}">
      <dgm:prSet/>
      <dgm:spPr/>
      <dgm:t>
        <a:bodyPr/>
        <a:lstStyle/>
        <a:p>
          <a:endParaRPr lang="en-US"/>
        </a:p>
      </dgm:t>
    </dgm:pt>
    <dgm:pt modelId="{2BD5E739-606D-4CE9-BCDD-80B2818CF628}" type="sibTrans" cxnId="{6238CC42-45A9-4747-9559-447E4B38C529}">
      <dgm:prSet/>
      <dgm:spPr/>
      <dgm:t>
        <a:bodyPr/>
        <a:lstStyle/>
        <a:p>
          <a:endParaRPr lang="en-US"/>
        </a:p>
      </dgm:t>
    </dgm:pt>
    <dgm:pt modelId="{EF7F3B12-ACE0-4796-9050-FD4E1BAEE566}" type="pres">
      <dgm:prSet presAssocID="{FBC8B268-4600-46D3-B6B7-FAC31F24D4A4}" presName="linearFlow" presStyleCnt="0">
        <dgm:presLayoutVars>
          <dgm:dir/>
          <dgm:resizeHandles val="exact"/>
        </dgm:presLayoutVars>
      </dgm:prSet>
      <dgm:spPr/>
      <dgm:t>
        <a:bodyPr/>
        <a:lstStyle/>
        <a:p>
          <a:endParaRPr lang="en-US"/>
        </a:p>
      </dgm:t>
    </dgm:pt>
    <dgm:pt modelId="{4BE578FC-A554-414C-A8EB-E642138C758C}" type="pres">
      <dgm:prSet presAssocID="{A773A1E9-6C31-4F66-943A-88CBD13E7957}" presName="composite" presStyleCnt="0"/>
      <dgm:spPr/>
    </dgm:pt>
    <dgm:pt modelId="{A6214BD6-E58A-4428-A17F-76A7CD606822}" type="pres">
      <dgm:prSet presAssocID="{A773A1E9-6C31-4F66-943A-88CBD13E7957}" presName="imgShp" presStyleLbl="fgImgPlace1" presStyleIdx="0" presStyleCnt="1" custAng="1655973" custLinFactNeighborX="-60923" custLinFactNeighborY="960"/>
      <dgm:spPr>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endParaRPr lang="en-US"/>
        </a:p>
      </dgm:t>
    </dgm:pt>
    <dgm:pt modelId="{B56A58C8-D4C0-4C13-99D3-602277FB7AD9}" type="pres">
      <dgm:prSet presAssocID="{A773A1E9-6C31-4F66-943A-88CBD13E7957}" presName="txShp" presStyleLbl="node1" presStyleIdx="0" presStyleCnt="1" custScaleX="132646" custLinFactNeighborX="6253" custLinFactNeighborY="-3345">
        <dgm:presLayoutVars>
          <dgm:bulletEnabled val="1"/>
        </dgm:presLayoutVars>
      </dgm:prSet>
      <dgm:spPr/>
      <dgm:t>
        <a:bodyPr/>
        <a:lstStyle/>
        <a:p>
          <a:endParaRPr lang="en-US"/>
        </a:p>
      </dgm:t>
    </dgm:pt>
  </dgm:ptLst>
  <dgm:cxnLst>
    <dgm:cxn modelId="{6238CC42-45A9-4747-9559-447E4B38C529}" srcId="{FBC8B268-4600-46D3-B6B7-FAC31F24D4A4}" destId="{A773A1E9-6C31-4F66-943A-88CBD13E7957}" srcOrd="0" destOrd="0" parTransId="{37CE5165-5E16-4D5A-B6E1-135EADC2ECEA}" sibTransId="{2BD5E739-606D-4CE9-BCDD-80B2818CF628}"/>
    <dgm:cxn modelId="{2B452C80-0E0E-4B5F-825D-E906D9E67445}" type="presOf" srcId="{FBC8B268-4600-46D3-B6B7-FAC31F24D4A4}" destId="{EF7F3B12-ACE0-4796-9050-FD4E1BAEE566}" srcOrd="0" destOrd="0" presId="urn:microsoft.com/office/officeart/2005/8/layout/vList3"/>
    <dgm:cxn modelId="{763028B1-02D5-4FA7-84A6-34288AC97560}" type="presOf" srcId="{A773A1E9-6C31-4F66-943A-88CBD13E7957}" destId="{B56A58C8-D4C0-4C13-99D3-602277FB7AD9}" srcOrd="0" destOrd="0" presId="urn:microsoft.com/office/officeart/2005/8/layout/vList3"/>
    <dgm:cxn modelId="{EDBF4CAD-3A94-4C89-8013-E140CF9D11F7}" type="presParOf" srcId="{EF7F3B12-ACE0-4796-9050-FD4E1BAEE566}" destId="{4BE578FC-A554-414C-A8EB-E642138C758C}" srcOrd="0" destOrd="0" presId="urn:microsoft.com/office/officeart/2005/8/layout/vList3"/>
    <dgm:cxn modelId="{33999683-D6BC-4DB0-B591-5B0AE5B26AEB}" type="presParOf" srcId="{4BE578FC-A554-414C-A8EB-E642138C758C}" destId="{A6214BD6-E58A-4428-A17F-76A7CD606822}" srcOrd="0" destOrd="0" presId="urn:microsoft.com/office/officeart/2005/8/layout/vList3"/>
    <dgm:cxn modelId="{B60C95AD-ADCF-4ED0-8EA3-2F76A603747D}" type="presParOf" srcId="{4BE578FC-A554-414C-A8EB-E642138C758C}" destId="{B56A58C8-D4C0-4C13-99D3-602277FB7A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7EEE1-1352-49F5-86E4-8925D108417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F196DED-EB91-4D72-B6CB-73E22EB5297D}">
      <dgm:prSet custT="1"/>
      <dgm:spPr>
        <a:solidFill>
          <a:schemeClr val="accent2">
            <a:lumMod val="40000"/>
            <a:lumOff val="60000"/>
          </a:schemeClr>
        </a:solidFill>
      </dgm:spPr>
      <dgm:t>
        <a:bodyPr/>
        <a:lstStyle/>
        <a:p>
          <a:pPr algn="just" rtl="0"/>
          <a:r>
            <a:rPr lang="vi-VN" sz="1600" dirty="0" smtClean="0">
              <a:solidFill>
                <a:schemeClr val="tx1"/>
              </a:solidFill>
              <a:latin typeface="+mj-lt"/>
            </a:rPr>
            <a:t>Khi trò chuyện hoặc chơi cùng với trẻ, tôi thường xưng tên tôi chứ không xưng “cô” và trẻ thuộc tên tôi rất nhanh. Còn khi về đến nhà, trẻ luôn miệng nhắc rửa tay sạch sẽ, để dép ở nơi này, không được để tay bẩn .. Chính những điều này làm phụ huynh tin tưởng ở tôi nhiều hơn và các cháu cũng thân thiết với </a:t>
          </a:r>
          <a:r>
            <a:rPr lang="en-US" sz="1600" dirty="0" err="1" smtClean="0">
              <a:solidFill>
                <a:schemeClr val="tx1"/>
              </a:solidFill>
              <a:latin typeface="Times New Roman" panose="02020603050405020304" pitchFamily="18" charset="0"/>
              <a:cs typeface="Times New Roman" panose="02020603050405020304" pitchFamily="18" charset="0"/>
            </a:rPr>
            <a:t>cô</a:t>
          </a:r>
          <a:r>
            <a:rPr lang="vi-VN" sz="1600" dirty="0" smtClean="0">
              <a:solidFill>
                <a:schemeClr val="tx1"/>
              </a:solidFill>
              <a:latin typeface="+mj-lt"/>
            </a:rPr>
            <a:t> hơn.</a:t>
          </a:r>
          <a:endParaRPr lang="en-US" sz="1600" dirty="0">
            <a:solidFill>
              <a:schemeClr val="tx1"/>
            </a:solidFill>
            <a:latin typeface="+mj-lt"/>
          </a:endParaRPr>
        </a:p>
      </dgm:t>
    </dgm:pt>
    <dgm:pt modelId="{FD0EDA78-0298-4D19-973B-DAE2D193C9EE}" type="parTrans" cxnId="{F8601C01-DEB3-4105-97E1-2604FBCCB028}">
      <dgm:prSet/>
      <dgm:spPr/>
      <dgm:t>
        <a:bodyPr/>
        <a:lstStyle/>
        <a:p>
          <a:endParaRPr lang="en-US"/>
        </a:p>
      </dgm:t>
    </dgm:pt>
    <dgm:pt modelId="{85E74C38-8A28-4D94-A9F9-B95D96ABA4C0}" type="sibTrans" cxnId="{F8601C01-DEB3-4105-97E1-2604FBCCB028}">
      <dgm:prSet/>
      <dgm:spPr/>
      <dgm:t>
        <a:bodyPr/>
        <a:lstStyle/>
        <a:p>
          <a:endParaRPr lang="en-US"/>
        </a:p>
      </dgm:t>
    </dgm:pt>
    <dgm:pt modelId="{0AC08895-BE57-4C56-92B3-85818B462592}" type="pres">
      <dgm:prSet presAssocID="{A687EEE1-1352-49F5-86E4-8925D1084175}" presName="linearFlow" presStyleCnt="0">
        <dgm:presLayoutVars>
          <dgm:dir/>
          <dgm:resizeHandles val="exact"/>
        </dgm:presLayoutVars>
      </dgm:prSet>
      <dgm:spPr/>
      <dgm:t>
        <a:bodyPr/>
        <a:lstStyle/>
        <a:p>
          <a:endParaRPr lang="en-US"/>
        </a:p>
      </dgm:t>
    </dgm:pt>
    <dgm:pt modelId="{915B71EA-7EAF-404A-9E09-98AE8BB6FFEC}" type="pres">
      <dgm:prSet presAssocID="{1F196DED-EB91-4D72-B6CB-73E22EB5297D}" presName="composite" presStyleCnt="0"/>
      <dgm:spPr/>
    </dgm:pt>
    <dgm:pt modelId="{BED05589-FDFE-466B-AF98-F7C76377DD93}" type="pres">
      <dgm:prSet presAssocID="{1F196DED-EB91-4D72-B6CB-73E22EB5297D}" presName="imgShp" presStyleLbl="fgImgPlace1" presStyleIdx="0" presStyleCnt="1" custLinFactNeighborX="-83625" custLinFactNeighborY="573"/>
      <dgm:spPr>
        <a:ln>
          <a:solidFill>
            <a:srgbClr val="00B050"/>
          </a:solidFill>
        </a:ln>
      </dgm:spPr>
      <dgm:t>
        <a:bodyPr/>
        <a:lstStyle/>
        <a:p>
          <a:endParaRPr lang="en-US"/>
        </a:p>
      </dgm:t>
    </dgm:pt>
    <dgm:pt modelId="{7CD3B8BD-8B03-4A20-93B7-A5E73DDDA8B1}" type="pres">
      <dgm:prSet presAssocID="{1F196DED-EB91-4D72-B6CB-73E22EB5297D}" presName="txShp" presStyleLbl="node1" presStyleIdx="0" presStyleCnt="1" custScaleX="133023" custLinFactNeighborX="9195" custLinFactNeighborY="989">
        <dgm:presLayoutVars>
          <dgm:bulletEnabled val="1"/>
        </dgm:presLayoutVars>
      </dgm:prSet>
      <dgm:spPr/>
      <dgm:t>
        <a:bodyPr/>
        <a:lstStyle/>
        <a:p>
          <a:endParaRPr lang="en-US"/>
        </a:p>
      </dgm:t>
    </dgm:pt>
  </dgm:ptLst>
  <dgm:cxnLst>
    <dgm:cxn modelId="{F8601C01-DEB3-4105-97E1-2604FBCCB028}" srcId="{A687EEE1-1352-49F5-86E4-8925D1084175}" destId="{1F196DED-EB91-4D72-B6CB-73E22EB5297D}" srcOrd="0" destOrd="0" parTransId="{FD0EDA78-0298-4D19-973B-DAE2D193C9EE}" sibTransId="{85E74C38-8A28-4D94-A9F9-B95D96ABA4C0}"/>
    <dgm:cxn modelId="{A3F73A42-0C8B-4574-A446-92298BDB6B54}" type="presOf" srcId="{1F196DED-EB91-4D72-B6CB-73E22EB5297D}" destId="{7CD3B8BD-8B03-4A20-93B7-A5E73DDDA8B1}" srcOrd="0" destOrd="0" presId="urn:microsoft.com/office/officeart/2005/8/layout/vList3"/>
    <dgm:cxn modelId="{0E72A8A9-7082-48D1-AB72-423E02B1E8CD}" type="presOf" srcId="{A687EEE1-1352-49F5-86E4-8925D1084175}" destId="{0AC08895-BE57-4C56-92B3-85818B462592}" srcOrd="0" destOrd="0" presId="urn:microsoft.com/office/officeart/2005/8/layout/vList3"/>
    <dgm:cxn modelId="{4B58D20F-22F0-4722-9FDD-61FF74A22944}" type="presParOf" srcId="{0AC08895-BE57-4C56-92B3-85818B462592}" destId="{915B71EA-7EAF-404A-9E09-98AE8BB6FFEC}" srcOrd="0" destOrd="0" presId="urn:microsoft.com/office/officeart/2005/8/layout/vList3"/>
    <dgm:cxn modelId="{6EDF3133-BAFC-4F00-A34E-6AF74CEB2C53}" type="presParOf" srcId="{915B71EA-7EAF-404A-9E09-98AE8BB6FFEC}" destId="{BED05589-FDFE-466B-AF98-F7C76377DD93}" srcOrd="0" destOrd="0" presId="urn:microsoft.com/office/officeart/2005/8/layout/vList3"/>
    <dgm:cxn modelId="{7E8A57D4-A6C7-4CCA-AEE8-F707ACCB7EF9}" type="presParOf" srcId="{915B71EA-7EAF-404A-9E09-98AE8BB6FFEC}" destId="{7CD3B8BD-8B03-4A20-93B7-A5E73DDDA8B1}"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A7DF0-38D8-4318-ABB0-BC6BCC8E7C6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EFD4567-13FF-45D3-9BCE-F1CC9FE2E0D9}">
      <dgm:prSet custT="1"/>
      <dgm:spPr>
        <a:solidFill>
          <a:schemeClr val="accent2">
            <a:lumMod val="40000"/>
            <a:lumOff val="60000"/>
          </a:schemeClr>
        </a:solidFill>
      </dgm:spPr>
      <dgm:t>
        <a:bodyPr/>
        <a:lstStyle/>
        <a:p>
          <a:pPr algn="just" rtl="0"/>
          <a:r>
            <a:rPr lang="vi-VN" sz="1600" dirty="0" smtClean="0">
              <a:solidFill>
                <a:schemeClr val="tx1"/>
              </a:solidFill>
              <a:latin typeface="+mj-lt"/>
            </a:rPr>
            <a:t>Trong thời gian đầu tùy theo cá tính của từng trẻ tôi luôn chiều trẻ để trẻ cảm thấy an tâm trong môi trường mới. Tôi có thể đáp ứng những thói quen không đẹp của trẻ như ngồi đưa chân lên ghế, chạy ra khỏi chỗ, vứt đồ chơi lung tung, ăn quà trong giờ học, bắt cô ẵm bồng… Rồi từ từ sau đó, khi bé quen rồi tôi sẽ cho bé thực hiện các nề nếp, vệ sinh, xếp hàng, thu dọn đồ chơi, ngồi vào chỗ trong giờ hoạt động hay trong giờ ăn… dưới hình thức luyện  tập, thông qua câu chuyện, làm mẫu của cô.</a:t>
          </a:r>
          <a:r>
            <a:rPr lang="en-US" sz="1600" dirty="0" smtClean="0">
              <a:solidFill>
                <a:schemeClr val="tx1"/>
              </a:solidFill>
              <a:latin typeface="+mj-lt"/>
            </a:rPr>
            <a:t> </a:t>
          </a:r>
          <a:r>
            <a:rPr lang="vi-VN" sz="1600" dirty="0" smtClean="0">
              <a:solidFill>
                <a:schemeClr val="tx1"/>
              </a:solidFill>
              <a:latin typeface="+mj-lt"/>
            </a:rPr>
            <a:t>Và kết quả mà tôi thu được đó là các con khi đến lớp thường tự nhiên thích và theo cô vào trong lớp hơn bố mẹ. Hễ đến lớp mà thấy cô đó thì yên tâm đi vào và trẻ sẽ không khóc. Chính vì vậy khi chia tay các con vào các buổi chiều thì các con rất lưu luyến với cô.</a:t>
          </a:r>
          <a:endParaRPr lang="en-US" sz="1600" dirty="0">
            <a:solidFill>
              <a:schemeClr val="tx1"/>
            </a:solidFill>
            <a:latin typeface="+mj-lt"/>
          </a:endParaRPr>
        </a:p>
      </dgm:t>
    </dgm:pt>
    <dgm:pt modelId="{AA92F3A0-49D2-4A46-A16A-6B4E25D4D3C7}" type="parTrans" cxnId="{1356FCB1-39C9-4175-98D3-8EF657996146}">
      <dgm:prSet/>
      <dgm:spPr/>
      <dgm:t>
        <a:bodyPr/>
        <a:lstStyle/>
        <a:p>
          <a:endParaRPr lang="en-US"/>
        </a:p>
      </dgm:t>
    </dgm:pt>
    <dgm:pt modelId="{CB48E178-1ED6-4B77-9312-22125A87C88A}" type="sibTrans" cxnId="{1356FCB1-39C9-4175-98D3-8EF657996146}">
      <dgm:prSet/>
      <dgm:spPr/>
      <dgm:t>
        <a:bodyPr/>
        <a:lstStyle/>
        <a:p>
          <a:endParaRPr lang="en-US"/>
        </a:p>
      </dgm:t>
    </dgm:pt>
    <dgm:pt modelId="{D218C900-F1EC-4EC5-817E-E67A676AFCD1}" type="pres">
      <dgm:prSet presAssocID="{CF8A7DF0-38D8-4318-ABB0-BC6BCC8E7C6A}" presName="linearFlow" presStyleCnt="0">
        <dgm:presLayoutVars>
          <dgm:dir/>
          <dgm:resizeHandles val="exact"/>
        </dgm:presLayoutVars>
      </dgm:prSet>
      <dgm:spPr/>
      <dgm:t>
        <a:bodyPr/>
        <a:lstStyle/>
        <a:p>
          <a:endParaRPr lang="en-US"/>
        </a:p>
      </dgm:t>
    </dgm:pt>
    <dgm:pt modelId="{C58C0D85-86A7-4432-8736-040C33C563A5}" type="pres">
      <dgm:prSet presAssocID="{9EFD4567-13FF-45D3-9BCE-F1CC9FE2E0D9}" presName="composite" presStyleCnt="0"/>
      <dgm:spPr/>
    </dgm:pt>
    <dgm:pt modelId="{3C0568C1-611B-48EB-83C4-330E7A33CF6C}" type="pres">
      <dgm:prSet presAssocID="{9EFD4567-13FF-45D3-9BCE-F1CC9FE2E0D9}" presName="imgShp" presStyleLbl="fgImgPlace1" presStyleIdx="0" presStyleCnt="1" custLinFactNeighborX="-58906" custLinFactNeighborY="-49"/>
      <dgm:spPr>
        <a:ln>
          <a:solidFill>
            <a:srgbClr val="00B050"/>
          </a:solidFill>
        </a:ln>
      </dgm:spPr>
      <dgm:t>
        <a:bodyPr/>
        <a:lstStyle/>
        <a:p>
          <a:endParaRPr lang="en-US"/>
        </a:p>
      </dgm:t>
    </dgm:pt>
    <dgm:pt modelId="{28CB6B1F-4EB8-4E89-BD45-B84BF544F499}" type="pres">
      <dgm:prSet presAssocID="{9EFD4567-13FF-45D3-9BCE-F1CC9FE2E0D9}" presName="txShp" presStyleLbl="node1" presStyleIdx="0" presStyleCnt="1" custScaleX="132485" custLinFactNeighborX="9332" custLinFactNeighborY="-49">
        <dgm:presLayoutVars>
          <dgm:bulletEnabled val="1"/>
        </dgm:presLayoutVars>
      </dgm:prSet>
      <dgm:spPr/>
      <dgm:t>
        <a:bodyPr/>
        <a:lstStyle/>
        <a:p>
          <a:endParaRPr lang="en-US"/>
        </a:p>
      </dgm:t>
    </dgm:pt>
  </dgm:ptLst>
  <dgm:cxnLst>
    <dgm:cxn modelId="{2538B2A9-7B34-431E-B402-6FA0EFB43015}" type="presOf" srcId="{9EFD4567-13FF-45D3-9BCE-F1CC9FE2E0D9}" destId="{28CB6B1F-4EB8-4E89-BD45-B84BF544F499}" srcOrd="0" destOrd="0" presId="urn:microsoft.com/office/officeart/2005/8/layout/vList3"/>
    <dgm:cxn modelId="{BA831F7C-46CD-42FC-958F-214231C1FC4B}" type="presOf" srcId="{CF8A7DF0-38D8-4318-ABB0-BC6BCC8E7C6A}" destId="{D218C900-F1EC-4EC5-817E-E67A676AFCD1}" srcOrd="0" destOrd="0" presId="urn:microsoft.com/office/officeart/2005/8/layout/vList3"/>
    <dgm:cxn modelId="{1356FCB1-39C9-4175-98D3-8EF657996146}" srcId="{CF8A7DF0-38D8-4318-ABB0-BC6BCC8E7C6A}" destId="{9EFD4567-13FF-45D3-9BCE-F1CC9FE2E0D9}" srcOrd="0" destOrd="0" parTransId="{AA92F3A0-49D2-4A46-A16A-6B4E25D4D3C7}" sibTransId="{CB48E178-1ED6-4B77-9312-22125A87C88A}"/>
    <dgm:cxn modelId="{BCA137DE-C983-4221-83FF-EFE878F4AE5E}" type="presParOf" srcId="{D218C900-F1EC-4EC5-817E-E67A676AFCD1}" destId="{C58C0D85-86A7-4432-8736-040C33C563A5}" srcOrd="0" destOrd="0" presId="urn:microsoft.com/office/officeart/2005/8/layout/vList3"/>
    <dgm:cxn modelId="{E16EE130-AA03-4BA1-A30B-F620ABC5534A}" type="presParOf" srcId="{C58C0D85-86A7-4432-8736-040C33C563A5}" destId="{3C0568C1-611B-48EB-83C4-330E7A33CF6C}" srcOrd="0" destOrd="0" presId="urn:microsoft.com/office/officeart/2005/8/layout/vList3"/>
    <dgm:cxn modelId="{6A5A51A0-C36B-454F-B78A-C995C2242760}" type="presParOf" srcId="{C58C0D85-86A7-4432-8736-040C33C563A5}" destId="{28CB6B1F-4EB8-4E89-BD45-B84BF544F499}"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2436B-17DD-412F-A258-AC5F9DACC208}" type="doc">
      <dgm:prSet loTypeId="urn:microsoft.com/office/officeart/2008/layout/CircleAccentTimeline" loCatId="process" qsTypeId="urn:microsoft.com/office/officeart/2005/8/quickstyle/3d1" qsCatId="3D" csTypeId="urn:microsoft.com/office/officeart/2005/8/colors/accent1_2" csCatId="accent1" phldr="1"/>
      <dgm:spPr/>
      <dgm:t>
        <a:bodyPr/>
        <a:lstStyle/>
        <a:p>
          <a:endParaRPr lang="en-US"/>
        </a:p>
      </dgm:t>
    </dgm:pt>
    <dgm:pt modelId="{53BD7E8B-1F6A-47B9-A0DD-7279F1AF6117}">
      <dgm:prSet/>
      <dgm:spPr/>
      <dgm:t>
        <a:bodyPr/>
        <a:lstStyle/>
        <a:p>
          <a:pPr rtl="0"/>
          <a:endParaRPr lang="en-US" dirty="0"/>
        </a:p>
      </dgm:t>
    </dgm:pt>
    <dgm:pt modelId="{1291A876-5F74-4449-BAD9-55CBE5340EC4}" type="parTrans" cxnId="{B632312D-0662-491E-AC50-73D7E229CBF0}">
      <dgm:prSet/>
      <dgm:spPr/>
      <dgm:t>
        <a:bodyPr/>
        <a:lstStyle/>
        <a:p>
          <a:endParaRPr lang="en-US"/>
        </a:p>
      </dgm:t>
    </dgm:pt>
    <dgm:pt modelId="{BE22913B-2890-46F0-ADF6-82ACAE7AE41B}" type="sibTrans" cxnId="{B632312D-0662-491E-AC50-73D7E229CBF0}">
      <dgm:prSet/>
      <dgm:spPr/>
      <dgm:t>
        <a:bodyPr/>
        <a:lstStyle/>
        <a:p>
          <a:endParaRPr lang="en-US"/>
        </a:p>
      </dgm:t>
    </dgm:pt>
    <dgm:pt modelId="{A415AA07-F594-425B-BE8D-1F093683951B}">
      <dgm:prSet/>
      <dgm:spPr/>
      <dgm:t>
        <a:bodyPr/>
        <a:lstStyle/>
        <a:p>
          <a:endParaRPr lang="en-US" dirty="0"/>
        </a:p>
      </dgm:t>
    </dgm:pt>
    <dgm:pt modelId="{41EE5411-D9AC-41E6-8D54-C2856C0C4A7E}" type="parTrans" cxnId="{66D73C6E-BD1C-443A-AC53-52013319961B}">
      <dgm:prSet/>
      <dgm:spPr/>
      <dgm:t>
        <a:bodyPr/>
        <a:lstStyle/>
        <a:p>
          <a:endParaRPr lang="en-US"/>
        </a:p>
      </dgm:t>
    </dgm:pt>
    <dgm:pt modelId="{A4E3CF5C-88B9-4E93-8D19-CB6047BA60A0}" type="sibTrans" cxnId="{66D73C6E-BD1C-443A-AC53-52013319961B}">
      <dgm:prSet/>
      <dgm:spPr/>
      <dgm:t>
        <a:bodyPr/>
        <a:lstStyle/>
        <a:p>
          <a:endParaRPr lang="en-US"/>
        </a:p>
      </dgm:t>
    </dgm:pt>
    <dgm:pt modelId="{9B6E9193-5CDA-4AEF-90A0-65E3AE533857}">
      <dgm:prSet/>
      <dgm:spPr/>
      <dgm:t>
        <a:bodyPr/>
        <a:lstStyle/>
        <a:p>
          <a:endParaRPr lang="en-US" dirty="0"/>
        </a:p>
      </dgm:t>
    </dgm:pt>
    <dgm:pt modelId="{3F62AB92-862E-40E4-8BBB-F3C31DF95CFF}" type="parTrans" cxnId="{CCD22847-AF13-4F0B-97D7-9893C26CB38A}">
      <dgm:prSet/>
      <dgm:spPr/>
      <dgm:t>
        <a:bodyPr/>
        <a:lstStyle/>
        <a:p>
          <a:endParaRPr lang="en-US"/>
        </a:p>
      </dgm:t>
    </dgm:pt>
    <dgm:pt modelId="{8D959D52-222B-4B75-966A-510A87953F0D}" type="sibTrans" cxnId="{CCD22847-AF13-4F0B-97D7-9893C26CB38A}">
      <dgm:prSet/>
      <dgm:spPr/>
      <dgm:t>
        <a:bodyPr/>
        <a:lstStyle/>
        <a:p>
          <a:endParaRPr lang="en-US"/>
        </a:p>
      </dgm:t>
    </dgm:pt>
    <dgm:pt modelId="{AA0BEA57-DF96-414F-B00D-ADF33274ABCF}">
      <dgm:prSet custT="1"/>
      <dgm:spPr/>
      <dgm:t>
        <a:bodyPr/>
        <a:lstStyle/>
        <a:p>
          <a:pPr algn="just"/>
          <a:endParaRPr lang="en-US" sz="700" dirty="0"/>
        </a:p>
      </dgm:t>
    </dgm:pt>
    <dgm:pt modelId="{6F9F5EED-D9BA-416E-99E8-44CD339308CE}" type="parTrans" cxnId="{8AFC0215-1966-4692-B002-DEFE42456170}">
      <dgm:prSet/>
      <dgm:spPr/>
      <dgm:t>
        <a:bodyPr/>
        <a:lstStyle/>
        <a:p>
          <a:endParaRPr lang="en-US"/>
        </a:p>
      </dgm:t>
    </dgm:pt>
    <dgm:pt modelId="{84E07011-7873-4A28-8B83-3AA620802918}" type="sibTrans" cxnId="{8AFC0215-1966-4692-B002-DEFE42456170}">
      <dgm:prSet/>
      <dgm:spPr/>
      <dgm:t>
        <a:bodyPr/>
        <a:lstStyle/>
        <a:p>
          <a:endParaRPr lang="en-US"/>
        </a:p>
      </dgm:t>
    </dgm:pt>
    <dgm:pt modelId="{1F4C4F97-5D49-4460-8FF2-0C46D0A8D17B}">
      <dgm:prSet custT="1"/>
      <dgm:spPr/>
      <dgm:t>
        <a:bodyPr/>
        <a:lstStyle/>
        <a:p>
          <a:pPr algn="just"/>
          <a:endParaRPr lang="en-US" sz="1400" dirty="0">
            <a:latin typeface="Times New Roman" panose="02020603050405020304" pitchFamily="18" charset="0"/>
            <a:cs typeface="Times New Roman" panose="02020603050405020304" pitchFamily="18" charset="0"/>
          </a:endParaRPr>
        </a:p>
      </dgm:t>
    </dgm:pt>
    <dgm:pt modelId="{9792B2AB-6E49-422F-81CA-54BD7BE294F0}" type="parTrans" cxnId="{5ED76E18-5909-44DE-8274-A18DEB583552}">
      <dgm:prSet/>
      <dgm:spPr/>
      <dgm:t>
        <a:bodyPr/>
        <a:lstStyle/>
        <a:p>
          <a:endParaRPr lang="en-US"/>
        </a:p>
      </dgm:t>
    </dgm:pt>
    <dgm:pt modelId="{0C6431E8-34D7-4FE5-82C1-20313E27032C}" type="sibTrans" cxnId="{5ED76E18-5909-44DE-8274-A18DEB583552}">
      <dgm:prSet/>
      <dgm:spPr/>
      <dgm:t>
        <a:bodyPr/>
        <a:lstStyle/>
        <a:p>
          <a:endParaRPr lang="en-US"/>
        </a:p>
      </dgm:t>
    </dgm:pt>
    <dgm:pt modelId="{E96F2400-77D8-4D06-B5C7-39C4A4F81CBF}" type="pres">
      <dgm:prSet presAssocID="{3572436B-17DD-412F-A258-AC5F9DACC208}" presName="Name0" presStyleCnt="0">
        <dgm:presLayoutVars>
          <dgm:dir/>
        </dgm:presLayoutVars>
      </dgm:prSet>
      <dgm:spPr/>
      <dgm:t>
        <a:bodyPr/>
        <a:lstStyle/>
        <a:p>
          <a:endParaRPr lang="en-US"/>
        </a:p>
      </dgm:t>
    </dgm:pt>
    <dgm:pt modelId="{38007FF9-5C86-4D83-B7E3-EAD56D1DB95F}" type="pres">
      <dgm:prSet presAssocID="{53BD7E8B-1F6A-47B9-A0DD-7279F1AF6117}" presName="parComposite" presStyleCnt="0"/>
      <dgm:spPr/>
    </dgm:pt>
    <dgm:pt modelId="{68F5FF1B-E59F-4EE5-901E-0E84D4BB258C}" type="pres">
      <dgm:prSet presAssocID="{53BD7E8B-1F6A-47B9-A0DD-7279F1AF6117}" presName="parBigCircle" presStyleLbl="node0" presStyleIdx="0" presStyleCnt="3" custLinFactNeighborX="-25409" custLinFactNeighborY="-85844"/>
      <dgm:spPr>
        <a:solidFill>
          <a:srgbClr val="A9D18E"/>
        </a:solidFill>
      </dgm:spPr>
    </dgm:pt>
    <dgm:pt modelId="{2EFFBDD6-DC57-4109-86C9-763D2D4DB074}" type="pres">
      <dgm:prSet presAssocID="{53BD7E8B-1F6A-47B9-A0DD-7279F1AF6117}" presName="parTx" presStyleLbl="revTx" presStyleIdx="0" presStyleCnt="7"/>
      <dgm:spPr/>
      <dgm:t>
        <a:bodyPr/>
        <a:lstStyle/>
        <a:p>
          <a:endParaRPr lang="en-US"/>
        </a:p>
      </dgm:t>
    </dgm:pt>
    <dgm:pt modelId="{2C905A0D-6BAD-4C58-BEC0-69140209FC38}" type="pres">
      <dgm:prSet presAssocID="{53BD7E8B-1F6A-47B9-A0DD-7279F1AF6117}" presName="bSpace" presStyleCnt="0"/>
      <dgm:spPr/>
    </dgm:pt>
    <dgm:pt modelId="{7646ED8E-FF5D-4586-B100-73794AD6FFD4}" type="pres">
      <dgm:prSet presAssocID="{53BD7E8B-1F6A-47B9-A0DD-7279F1AF6117}" presName="parBackupNorm" presStyleCnt="0"/>
      <dgm:spPr/>
    </dgm:pt>
    <dgm:pt modelId="{B65AAB46-35F0-47A9-8385-E0D796913CF6}" type="pres">
      <dgm:prSet presAssocID="{BE22913B-2890-46F0-ADF6-82ACAE7AE41B}" presName="parSpace" presStyleCnt="0"/>
      <dgm:spPr/>
    </dgm:pt>
    <dgm:pt modelId="{83B7E9F0-3250-4E58-B28C-31EC43CF69E0}" type="pres">
      <dgm:prSet presAssocID="{A415AA07-F594-425B-BE8D-1F093683951B}" presName="parComposite" presStyleCnt="0"/>
      <dgm:spPr/>
    </dgm:pt>
    <dgm:pt modelId="{F28D0622-425A-4572-B548-9D95C197AE91}" type="pres">
      <dgm:prSet presAssocID="{A415AA07-F594-425B-BE8D-1F093683951B}" presName="parBigCircle" presStyleLbl="node0" presStyleIdx="1" presStyleCnt="3" custLinFactNeighborX="83162" custLinFactNeighborY="-92963"/>
      <dgm:spPr>
        <a:solidFill>
          <a:srgbClr val="A9D18E"/>
        </a:solidFill>
      </dgm:spPr>
    </dgm:pt>
    <dgm:pt modelId="{D21582AE-FDB4-4E0B-9E34-B0D3305C1D1F}" type="pres">
      <dgm:prSet presAssocID="{A415AA07-F594-425B-BE8D-1F093683951B}" presName="parTx" presStyleLbl="revTx" presStyleIdx="1" presStyleCnt="7"/>
      <dgm:spPr/>
      <dgm:t>
        <a:bodyPr/>
        <a:lstStyle/>
        <a:p>
          <a:endParaRPr lang="en-US"/>
        </a:p>
      </dgm:t>
    </dgm:pt>
    <dgm:pt modelId="{6E97FECB-3880-4EE5-B744-455C38398DDB}" type="pres">
      <dgm:prSet presAssocID="{A415AA07-F594-425B-BE8D-1F093683951B}" presName="bSpace" presStyleCnt="0"/>
      <dgm:spPr/>
    </dgm:pt>
    <dgm:pt modelId="{82B81214-9442-4417-9730-03A0E41D9C5D}" type="pres">
      <dgm:prSet presAssocID="{A415AA07-F594-425B-BE8D-1F093683951B}" presName="parBackupNorm" presStyleCnt="0"/>
      <dgm:spPr/>
    </dgm:pt>
    <dgm:pt modelId="{0501C841-AE90-4FB3-AAB9-987003BB63E3}" type="pres">
      <dgm:prSet presAssocID="{A4E3CF5C-88B9-4E93-8D19-CB6047BA60A0}" presName="parSpace" presStyleCnt="0"/>
      <dgm:spPr/>
    </dgm:pt>
    <dgm:pt modelId="{42531212-F01C-4173-82D8-30A244F46C50}" type="pres">
      <dgm:prSet presAssocID="{AA0BEA57-DF96-414F-B00D-ADF33274ABCF}" presName="desBackupLeftNorm" presStyleCnt="0"/>
      <dgm:spPr/>
    </dgm:pt>
    <dgm:pt modelId="{4E851E24-AF7D-43AD-A52E-4057D1AFED6F}" type="pres">
      <dgm:prSet presAssocID="{AA0BEA57-DF96-414F-B00D-ADF33274ABCF}" presName="desComposite" presStyleCnt="0"/>
      <dgm:spPr/>
    </dgm:pt>
    <dgm:pt modelId="{80A69FC5-01C0-4247-B2A9-0A077A19FDD8}" type="pres">
      <dgm:prSet presAssocID="{AA0BEA57-DF96-414F-B00D-ADF33274ABCF}" presName="desCircle" presStyleLbl="node1" presStyleIdx="0" presStyleCnt="2" custScaleX="146160" custScaleY="121794" custLinFactX="100000" custLinFactY="-84641" custLinFactNeighborX="101032" custLinFactNeighborY="-100000"/>
      <dgm:spPr>
        <a:solidFill>
          <a:srgbClr val="A9D18E"/>
        </a:solidFill>
      </dgm:spPr>
    </dgm:pt>
    <dgm:pt modelId="{26D3EA44-014D-459E-98D7-A3CEAAB9F0E8}" type="pres">
      <dgm:prSet presAssocID="{AA0BEA57-DF96-414F-B00D-ADF33274ABCF}" presName="chTx" presStyleLbl="revTx" presStyleIdx="2" presStyleCnt="7" custAng="3900000" custLinFactNeighborX="-37630" custLinFactNeighborY="-19800"/>
      <dgm:spPr/>
      <dgm:t>
        <a:bodyPr/>
        <a:lstStyle/>
        <a:p>
          <a:endParaRPr lang="en-US"/>
        </a:p>
      </dgm:t>
    </dgm:pt>
    <dgm:pt modelId="{287DE95B-3E9F-4D89-AF58-A1C22243B077}" type="pres">
      <dgm:prSet presAssocID="{AA0BEA57-DF96-414F-B00D-ADF33274ABCF}" presName="desTx" presStyleLbl="revTx" presStyleIdx="3" presStyleCnt="7">
        <dgm:presLayoutVars>
          <dgm:bulletEnabled val="1"/>
        </dgm:presLayoutVars>
      </dgm:prSet>
      <dgm:spPr/>
    </dgm:pt>
    <dgm:pt modelId="{8CF61F63-F888-49E3-95E5-A8A4237478A5}" type="pres">
      <dgm:prSet presAssocID="{AA0BEA57-DF96-414F-B00D-ADF33274ABCF}" presName="desBackupRightNorm" presStyleCnt="0"/>
      <dgm:spPr/>
    </dgm:pt>
    <dgm:pt modelId="{21EA723D-EF72-4E33-B106-D2BAD4D40D9D}" type="pres">
      <dgm:prSet presAssocID="{84E07011-7873-4A28-8B83-3AA620802918}" presName="desSpace" presStyleCnt="0"/>
      <dgm:spPr/>
    </dgm:pt>
    <dgm:pt modelId="{D3D334A8-43A6-4439-9CDD-3AD64B09B127}" type="pres">
      <dgm:prSet presAssocID="{9B6E9193-5CDA-4AEF-90A0-65E3AE533857}" presName="parComposite" presStyleCnt="0"/>
      <dgm:spPr/>
    </dgm:pt>
    <dgm:pt modelId="{AA029EDF-5845-42DC-B24B-C9DB643A695D}" type="pres">
      <dgm:prSet presAssocID="{9B6E9193-5CDA-4AEF-90A0-65E3AE533857}" presName="parBigCircle" presStyleLbl="node0" presStyleIdx="2" presStyleCnt="3" custAng="0" custLinFactX="27345" custLinFactNeighborX="100000" custLinFactNeighborY="-99280"/>
      <dgm:spPr>
        <a:solidFill>
          <a:srgbClr val="A9D18E"/>
        </a:solidFill>
      </dgm:spPr>
    </dgm:pt>
    <dgm:pt modelId="{D900D212-4C07-430B-A02F-4889FE3170BC}" type="pres">
      <dgm:prSet presAssocID="{9B6E9193-5CDA-4AEF-90A0-65E3AE533857}" presName="parTx" presStyleLbl="revTx" presStyleIdx="4" presStyleCnt="7"/>
      <dgm:spPr/>
      <dgm:t>
        <a:bodyPr/>
        <a:lstStyle/>
        <a:p>
          <a:endParaRPr lang="en-US"/>
        </a:p>
      </dgm:t>
    </dgm:pt>
    <dgm:pt modelId="{1C84AE9E-152B-4805-A83B-63EB625EAC4A}" type="pres">
      <dgm:prSet presAssocID="{9B6E9193-5CDA-4AEF-90A0-65E3AE533857}" presName="bSpace" presStyleCnt="0"/>
      <dgm:spPr/>
    </dgm:pt>
    <dgm:pt modelId="{170D20A4-E339-4AD0-A016-69759578C1AB}" type="pres">
      <dgm:prSet presAssocID="{9B6E9193-5CDA-4AEF-90A0-65E3AE533857}" presName="parBackupNorm" presStyleCnt="0"/>
      <dgm:spPr/>
    </dgm:pt>
    <dgm:pt modelId="{9449D2AA-3D31-49EF-8C8F-2F16B54E2496}" type="pres">
      <dgm:prSet presAssocID="{8D959D52-222B-4B75-966A-510A87953F0D}" presName="parSpace" presStyleCnt="0"/>
      <dgm:spPr/>
    </dgm:pt>
    <dgm:pt modelId="{B405B100-B596-4437-87E3-403843E26C50}" type="pres">
      <dgm:prSet presAssocID="{1F4C4F97-5D49-4460-8FF2-0C46D0A8D17B}" presName="desBackupLeftNorm" presStyleCnt="0"/>
      <dgm:spPr/>
    </dgm:pt>
    <dgm:pt modelId="{58D661F5-C31A-4B60-AE01-0EECADA3B71A}" type="pres">
      <dgm:prSet presAssocID="{1F4C4F97-5D49-4460-8FF2-0C46D0A8D17B}" presName="desComposite" presStyleCnt="0"/>
      <dgm:spPr/>
    </dgm:pt>
    <dgm:pt modelId="{38E7CAED-4385-4DDC-A105-D19BAE5D68FD}" type="pres">
      <dgm:prSet presAssocID="{1F4C4F97-5D49-4460-8FF2-0C46D0A8D17B}" presName="desCircle" presStyleLbl="node1" presStyleIdx="1" presStyleCnt="2" custLinFactY="-93388" custLinFactNeighborX="84939" custLinFactNeighborY="-100000"/>
      <dgm:spPr/>
      <dgm:t>
        <a:bodyPr/>
        <a:lstStyle/>
        <a:p>
          <a:endParaRPr lang="en-US"/>
        </a:p>
      </dgm:t>
    </dgm:pt>
    <dgm:pt modelId="{071B4117-66AA-4A7F-B241-087194AD7BFF}" type="pres">
      <dgm:prSet presAssocID="{1F4C4F97-5D49-4460-8FF2-0C46D0A8D17B}" presName="chTx" presStyleLbl="revTx" presStyleIdx="5" presStyleCnt="7" custAng="3900000" custLinFactNeighborX="-17850" custLinFactNeighborY="-26524"/>
      <dgm:spPr/>
      <dgm:t>
        <a:bodyPr/>
        <a:lstStyle/>
        <a:p>
          <a:endParaRPr lang="en-US"/>
        </a:p>
      </dgm:t>
    </dgm:pt>
    <dgm:pt modelId="{EA707A46-B7F7-4DC0-BF48-4FFBC343A439}" type="pres">
      <dgm:prSet presAssocID="{1F4C4F97-5D49-4460-8FF2-0C46D0A8D17B}" presName="desTx" presStyleLbl="revTx" presStyleIdx="6" presStyleCnt="7">
        <dgm:presLayoutVars>
          <dgm:bulletEnabled val="1"/>
        </dgm:presLayoutVars>
      </dgm:prSet>
      <dgm:spPr/>
    </dgm:pt>
    <dgm:pt modelId="{1A1389FB-5174-4C64-B136-B01B58455464}" type="pres">
      <dgm:prSet presAssocID="{1F4C4F97-5D49-4460-8FF2-0C46D0A8D17B}" presName="desBackupRightNorm" presStyleCnt="0"/>
      <dgm:spPr/>
    </dgm:pt>
    <dgm:pt modelId="{A07F8C8D-FC71-4B5D-8294-EB6FE4D7C5BF}" type="pres">
      <dgm:prSet presAssocID="{0C6431E8-34D7-4FE5-82C1-20313E27032C}" presName="desSpace" presStyleCnt="0"/>
      <dgm:spPr/>
    </dgm:pt>
  </dgm:ptLst>
  <dgm:cxnLst>
    <dgm:cxn modelId="{F3256919-D35B-425E-8A98-5D18BA1D2931}" type="presOf" srcId="{1F4C4F97-5D49-4460-8FF2-0C46D0A8D17B}" destId="{071B4117-66AA-4A7F-B241-087194AD7BFF}" srcOrd="0" destOrd="0" presId="urn:microsoft.com/office/officeart/2008/layout/CircleAccentTimeline"/>
    <dgm:cxn modelId="{B632312D-0662-491E-AC50-73D7E229CBF0}" srcId="{3572436B-17DD-412F-A258-AC5F9DACC208}" destId="{53BD7E8B-1F6A-47B9-A0DD-7279F1AF6117}" srcOrd="0" destOrd="0" parTransId="{1291A876-5F74-4449-BAD9-55CBE5340EC4}" sibTransId="{BE22913B-2890-46F0-ADF6-82ACAE7AE41B}"/>
    <dgm:cxn modelId="{66D73C6E-BD1C-443A-AC53-52013319961B}" srcId="{3572436B-17DD-412F-A258-AC5F9DACC208}" destId="{A415AA07-F594-425B-BE8D-1F093683951B}" srcOrd="1" destOrd="0" parTransId="{41EE5411-D9AC-41E6-8D54-C2856C0C4A7E}" sibTransId="{A4E3CF5C-88B9-4E93-8D19-CB6047BA60A0}"/>
    <dgm:cxn modelId="{25F9854A-1EB7-4F5D-A457-ED0396681FB9}" type="presOf" srcId="{9B6E9193-5CDA-4AEF-90A0-65E3AE533857}" destId="{D900D212-4C07-430B-A02F-4889FE3170BC}" srcOrd="0" destOrd="0" presId="urn:microsoft.com/office/officeart/2008/layout/CircleAccentTimeline"/>
    <dgm:cxn modelId="{815D9157-B3D5-49EC-8164-508FC2CD19AE}" type="presOf" srcId="{3572436B-17DD-412F-A258-AC5F9DACC208}" destId="{E96F2400-77D8-4D06-B5C7-39C4A4F81CBF}" srcOrd="0" destOrd="0" presId="urn:microsoft.com/office/officeart/2008/layout/CircleAccentTimeline"/>
    <dgm:cxn modelId="{DEF10238-941E-4DBC-9C2C-520B5A06E5C8}" type="presOf" srcId="{53BD7E8B-1F6A-47B9-A0DD-7279F1AF6117}" destId="{2EFFBDD6-DC57-4109-86C9-763D2D4DB074}" srcOrd="0" destOrd="0" presId="urn:microsoft.com/office/officeart/2008/layout/CircleAccentTimeline"/>
    <dgm:cxn modelId="{41FAAF88-2B11-4951-AF8C-0C4E97E35473}" type="presOf" srcId="{AA0BEA57-DF96-414F-B00D-ADF33274ABCF}" destId="{26D3EA44-014D-459E-98D7-A3CEAAB9F0E8}" srcOrd="0" destOrd="0" presId="urn:microsoft.com/office/officeart/2008/layout/CircleAccentTimeline"/>
    <dgm:cxn modelId="{CCD22847-AF13-4F0B-97D7-9893C26CB38A}" srcId="{3572436B-17DD-412F-A258-AC5F9DACC208}" destId="{9B6E9193-5CDA-4AEF-90A0-65E3AE533857}" srcOrd="2" destOrd="0" parTransId="{3F62AB92-862E-40E4-8BBB-F3C31DF95CFF}" sibTransId="{8D959D52-222B-4B75-966A-510A87953F0D}"/>
    <dgm:cxn modelId="{5ED76E18-5909-44DE-8274-A18DEB583552}" srcId="{9B6E9193-5CDA-4AEF-90A0-65E3AE533857}" destId="{1F4C4F97-5D49-4460-8FF2-0C46D0A8D17B}" srcOrd="0" destOrd="0" parTransId="{9792B2AB-6E49-422F-81CA-54BD7BE294F0}" sibTransId="{0C6431E8-34D7-4FE5-82C1-20313E27032C}"/>
    <dgm:cxn modelId="{8AFC0215-1966-4692-B002-DEFE42456170}" srcId="{A415AA07-F594-425B-BE8D-1F093683951B}" destId="{AA0BEA57-DF96-414F-B00D-ADF33274ABCF}" srcOrd="0" destOrd="0" parTransId="{6F9F5EED-D9BA-416E-99E8-44CD339308CE}" sibTransId="{84E07011-7873-4A28-8B83-3AA620802918}"/>
    <dgm:cxn modelId="{39A19630-5F7B-49DD-9D09-E88A55A4F3F5}" type="presOf" srcId="{A415AA07-F594-425B-BE8D-1F093683951B}" destId="{D21582AE-FDB4-4E0B-9E34-B0D3305C1D1F}" srcOrd="0" destOrd="0" presId="urn:microsoft.com/office/officeart/2008/layout/CircleAccentTimeline"/>
    <dgm:cxn modelId="{F441C4AB-4772-497E-B49F-D1B05E92323B}" type="presParOf" srcId="{E96F2400-77D8-4D06-B5C7-39C4A4F81CBF}" destId="{38007FF9-5C86-4D83-B7E3-EAD56D1DB95F}" srcOrd="0" destOrd="0" presId="urn:microsoft.com/office/officeart/2008/layout/CircleAccentTimeline"/>
    <dgm:cxn modelId="{E2F0B6FA-8674-4D98-94EB-9259E1C960CE}" type="presParOf" srcId="{38007FF9-5C86-4D83-B7E3-EAD56D1DB95F}" destId="{68F5FF1B-E59F-4EE5-901E-0E84D4BB258C}" srcOrd="0" destOrd="0" presId="urn:microsoft.com/office/officeart/2008/layout/CircleAccentTimeline"/>
    <dgm:cxn modelId="{511BC9A3-78C6-461D-949B-D70253CC16DB}" type="presParOf" srcId="{38007FF9-5C86-4D83-B7E3-EAD56D1DB95F}" destId="{2EFFBDD6-DC57-4109-86C9-763D2D4DB074}" srcOrd="1" destOrd="0" presId="urn:microsoft.com/office/officeart/2008/layout/CircleAccentTimeline"/>
    <dgm:cxn modelId="{5D35FE98-5FAB-4EA4-AAF6-09B1E9AD4EC5}" type="presParOf" srcId="{38007FF9-5C86-4D83-B7E3-EAD56D1DB95F}" destId="{2C905A0D-6BAD-4C58-BEC0-69140209FC38}" srcOrd="2" destOrd="0" presId="urn:microsoft.com/office/officeart/2008/layout/CircleAccentTimeline"/>
    <dgm:cxn modelId="{9CCFCA40-159F-4D41-8B2F-F1B583708CAC}" type="presParOf" srcId="{E96F2400-77D8-4D06-B5C7-39C4A4F81CBF}" destId="{7646ED8E-FF5D-4586-B100-73794AD6FFD4}" srcOrd="1" destOrd="0" presId="urn:microsoft.com/office/officeart/2008/layout/CircleAccentTimeline"/>
    <dgm:cxn modelId="{3CB393D9-3CA0-498A-86D6-610E817348C0}" type="presParOf" srcId="{E96F2400-77D8-4D06-B5C7-39C4A4F81CBF}" destId="{B65AAB46-35F0-47A9-8385-E0D796913CF6}" srcOrd="2" destOrd="0" presId="urn:microsoft.com/office/officeart/2008/layout/CircleAccentTimeline"/>
    <dgm:cxn modelId="{A1AD7363-DA50-4593-967D-83CD29FDC1F9}" type="presParOf" srcId="{E96F2400-77D8-4D06-B5C7-39C4A4F81CBF}" destId="{83B7E9F0-3250-4E58-B28C-31EC43CF69E0}" srcOrd="3" destOrd="0" presId="urn:microsoft.com/office/officeart/2008/layout/CircleAccentTimeline"/>
    <dgm:cxn modelId="{42CDF99F-5C56-4691-B347-F405EEA3344E}" type="presParOf" srcId="{83B7E9F0-3250-4E58-B28C-31EC43CF69E0}" destId="{F28D0622-425A-4572-B548-9D95C197AE91}" srcOrd="0" destOrd="0" presId="urn:microsoft.com/office/officeart/2008/layout/CircleAccentTimeline"/>
    <dgm:cxn modelId="{6E8C25AC-03D8-41AA-A2B2-0F154049661E}" type="presParOf" srcId="{83B7E9F0-3250-4E58-B28C-31EC43CF69E0}" destId="{D21582AE-FDB4-4E0B-9E34-B0D3305C1D1F}" srcOrd="1" destOrd="0" presId="urn:microsoft.com/office/officeart/2008/layout/CircleAccentTimeline"/>
    <dgm:cxn modelId="{1AFD7836-2447-4962-A4A3-93092C7A566F}" type="presParOf" srcId="{83B7E9F0-3250-4E58-B28C-31EC43CF69E0}" destId="{6E97FECB-3880-4EE5-B744-455C38398DDB}" srcOrd="2" destOrd="0" presId="urn:microsoft.com/office/officeart/2008/layout/CircleAccentTimeline"/>
    <dgm:cxn modelId="{20B18FFB-EBAA-4003-803E-2C446C66444F}" type="presParOf" srcId="{E96F2400-77D8-4D06-B5C7-39C4A4F81CBF}" destId="{82B81214-9442-4417-9730-03A0E41D9C5D}" srcOrd="4" destOrd="0" presId="urn:microsoft.com/office/officeart/2008/layout/CircleAccentTimeline"/>
    <dgm:cxn modelId="{631BD96B-8C76-420D-B3C3-D7AB67101D9A}" type="presParOf" srcId="{E96F2400-77D8-4D06-B5C7-39C4A4F81CBF}" destId="{0501C841-AE90-4FB3-AAB9-987003BB63E3}" srcOrd="5" destOrd="0" presId="urn:microsoft.com/office/officeart/2008/layout/CircleAccentTimeline"/>
    <dgm:cxn modelId="{C516CF2D-6772-4D50-B2D6-B03E9D01A549}" type="presParOf" srcId="{E96F2400-77D8-4D06-B5C7-39C4A4F81CBF}" destId="{42531212-F01C-4173-82D8-30A244F46C50}" srcOrd="6" destOrd="0" presId="urn:microsoft.com/office/officeart/2008/layout/CircleAccentTimeline"/>
    <dgm:cxn modelId="{539D09F1-6C33-49F6-825F-8FBBE0BBC6C3}" type="presParOf" srcId="{E96F2400-77D8-4D06-B5C7-39C4A4F81CBF}" destId="{4E851E24-AF7D-43AD-A52E-4057D1AFED6F}" srcOrd="7" destOrd="0" presId="urn:microsoft.com/office/officeart/2008/layout/CircleAccentTimeline"/>
    <dgm:cxn modelId="{7443B35E-7777-47C1-AB87-71FA03ACD72A}" type="presParOf" srcId="{4E851E24-AF7D-43AD-A52E-4057D1AFED6F}" destId="{80A69FC5-01C0-4247-B2A9-0A077A19FDD8}" srcOrd="0" destOrd="0" presId="urn:microsoft.com/office/officeart/2008/layout/CircleAccentTimeline"/>
    <dgm:cxn modelId="{A7829E4B-4BAD-4C07-AD37-9CDBCEEE6674}" type="presParOf" srcId="{4E851E24-AF7D-43AD-A52E-4057D1AFED6F}" destId="{26D3EA44-014D-459E-98D7-A3CEAAB9F0E8}" srcOrd="1" destOrd="0" presId="urn:microsoft.com/office/officeart/2008/layout/CircleAccentTimeline"/>
    <dgm:cxn modelId="{43F18E66-3327-4029-8FEF-8F3982ED1E1B}" type="presParOf" srcId="{4E851E24-AF7D-43AD-A52E-4057D1AFED6F}" destId="{287DE95B-3E9F-4D89-AF58-A1C22243B077}" srcOrd="2" destOrd="0" presId="urn:microsoft.com/office/officeart/2008/layout/CircleAccentTimeline"/>
    <dgm:cxn modelId="{7E80E078-1561-470B-B22A-6828AC8F28D5}" type="presParOf" srcId="{E96F2400-77D8-4D06-B5C7-39C4A4F81CBF}" destId="{8CF61F63-F888-49E3-95E5-A8A4237478A5}" srcOrd="8" destOrd="0" presId="urn:microsoft.com/office/officeart/2008/layout/CircleAccentTimeline"/>
    <dgm:cxn modelId="{F75DE5DA-61E2-40EF-B90A-3A54DC6D4F85}" type="presParOf" srcId="{E96F2400-77D8-4D06-B5C7-39C4A4F81CBF}" destId="{21EA723D-EF72-4E33-B106-D2BAD4D40D9D}" srcOrd="9" destOrd="0" presId="urn:microsoft.com/office/officeart/2008/layout/CircleAccentTimeline"/>
    <dgm:cxn modelId="{B48A4202-9AC1-4F4D-8C17-501767B01864}" type="presParOf" srcId="{E96F2400-77D8-4D06-B5C7-39C4A4F81CBF}" destId="{D3D334A8-43A6-4439-9CDD-3AD64B09B127}" srcOrd="10" destOrd="0" presId="urn:microsoft.com/office/officeart/2008/layout/CircleAccentTimeline"/>
    <dgm:cxn modelId="{553F443A-8D25-4BDB-9A6D-9DE18C5BAF60}" type="presParOf" srcId="{D3D334A8-43A6-4439-9CDD-3AD64B09B127}" destId="{AA029EDF-5845-42DC-B24B-C9DB643A695D}" srcOrd="0" destOrd="0" presId="urn:microsoft.com/office/officeart/2008/layout/CircleAccentTimeline"/>
    <dgm:cxn modelId="{52D3B43C-6EBA-4DB4-B297-98B6401719F4}" type="presParOf" srcId="{D3D334A8-43A6-4439-9CDD-3AD64B09B127}" destId="{D900D212-4C07-430B-A02F-4889FE3170BC}" srcOrd="1" destOrd="0" presId="urn:microsoft.com/office/officeart/2008/layout/CircleAccentTimeline"/>
    <dgm:cxn modelId="{B58D049C-9ABE-4489-B7B9-8A0AABD4290C}" type="presParOf" srcId="{D3D334A8-43A6-4439-9CDD-3AD64B09B127}" destId="{1C84AE9E-152B-4805-A83B-63EB625EAC4A}" srcOrd="2" destOrd="0" presId="urn:microsoft.com/office/officeart/2008/layout/CircleAccentTimeline"/>
    <dgm:cxn modelId="{FFA1834A-C137-4175-9806-778832D12773}" type="presParOf" srcId="{E96F2400-77D8-4D06-B5C7-39C4A4F81CBF}" destId="{170D20A4-E339-4AD0-A016-69759578C1AB}" srcOrd="11" destOrd="0" presId="urn:microsoft.com/office/officeart/2008/layout/CircleAccentTimeline"/>
    <dgm:cxn modelId="{A46DBD80-2328-4408-BA9B-1B360CDD5251}" type="presParOf" srcId="{E96F2400-77D8-4D06-B5C7-39C4A4F81CBF}" destId="{9449D2AA-3D31-49EF-8C8F-2F16B54E2496}" srcOrd="12" destOrd="0" presId="urn:microsoft.com/office/officeart/2008/layout/CircleAccentTimeline"/>
    <dgm:cxn modelId="{E25A3E47-6688-4AC2-BC89-F4E99C7CE075}" type="presParOf" srcId="{E96F2400-77D8-4D06-B5C7-39C4A4F81CBF}" destId="{B405B100-B596-4437-87E3-403843E26C50}" srcOrd="13" destOrd="0" presId="urn:microsoft.com/office/officeart/2008/layout/CircleAccentTimeline"/>
    <dgm:cxn modelId="{C3BFAEA8-7D95-44E1-8A54-0CC5A9F5A905}" type="presParOf" srcId="{E96F2400-77D8-4D06-B5C7-39C4A4F81CBF}" destId="{58D661F5-C31A-4B60-AE01-0EECADA3B71A}" srcOrd="14" destOrd="0" presId="urn:microsoft.com/office/officeart/2008/layout/CircleAccentTimeline"/>
    <dgm:cxn modelId="{2560E710-0315-4952-87CD-88A41D890150}" type="presParOf" srcId="{58D661F5-C31A-4B60-AE01-0EECADA3B71A}" destId="{38E7CAED-4385-4DDC-A105-D19BAE5D68FD}" srcOrd="0" destOrd="0" presId="urn:microsoft.com/office/officeart/2008/layout/CircleAccentTimeline"/>
    <dgm:cxn modelId="{99070A14-24F6-4237-AE82-CAC1F8726795}" type="presParOf" srcId="{58D661F5-C31A-4B60-AE01-0EECADA3B71A}" destId="{071B4117-66AA-4A7F-B241-087194AD7BFF}" srcOrd="1" destOrd="0" presId="urn:microsoft.com/office/officeart/2008/layout/CircleAccentTimeline"/>
    <dgm:cxn modelId="{E552F092-B8F2-4E77-8FFD-B402CCD14309}" type="presParOf" srcId="{58D661F5-C31A-4B60-AE01-0EECADA3B71A}" destId="{EA707A46-B7F7-4DC0-BF48-4FFBC343A439}" srcOrd="2" destOrd="0" presId="urn:microsoft.com/office/officeart/2008/layout/CircleAccentTimeline"/>
    <dgm:cxn modelId="{73D61051-2392-4DDC-800B-04A665A8DED8}" type="presParOf" srcId="{E96F2400-77D8-4D06-B5C7-39C4A4F81CBF}" destId="{1A1389FB-5174-4C64-B136-B01B58455464}" srcOrd="15" destOrd="0" presId="urn:microsoft.com/office/officeart/2008/layout/CircleAccentTimeline"/>
    <dgm:cxn modelId="{F1E2F23E-AF16-43DF-9637-CA00D58F8CC1}" type="presParOf" srcId="{E96F2400-77D8-4D06-B5C7-39C4A4F81CBF}" destId="{A07F8C8D-FC71-4B5D-8294-EB6FE4D7C5BF}" srcOrd="1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C66E2-8B22-41D9-BFFF-E61A6F9D249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86BE250-CA36-4187-B3CA-8020D01BC9E7}">
      <dgm:prSet custT="1"/>
      <dgm:spPr>
        <a:solidFill>
          <a:schemeClr val="accent2">
            <a:lumMod val="40000"/>
            <a:lumOff val="60000"/>
          </a:schemeClr>
        </a:solidFill>
      </dgm:spPr>
      <dgm:t>
        <a:bodyPr/>
        <a:lstStyle/>
        <a:p>
          <a:pPr algn="just" rtl="0"/>
          <a:r>
            <a:rPr lang="en-US" sz="1400" b="1" dirty="0" smtClean="0">
              <a:solidFill>
                <a:schemeClr val="tx1"/>
              </a:solidFill>
              <a:latin typeface="Times New Roman" panose="02020603050405020304" pitchFamily="18" charset="0"/>
              <a:cs typeface="Times New Roman" panose="02020603050405020304" pitchFamily="18" charset="0"/>
            </a:rPr>
            <a:t>M</a:t>
          </a:r>
          <a:r>
            <a:rPr lang="vi-VN" sz="1400" b="1" dirty="0" smtClean="0">
              <a:solidFill>
                <a:schemeClr val="tx1"/>
              </a:solidFill>
              <a:latin typeface="Times New Roman" panose="02020603050405020304" pitchFamily="18" charset="0"/>
              <a:cs typeface="Times New Roman" panose="02020603050405020304" pitchFamily="18" charset="0"/>
            </a:rPr>
            <a:t>ong rằng trong năm học áp dụng những biện pháp trên. Trẻ sẽ đạt được những kết quả sau.</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3E2C1329-797C-4C84-AC0C-7BE42CFE4B6F}" type="parTrans" cxnId="{C642B484-3B9F-4EAA-A438-437656F62B36}">
      <dgm:prSet/>
      <dgm:spPr/>
      <dgm:t>
        <a:bodyPr/>
        <a:lstStyle/>
        <a:p>
          <a:endParaRPr lang="en-US"/>
        </a:p>
      </dgm:t>
    </dgm:pt>
    <dgm:pt modelId="{67B19BF5-C7E3-4F9D-9BD0-7B47511F50A9}" type="sibTrans" cxnId="{C642B484-3B9F-4EAA-A438-437656F62B36}">
      <dgm:prSet/>
      <dgm:spPr/>
      <dgm:t>
        <a:bodyPr/>
        <a:lstStyle/>
        <a:p>
          <a:endParaRPr lang="en-US"/>
        </a:p>
      </dgm:t>
    </dgm:pt>
    <dgm:pt modelId="{18675B6F-7CB1-4A1A-BBAC-1C64B1E7C22A}">
      <dgm:prSet custT="1"/>
      <dgm:spPr>
        <a:solidFill>
          <a:schemeClr val="accent2">
            <a:lumMod val="40000"/>
            <a:lumOff val="60000"/>
          </a:schemeClr>
        </a:solidFill>
      </dgm:spPr>
      <dgm:t>
        <a:bodyPr/>
        <a:lstStyle/>
        <a:p>
          <a:pPr algn="just" rtl="0"/>
          <a:r>
            <a:rPr lang="vi-VN" sz="1400" b="1" dirty="0" smtClean="0">
              <a:solidFill>
                <a:schemeClr val="tx1"/>
              </a:solidFill>
              <a:latin typeface="Times New Roman" panose="02020603050405020304" pitchFamily="18" charset="0"/>
              <a:cs typeface="Times New Roman" panose="02020603050405020304" pitchFamily="18" charset="0"/>
            </a:rPr>
            <a:t>Trẻ mạnh mạnh dạn, tự tin, vui vẻ khi đến lớp.</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346D51C9-C640-4B2C-A1BE-69DE37AA2778}" type="parTrans" cxnId="{D5FF12AE-7CD3-4245-8C3F-9EC9B708DCCF}">
      <dgm:prSet/>
      <dgm:spPr/>
      <dgm:t>
        <a:bodyPr/>
        <a:lstStyle/>
        <a:p>
          <a:endParaRPr lang="en-US"/>
        </a:p>
      </dgm:t>
    </dgm:pt>
    <dgm:pt modelId="{0B6CBCCD-84E8-43F8-BFF8-E984DE6578B0}" type="sibTrans" cxnId="{D5FF12AE-7CD3-4245-8C3F-9EC9B708DCCF}">
      <dgm:prSet/>
      <dgm:spPr/>
      <dgm:t>
        <a:bodyPr/>
        <a:lstStyle/>
        <a:p>
          <a:endParaRPr lang="en-US"/>
        </a:p>
      </dgm:t>
    </dgm:pt>
    <dgm:pt modelId="{63E17BFE-C968-4104-A05E-B2EFD2D6213D}">
      <dgm:prSet custT="1"/>
      <dgm:spPr>
        <a:solidFill>
          <a:schemeClr val="accent2">
            <a:lumMod val="40000"/>
            <a:lumOff val="60000"/>
          </a:schemeClr>
        </a:solidFill>
      </dgm:spPr>
      <dgm:t>
        <a:bodyPr/>
        <a:lstStyle/>
        <a:p>
          <a:pPr algn="just" rtl="0"/>
          <a:r>
            <a:rPr lang="vi-VN" sz="1400" b="1" dirty="0" smtClean="0">
              <a:solidFill>
                <a:schemeClr val="tx1"/>
              </a:solidFill>
              <a:latin typeface="Times New Roman" panose="02020603050405020304" pitchFamily="18" charset="0"/>
              <a:cs typeface="Times New Roman" panose="02020603050405020304" pitchFamily="18" charset="0"/>
            </a:rPr>
            <a:t>Đến lớp trẻ ch</a:t>
          </a:r>
          <a:r>
            <a:rPr lang="en-US" sz="1400" b="1" dirty="0" smtClean="0">
              <a:solidFill>
                <a:schemeClr val="tx1"/>
              </a:solidFill>
              <a:latin typeface="Times New Roman" panose="02020603050405020304" pitchFamily="18" charset="0"/>
              <a:cs typeface="Times New Roman" panose="02020603050405020304" pitchFamily="18" charset="0"/>
            </a:rPr>
            <a:t>à</a:t>
          </a:r>
          <a:r>
            <a:rPr lang="vi-VN" sz="1400" b="1" dirty="0" smtClean="0">
              <a:solidFill>
                <a:schemeClr val="tx1"/>
              </a:solidFill>
              <a:latin typeface="Times New Roman" panose="02020603050405020304" pitchFamily="18" charset="0"/>
              <a:cs typeface="Times New Roman" panose="02020603050405020304" pitchFamily="18" charset="0"/>
            </a:rPr>
            <a:t>o cô, chào bố mẹ, tự cất đồ dùng cá nhân vào nơi quy định</a:t>
          </a:r>
          <a:r>
            <a:rPr lang="en-US" sz="1400" b="1" dirty="0" smtClean="0">
              <a:solidFill>
                <a:schemeClr val="tx1"/>
              </a:solidFill>
              <a:latin typeface="Times New Roman" panose="02020603050405020304" pitchFamily="18" charset="0"/>
              <a:cs typeface="Times New Roman" panose="02020603050405020304" pitchFamily="18" charset="0"/>
            </a:rPr>
            <a:t>.</a:t>
          </a:r>
          <a:endParaRPr lang="en-US" sz="1400" b="1" dirty="0"/>
        </a:p>
      </dgm:t>
    </dgm:pt>
    <dgm:pt modelId="{0012A693-CB36-4252-87A8-C48E7E40F8CE}" type="parTrans" cxnId="{C980B2AE-A483-44E0-89A0-F702D062D7AF}">
      <dgm:prSet/>
      <dgm:spPr/>
      <dgm:t>
        <a:bodyPr/>
        <a:lstStyle/>
        <a:p>
          <a:endParaRPr lang="en-US"/>
        </a:p>
      </dgm:t>
    </dgm:pt>
    <dgm:pt modelId="{8B9FFD00-F9C0-4808-B560-288456D86AA4}" type="sibTrans" cxnId="{C980B2AE-A483-44E0-89A0-F702D062D7AF}">
      <dgm:prSet/>
      <dgm:spPr/>
      <dgm:t>
        <a:bodyPr/>
        <a:lstStyle/>
        <a:p>
          <a:endParaRPr lang="en-US"/>
        </a:p>
      </dgm:t>
    </dgm:pt>
    <dgm:pt modelId="{250ACDC5-F87B-4FBE-BE3B-E74DEF40D81C}">
      <dgm:prSet custT="1"/>
      <dgm:spPr>
        <a:solidFill>
          <a:schemeClr val="accent2">
            <a:lumMod val="40000"/>
            <a:lumOff val="60000"/>
          </a:schemeClr>
        </a:solidFill>
      </dgm:spPr>
      <dgm:t>
        <a:bodyPr/>
        <a:lstStyle/>
        <a:p>
          <a:pPr algn="just" rtl="0"/>
          <a:r>
            <a:rPr lang="vi-VN" sz="1400" b="1" dirty="0" smtClean="0">
              <a:solidFill>
                <a:schemeClr val="tx1"/>
              </a:solidFill>
              <a:latin typeface="+mj-lt"/>
              <a:cs typeface="Times New Roman" panose="02020603050405020304" pitchFamily="18" charset="0"/>
            </a:rPr>
            <a:t>Giáo viên có kinh nghiệm chăm sóc giáo dục trẻ lứa tuổi nhà trẻ 24-36 làm cho phụ huynh yên tâm tin tưởng</a:t>
          </a:r>
          <a:r>
            <a:rPr lang="en-US" sz="1400" b="1" dirty="0" smtClean="0">
              <a:solidFill>
                <a:schemeClr val="tx1"/>
              </a:solidFill>
              <a:latin typeface="+mj-lt"/>
              <a:cs typeface="Times New Roman" panose="02020603050405020304" pitchFamily="18" charset="0"/>
            </a:rPr>
            <a:t>.</a:t>
          </a:r>
          <a:endParaRPr lang="en-US" sz="1400" b="1" dirty="0">
            <a:latin typeface="+mj-lt"/>
          </a:endParaRPr>
        </a:p>
      </dgm:t>
    </dgm:pt>
    <dgm:pt modelId="{B5742E48-13A4-41D2-A542-F3FF86EBB4A6}" type="parTrans" cxnId="{C185B601-A575-4323-B23C-FA9427BACB2E}">
      <dgm:prSet/>
      <dgm:spPr/>
      <dgm:t>
        <a:bodyPr/>
        <a:lstStyle/>
        <a:p>
          <a:endParaRPr lang="en-US"/>
        </a:p>
      </dgm:t>
    </dgm:pt>
    <dgm:pt modelId="{80B9B0F0-F315-45E2-B9E7-CE6BD34520F3}" type="sibTrans" cxnId="{C185B601-A575-4323-B23C-FA9427BACB2E}">
      <dgm:prSet/>
      <dgm:spPr/>
      <dgm:t>
        <a:bodyPr/>
        <a:lstStyle/>
        <a:p>
          <a:endParaRPr lang="en-US"/>
        </a:p>
      </dgm:t>
    </dgm:pt>
    <dgm:pt modelId="{5D90B01A-1C06-4515-AECB-DA0BE66856FE}" type="pres">
      <dgm:prSet presAssocID="{21AC66E2-8B22-41D9-BFFF-E61A6F9D2496}" presName="Name0" presStyleCnt="0">
        <dgm:presLayoutVars>
          <dgm:dir/>
          <dgm:animLvl val="lvl"/>
          <dgm:resizeHandles val="exact"/>
        </dgm:presLayoutVars>
      </dgm:prSet>
      <dgm:spPr/>
      <dgm:t>
        <a:bodyPr/>
        <a:lstStyle/>
        <a:p>
          <a:endParaRPr lang="en-US"/>
        </a:p>
      </dgm:t>
    </dgm:pt>
    <dgm:pt modelId="{C5400F4B-E9C8-4BE9-BF91-A4C64D21D916}" type="pres">
      <dgm:prSet presAssocID="{F86BE250-CA36-4187-B3CA-8020D01BC9E7}" presName="parTxOnly" presStyleLbl="node1" presStyleIdx="0" presStyleCnt="4" custScaleX="168538" custScaleY="164444" custLinFactNeighborX="-99238" custLinFactNeighborY="-6250">
        <dgm:presLayoutVars>
          <dgm:chMax val="0"/>
          <dgm:chPref val="0"/>
          <dgm:bulletEnabled val="1"/>
        </dgm:presLayoutVars>
      </dgm:prSet>
      <dgm:spPr/>
      <dgm:t>
        <a:bodyPr/>
        <a:lstStyle/>
        <a:p>
          <a:endParaRPr lang="en-US"/>
        </a:p>
      </dgm:t>
    </dgm:pt>
    <dgm:pt modelId="{80280DFD-083A-41E2-99CB-6998C209D9A5}" type="pres">
      <dgm:prSet presAssocID="{67B19BF5-C7E3-4F9D-9BD0-7B47511F50A9}" presName="parTxOnlySpace" presStyleCnt="0"/>
      <dgm:spPr/>
    </dgm:pt>
    <dgm:pt modelId="{047872BB-60EA-483C-A54C-1670F448358E}" type="pres">
      <dgm:prSet presAssocID="{18675B6F-7CB1-4A1A-BBAC-1C64B1E7C22A}" presName="parTxOnly" presStyleLbl="node1" presStyleIdx="1" presStyleCnt="4" custScaleX="150525" custScaleY="153392" custLinFactX="-648" custLinFactNeighborX="-100000" custLinFactNeighborY="-11776">
        <dgm:presLayoutVars>
          <dgm:chMax val="0"/>
          <dgm:chPref val="0"/>
          <dgm:bulletEnabled val="1"/>
        </dgm:presLayoutVars>
      </dgm:prSet>
      <dgm:spPr/>
      <dgm:t>
        <a:bodyPr/>
        <a:lstStyle/>
        <a:p>
          <a:endParaRPr lang="en-US"/>
        </a:p>
      </dgm:t>
    </dgm:pt>
    <dgm:pt modelId="{887B19F7-A7EC-4D14-A0AB-D5A20CB23F08}" type="pres">
      <dgm:prSet presAssocID="{0B6CBCCD-84E8-43F8-BFF8-E984DE6578B0}" presName="parTxOnlySpace" presStyleCnt="0"/>
      <dgm:spPr/>
    </dgm:pt>
    <dgm:pt modelId="{CEE5DAE6-14F3-4C10-AA0B-6F11A12901E5}" type="pres">
      <dgm:prSet presAssocID="{63E17BFE-C968-4104-A05E-B2EFD2D6213D}" presName="parTxOnly" presStyleLbl="node1" presStyleIdx="2" presStyleCnt="4" custScaleX="174720" custScaleY="146834" custLinFactNeighborX="-92588" custLinFactNeighborY="-15055">
        <dgm:presLayoutVars>
          <dgm:chMax val="0"/>
          <dgm:chPref val="0"/>
          <dgm:bulletEnabled val="1"/>
        </dgm:presLayoutVars>
      </dgm:prSet>
      <dgm:spPr/>
      <dgm:t>
        <a:bodyPr/>
        <a:lstStyle/>
        <a:p>
          <a:endParaRPr lang="en-US"/>
        </a:p>
      </dgm:t>
    </dgm:pt>
    <dgm:pt modelId="{9C64BB3C-1D25-4CE4-B017-C206CFE6F294}" type="pres">
      <dgm:prSet presAssocID="{8B9FFD00-F9C0-4808-B560-288456D86AA4}" presName="parTxOnlySpace" presStyleCnt="0"/>
      <dgm:spPr/>
    </dgm:pt>
    <dgm:pt modelId="{453B3609-40C8-4479-8146-186FCF1F057B}" type="pres">
      <dgm:prSet presAssocID="{250ACDC5-F87B-4FBE-BE3B-E74DEF40D81C}" presName="parTxOnly" presStyleLbl="node1" presStyleIdx="3" presStyleCnt="4" custScaleX="210280" custScaleY="147087" custLinFactNeighborX="-7376" custLinFactNeighborY="-922">
        <dgm:presLayoutVars>
          <dgm:chMax val="0"/>
          <dgm:chPref val="0"/>
          <dgm:bulletEnabled val="1"/>
        </dgm:presLayoutVars>
      </dgm:prSet>
      <dgm:spPr/>
      <dgm:t>
        <a:bodyPr/>
        <a:lstStyle/>
        <a:p>
          <a:endParaRPr lang="en-US"/>
        </a:p>
      </dgm:t>
    </dgm:pt>
  </dgm:ptLst>
  <dgm:cxnLst>
    <dgm:cxn modelId="{C642B484-3B9F-4EAA-A438-437656F62B36}" srcId="{21AC66E2-8B22-41D9-BFFF-E61A6F9D2496}" destId="{F86BE250-CA36-4187-B3CA-8020D01BC9E7}" srcOrd="0" destOrd="0" parTransId="{3E2C1329-797C-4C84-AC0C-7BE42CFE4B6F}" sibTransId="{67B19BF5-C7E3-4F9D-9BD0-7B47511F50A9}"/>
    <dgm:cxn modelId="{C185B601-A575-4323-B23C-FA9427BACB2E}" srcId="{21AC66E2-8B22-41D9-BFFF-E61A6F9D2496}" destId="{250ACDC5-F87B-4FBE-BE3B-E74DEF40D81C}" srcOrd="3" destOrd="0" parTransId="{B5742E48-13A4-41D2-A542-F3FF86EBB4A6}" sibTransId="{80B9B0F0-F315-45E2-B9E7-CE6BD34520F3}"/>
    <dgm:cxn modelId="{B41FF6B4-7B40-403A-98FB-5C1BA0BCD09E}" type="presOf" srcId="{250ACDC5-F87B-4FBE-BE3B-E74DEF40D81C}" destId="{453B3609-40C8-4479-8146-186FCF1F057B}" srcOrd="0" destOrd="0" presId="urn:microsoft.com/office/officeart/2005/8/layout/chevron1"/>
    <dgm:cxn modelId="{8B775804-2081-4964-8061-4BE90E13E036}" type="presOf" srcId="{21AC66E2-8B22-41D9-BFFF-E61A6F9D2496}" destId="{5D90B01A-1C06-4515-AECB-DA0BE66856FE}" srcOrd="0" destOrd="0" presId="urn:microsoft.com/office/officeart/2005/8/layout/chevron1"/>
    <dgm:cxn modelId="{C980B2AE-A483-44E0-89A0-F702D062D7AF}" srcId="{21AC66E2-8B22-41D9-BFFF-E61A6F9D2496}" destId="{63E17BFE-C968-4104-A05E-B2EFD2D6213D}" srcOrd="2" destOrd="0" parTransId="{0012A693-CB36-4252-87A8-C48E7E40F8CE}" sibTransId="{8B9FFD00-F9C0-4808-B560-288456D86AA4}"/>
    <dgm:cxn modelId="{D5FF12AE-7CD3-4245-8C3F-9EC9B708DCCF}" srcId="{21AC66E2-8B22-41D9-BFFF-E61A6F9D2496}" destId="{18675B6F-7CB1-4A1A-BBAC-1C64B1E7C22A}" srcOrd="1" destOrd="0" parTransId="{346D51C9-C640-4B2C-A1BE-69DE37AA2778}" sibTransId="{0B6CBCCD-84E8-43F8-BFF8-E984DE6578B0}"/>
    <dgm:cxn modelId="{4A8E5424-F549-490E-9A85-A5390F875100}" type="presOf" srcId="{18675B6F-7CB1-4A1A-BBAC-1C64B1E7C22A}" destId="{047872BB-60EA-483C-A54C-1670F448358E}" srcOrd="0" destOrd="0" presId="urn:microsoft.com/office/officeart/2005/8/layout/chevron1"/>
    <dgm:cxn modelId="{4853A1F3-8372-4E3F-A74D-09575CF0DF28}" type="presOf" srcId="{F86BE250-CA36-4187-B3CA-8020D01BC9E7}" destId="{C5400F4B-E9C8-4BE9-BF91-A4C64D21D916}" srcOrd="0" destOrd="0" presId="urn:microsoft.com/office/officeart/2005/8/layout/chevron1"/>
    <dgm:cxn modelId="{46342EB2-89A7-4B06-B70C-5290C1B3A9F1}" type="presOf" srcId="{63E17BFE-C968-4104-A05E-B2EFD2D6213D}" destId="{CEE5DAE6-14F3-4C10-AA0B-6F11A12901E5}" srcOrd="0" destOrd="0" presId="urn:microsoft.com/office/officeart/2005/8/layout/chevron1"/>
    <dgm:cxn modelId="{FC6FAB69-7F86-4AEF-A766-0D50CCD71635}" type="presParOf" srcId="{5D90B01A-1C06-4515-AECB-DA0BE66856FE}" destId="{C5400F4B-E9C8-4BE9-BF91-A4C64D21D916}" srcOrd="0" destOrd="0" presId="urn:microsoft.com/office/officeart/2005/8/layout/chevron1"/>
    <dgm:cxn modelId="{C47EAE09-16D1-4111-886E-9F60557AEF0F}" type="presParOf" srcId="{5D90B01A-1C06-4515-AECB-DA0BE66856FE}" destId="{80280DFD-083A-41E2-99CB-6998C209D9A5}" srcOrd="1" destOrd="0" presId="urn:microsoft.com/office/officeart/2005/8/layout/chevron1"/>
    <dgm:cxn modelId="{459338DD-2A5C-4DBD-B341-71BE5CAA4A29}" type="presParOf" srcId="{5D90B01A-1C06-4515-AECB-DA0BE66856FE}" destId="{047872BB-60EA-483C-A54C-1670F448358E}" srcOrd="2" destOrd="0" presId="urn:microsoft.com/office/officeart/2005/8/layout/chevron1"/>
    <dgm:cxn modelId="{49C48C6F-3226-4E2F-B6E4-A950B55E848D}" type="presParOf" srcId="{5D90B01A-1C06-4515-AECB-DA0BE66856FE}" destId="{887B19F7-A7EC-4D14-A0AB-D5A20CB23F08}" srcOrd="3" destOrd="0" presId="urn:microsoft.com/office/officeart/2005/8/layout/chevron1"/>
    <dgm:cxn modelId="{2E23D080-7FA7-40AD-92E0-2C8ECD967F15}" type="presParOf" srcId="{5D90B01A-1C06-4515-AECB-DA0BE66856FE}" destId="{CEE5DAE6-14F3-4C10-AA0B-6F11A12901E5}" srcOrd="4" destOrd="0" presId="urn:microsoft.com/office/officeart/2005/8/layout/chevron1"/>
    <dgm:cxn modelId="{3FB54CE1-3632-4422-9962-72BC7BC76B69}" type="presParOf" srcId="{5D90B01A-1C06-4515-AECB-DA0BE66856FE}" destId="{9C64BB3C-1D25-4CE4-B017-C206CFE6F294}" srcOrd="5" destOrd="0" presId="urn:microsoft.com/office/officeart/2005/8/layout/chevron1"/>
    <dgm:cxn modelId="{00369D2B-BB1F-4992-A40D-58A25902540E}" type="presParOf" srcId="{5D90B01A-1C06-4515-AECB-DA0BE66856FE}" destId="{453B3609-40C8-4479-8146-186FCF1F057B}" srcOrd="6" destOrd="0" presId="urn:microsoft.com/office/officeart/2005/8/layout/chevron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58C8-D4C0-4C13-99D3-602277FB7AD9}">
      <dsp:nvSpPr>
        <dsp:cNvPr id="0" name=""/>
        <dsp:cNvSpPr/>
      </dsp:nvSpPr>
      <dsp:spPr>
        <a:xfrm rot="10800000">
          <a:off x="1168808" y="0"/>
          <a:ext cx="10255196" cy="1718268"/>
        </a:xfrm>
        <a:prstGeom prst="homePlate">
          <a:avLst/>
        </a:prstGeom>
        <a:gradFill flip="none" rotWithShape="1">
          <a:gsLst>
            <a:gs pos="64750">
              <a:schemeClr val="accent2">
                <a:lumMod val="40000"/>
                <a:lumOff val="60000"/>
              </a:schemeClr>
            </a:gs>
            <a:gs pos="20350">
              <a:schemeClr val="accent2">
                <a:lumMod val="40000"/>
                <a:lumOff val="6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7708" tIns="57150" rIns="106680" bIns="57150" numCol="1" spcCol="1270" anchor="ctr" anchorCtr="0">
          <a:noAutofit/>
        </a:bodyPr>
        <a:lstStyle/>
        <a:p>
          <a:pPr lvl="0" algn="just" defTabSz="666750" rtl="0">
            <a:lnSpc>
              <a:spcPct val="90000"/>
            </a:lnSpc>
            <a:spcBef>
              <a:spcPct val="0"/>
            </a:spcBef>
            <a:spcAft>
              <a:spcPct val="35000"/>
            </a:spcAft>
          </a:pPr>
          <a:r>
            <a:rPr lang="vi-VN" sz="1500" kern="1200" dirty="0" smtClean="0">
              <a:solidFill>
                <a:schemeClr val="tx1"/>
              </a:solidFill>
              <a:latin typeface="+mj-lt"/>
              <a:cs typeface="Times New Roman" panose="02020603050405020304" pitchFamily="18" charset="0"/>
            </a:rPr>
            <a:t>Khi mẹ đưa bé đến lớp những ngày đầu tiên, bé thường ôm chặt lấy mẹ không muốn rời và nhìn xung quanh dò xét. Nếu lúc đó cô giáo đến ôm chầm và bế bé ra khỏi tay mẹ thì bé sẽ rất ghét và đâm ra sợ cô thì bé sẽ khóc rất nhiều nên việc làm quen với môi trường lớp lại càng khó hơn. Chính vì vậy, tôi chỉ tiến lại chào hỏi phụ huynh và mỉm cười với bé, có thể hỏi chuyện bé, nói chuyện với mẹ trò chuyện với phụ huynh và chơi với cháu nhiều hơn. Khi trẻ thấy cô và mẹ “thân nhau”, hay nói chuyện vui vẻ với nhau trẻ sẽ cảm thấy cô gần gũi hơn, thân thiết hơn. Từ từ trẻ sẽ chơi với cô và theo cô.</a:t>
          </a:r>
          <a:r>
            <a:rPr lang="en-US" sz="1500" kern="1200" dirty="0" smtClean="0">
              <a:solidFill>
                <a:schemeClr val="tx1"/>
              </a:solidFill>
              <a:latin typeface="+mj-lt"/>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Trò</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chuyện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với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phụ</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huynh</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và</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chơi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với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cháu</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nhiều</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hơn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Khi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trẻ</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thấy</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cô</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và</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mẹ</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thân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nhau</a:t>
          </a:r>
          <a:r>
            <a:rPr lang="en-US" sz="1500" kern="1200" dirty="0" smtClean="0">
              <a:solidFill>
                <a:schemeClr val="tx1"/>
              </a:solidFill>
              <a:latin typeface="Times New Roman" panose="02020603050405020304" pitchFamily="18" charset="0"/>
              <a:cs typeface="Times New Roman" panose="02020603050405020304" pitchFamily="18" charset="0"/>
            </a:rPr>
            <a:t>”, hay </a:t>
          </a:r>
          <a:r>
            <a:rPr lang="en-US" sz="1500" kern="1200" dirty="0" err="1" smtClean="0">
              <a:solidFill>
                <a:schemeClr val="tx1"/>
              </a:solidFill>
              <a:latin typeface="Times New Roman" panose="02020603050405020304" pitchFamily="18" charset="0"/>
              <a:cs typeface="Times New Roman" panose="02020603050405020304" pitchFamily="18" charset="0"/>
            </a:rPr>
            <a:t>nói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chuyện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vui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vẻ</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với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nhau</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trẻ</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sẽ</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cảm</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thấy</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cô</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gần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gũi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hơn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thân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thiết</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hơn</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Từ</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từ</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trẻ</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sẽ</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chơi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với</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cô</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và</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theo</a:t>
          </a:r>
          <a:r>
            <a:rPr lang="en-US" sz="1500" kern="1200" dirty="0" smtClean="0">
              <a:solidFill>
                <a:schemeClr val="tx1"/>
              </a:solidFill>
              <a:latin typeface="Times New Roman" panose="02020603050405020304" pitchFamily="18" charset="0"/>
              <a:cs typeface="Times New Roman" panose="02020603050405020304" pitchFamily="18" charset="0"/>
            </a:rPr>
            <a:t> </a:t>
          </a:r>
          <a:r>
            <a:rPr lang="en-US" sz="1500" kern="1200" dirty="0" err="1" smtClean="0">
              <a:solidFill>
                <a:schemeClr val="tx1"/>
              </a:solidFill>
              <a:latin typeface="Times New Roman" panose="02020603050405020304" pitchFamily="18" charset="0"/>
              <a:cs typeface="Times New Roman" panose="02020603050405020304" pitchFamily="18" charset="0"/>
            </a:rPr>
            <a:t>cô</a:t>
          </a:r>
          <a:r>
            <a:rPr lang="en-US" sz="1500" kern="1200" dirty="0" smtClean="0">
              <a:solidFill>
                <a:schemeClr val="tx1"/>
              </a:solidFill>
              <a:latin typeface="Times New Roman" panose="02020603050405020304" pitchFamily="18" charset="0"/>
              <a:cs typeface="Times New Roman" panose="02020603050405020304" pitchFamily="18" charset="0"/>
            </a:rPr>
            <a:t>.</a:t>
          </a:r>
          <a:endParaRPr lang="en-US" sz="1500" kern="1200" dirty="0">
            <a:solidFill>
              <a:schemeClr val="tx1"/>
            </a:solidFill>
            <a:latin typeface="Times New Roman" panose="02020603050405020304" pitchFamily="18" charset="0"/>
            <a:cs typeface="Times New Roman" panose="02020603050405020304" pitchFamily="18" charset="0"/>
          </a:endParaRPr>
        </a:p>
      </dsp:txBody>
      <dsp:txXfrm rot="10800000">
        <a:off x="1598375" y="0"/>
        <a:ext cx="9825629" cy="1718268"/>
      </dsp:txXfrm>
    </dsp:sp>
    <dsp:sp modelId="{A6214BD6-E58A-4428-A17F-76A7CD606822}">
      <dsp:nvSpPr>
        <dsp:cNvPr id="0" name=""/>
        <dsp:cNvSpPr/>
      </dsp:nvSpPr>
      <dsp:spPr>
        <a:xfrm rot="1655973">
          <a:off x="41391" y="0"/>
          <a:ext cx="1718268" cy="1718268"/>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3B8BD-8B03-4A20-93B7-A5E73DDDA8B1}">
      <dsp:nvSpPr>
        <dsp:cNvPr id="0" name=""/>
        <dsp:cNvSpPr/>
      </dsp:nvSpPr>
      <dsp:spPr>
        <a:xfrm rot="10800000">
          <a:off x="1343918" y="0"/>
          <a:ext cx="10302121" cy="1778558"/>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95" tIns="60960" rIns="113792" bIns="60960" numCol="1" spcCol="1270" anchor="ctr" anchorCtr="0">
          <a:noAutofit/>
        </a:bodyPr>
        <a:lstStyle/>
        <a:p>
          <a:pPr lvl="0" algn="just" defTabSz="711200" rtl="0">
            <a:lnSpc>
              <a:spcPct val="90000"/>
            </a:lnSpc>
            <a:spcBef>
              <a:spcPct val="0"/>
            </a:spcBef>
            <a:spcAft>
              <a:spcPct val="35000"/>
            </a:spcAft>
          </a:pPr>
          <a:r>
            <a:rPr lang="vi-VN" sz="1600" kern="1200" dirty="0" smtClean="0">
              <a:solidFill>
                <a:schemeClr val="tx1"/>
              </a:solidFill>
              <a:latin typeface="+mj-lt"/>
            </a:rPr>
            <a:t>Khi trò chuyện hoặc chơi cùng với trẻ, tôi thường xưng tên tôi chứ không xưng “cô” và trẻ thuộc tên tôi rất nhanh. Còn khi về đến nhà, trẻ luôn miệng nhắc rửa tay sạch sẽ, để dép ở nơi này, không được để tay bẩn .. Chính những điều này làm phụ huynh tin tưởng ở tôi nhiều hơn và các cháu cũng thân thiết với </a:t>
          </a:r>
          <a:r>
            <a:rPr lang="en-US" sz="1600" kern="1200" dirty="0" err="1" smtClean="0">
              <a:solidFill>
                <a:schemeClr val="tx1"/>
              </a:solidFill>
              <a:latin typeface="Times New Roman" panose="02020603050405020304" pitchFamily="18" charset="0"/>
              <a:cs typeface="Times New Roman" panose="02020603050405020304" pitchFamily="18" charset="0"/>
            </a:rPr>
            <a:t>cô</a:t>
          </a:r>
          <a:r>
            <a:rPr lang="vi-VN" sz="1600" kern="1200" dirty="0" smtClean="0">
              <a:solidFill>
                <a:schemeClr val="tx1"/>
              </a:solidFill>
              <a:latin typeface="+mj-lt"/>
            </a:rPr>
            <a:t> hơn.</a:t>
          </a:r>
          <a:endParaRPr lang="en-US" sz="1600" kern="1200" dirty="0">
            <a:solidFill>
              <a:schemeClr val="tx1"/>
            </a:solidFill>
            <a:latin typeface="+mj-lt"/>
          </a:endParaRPr>
        </a:p>
      </dsp:txBody>
      <dsp:txXfrm rot="10800000">
        <a:off x="1788557" y="0"/>
        <a:ext cx="9857482" cy="1778558"/>
      </dsp:txXfrm>
    </dsp:sp>
    <dsp:sp modelId="{BED05589-FDFE-466B-AF98-F7C76377DD93}">
      <dsp:nvSpPr>
        <dsp:cNvPr id="0" name=""/>
        <dsp:cNvSpPr/>
      </dsp:nvSpPr>
      <dsp:spPr>
        <a:xfrm>
          <a:off x="0" y="0"/>
          <a:ext cx="1778558" cy="1778558"/>
        </a:xfrm>
        <a:prstGeom prst="ellipse">
          <a:avLst/>
        </a:prstGeom>
        <a:solidFill>
          <a:schemeClr val="accent1">
            <a:tint val="5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B6B1F-4EB8-4E89-BD45-B84BF544F499}">
      <dsp:nvSpPr>
        <dsp:cNvPr id="0" name=""/>
        <dsp:cNvSpPr/>
      </dsp:nvSpPr>
      <dsp:spPr>
        <a:xfrm rot="10800000">
          <a:off x="1395148" y="0"/>
          <a:ext cx="10331280" cy="1743573"/>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868" tIns="60960" rIns="113792" bIns="60960" numCol="1" spcCol="1270" anchor="ctr" anchorCtr="0">
          <a:noAutofit/>
        </a:bodyPr>
        <a:lstStyle/>
        <a:p>
          <a:pPr lvl="0" algn="just" defTabSz="711200" rtl="0">
            <a:lnSpc>
              <a:spcPct val="90000"/>
            </a:lnSpc>
            <a:spcBef>
              <a:spcPct val="0"/>
            </a:spcBef>
            <a:spcAft>
              <a:spcPct val="35000"/>
            </a:spcAft>
          </a:pPr>
          <a:r>
            <a:rPr lang="vi-VN" sz="1600" kern="1200" dirty="0" smtClean="0">
              <a:solidFill>
                <a:schemeClr val="tx1"/>
              </a:solidFill>
              <a:latin typeface="+mj-lt"/>
            </a:rPr>
            <a:t>Trong thời gian đầu tùy theo cá tính của từng trẻ tôi luôn chiều trẻ để trẻ cảm thấy an tâm trong môi trường mới. Tôi có thể đáp ứng những thói quen không đẹp của trẻ như ngồi đưa chân lên ghế, chạy ra khỏi chỗ, vứt đồ chơi lung tung, ăn quà trong giờ học, bắt cô ẵm bồng… Rồi từ từ sau đó, khi bé quen rồi tôi sẽ cho bé thực hiện các nề nếp, vệ sinh, xếp hàng, thu dọn đồ chơi, ngồi vào chỗ trong giờ hoạt động hay trong giờ ăn… dưới hình thức luyện  tập, thông qua câu chuyện, làm mẫu của cô.</a:t>
          </a:r>
          <a:r>
            <a:rPr lang="en-US" sz="1600" kern="1200" dirty="0" smtClean="0">
              <a:solidFill>
                <a:schemeClr val="tx1"/>
              </a:solidFill>
              <a:latin typeface="+mj-lt"/>
            </a:rPr>
            <a:t> </a:t>
          </a:r>
          <a:r>
            <a:rPr lang="vi-VN" sz="1600" kern="1200" dirty="0" smtClean="0">
              <a:solidFill>
                <a:schemeClr val="tx1"/>
              </a:solidFill>
              <a:latin typeface="+mj-lt"/>
            </a:rPr>
            <a:t>Và kết quả mà tôi thu được đó là các con khi đến lớp thường tự nhiên thích và theo cô vào trong lớp hơn bố mẹ. Hễ đến lớp mà thấy cô đó thì yên tâm đi vào và trẻ sẽ không khóc. Chính vì vậy khi chia tay các con vào các buổi chiều thì các con rất lưu luyến với cô.</a:t>
          </a:r>
          <a:endParaRPr lang="en-US" sz="1600" kern="1200" dirty="0">
            <a:solidFill>
              <a:schemeClr val="tx1"/>
            </a:solidFill>
            <a:latin typeface="+mj-lt"/>
          </a:endParaRPr>
        </a:p>
      </dsp:txBody>
      <dsp:txXfrm rot="10800000">
        <a:off x="1831041" y="0"/>
        <a:ext cx="9895387" cy="1743573"/>
      </dsp:txXfrm>
    </dsp:sp>
    <dsp:sp modelId="{3C0568C1-611B-48EB-83C4-330E7A33CF6C}">
      <dsp:nvSpPr>
        <dsp:cNvPr id="0" name=""/>
        <dsp:cNvSpPr/>
      </dsp:nvSpPr>
      <dsp:spPr>
        <a:xfrm>
          <a:off x="65320" y="0"/>
          <a:ext cx="1743573" cy="1743573"/>
        </a:xfrm>
        <a:prstGeom prst="ellipse">
          <a:avLst/>
        </a:prstGeom>
        <a:solidFill>
          <a:schemeClr val="accent1">
            <a:tint val="5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FF1B-E59F-4EE5-901E-0E84D4BB258C}">
      <dsp:nvSpPr>
        <dsp:cNvPr id="0" name=""/>
        <dsp:cNvSpPr/>
      </dsp:nvSpPr>
      <dsp:spPr>
        <a:xfrm>
          <a:off x="627427" y="667948"/>
          <a:ext cx="1924176" cy="1924176"/>
        </a:xfrm>
        <a:prstGeom prst="donut">
          <a:avLst>
            <a:gd name="adj" fmla="val 20000"/>
          </a:avLst>
        </a:prstGeom>
        <a:solidFill>
          <a:srgbClr val="A9D18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FFBDD6-DC57-4109-86C9-763D2D4DB074}">
      <dsp:nvSpPr>
        <dsp:cNvPr id="0" name=""/>
        <dsp:cNvSpPr/>
      </dsp:nvSpPr>
      <dsp:spPr>
        <a:xfrm rot="17700000">
          <a:off x="1794334" y="751142"/>
          <a:ext cx="2391965" cy="115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0" rIns="0" bIns="0" numCol="1" spcCol="1270" anchor="ctr" anchorCtr="0">
          <a:noAutofit/>
        </a:bodyPr>
        <a:lstStyle/>
        <a:p>
          <a:pPr lvl="0" algn="l" defTabSz="2889250" rtl="0">
            <a:lnSpc>
              <a:spcPct val="90000"/>
            </a:lnSpc>
            <a:spcBef>
              <a:spcPct val="0"/>
            </a:spcBef>
            <a:spcAft>
              <a:spcPct val="35000"/>
            </a:spcAft>
          </a:pPr>
          <a:endParaRPr lang="en-US" sz="6500" kern="1200" dirty="0"/>
        </a:p>
      </dsp:txBody>
      <dsp:txXfrm>
        <a:off x="1794334" y="751142"/>
        <a:ext cx="2391965" cy="1152742"/>
      </dsp:txXfrm>
    </dsp:sp>
    <dsp:sp modelId="{F28D0622-425A-4572-B548-9D95C197AE91}">
      <dsp:nvSpPr>
        <dsp:cNvPr id="0" name=""/>
        <dsp:cNvSpPr/>
      </dsp:nvSpPr>
      <dsp:spPr>
        <a:xfrm>
          <a:off x="4785791" y="530966"/>
          <a:ext cx="1924176" cy="1924176"/>
        </a:xfrm>
        <a:prstGeom prst="donut">
          <a:avLst>
            <a:gd name="adj" fmla="val 20000"/>
          </a:avLst>
        </a:prstGeom>
        <a:solidFill>
          <a:srgbClr val="A9D18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1582AE-FDB4-4E0B-9E34-B0D3305C1D1F}">
      <dsp:nvSpPr>
        <dsp:cNvPr id="0" name=""/>
        <dsp:cNvSpPr/>
      </dsp:nvSpPr>
      <dsp:spPr>
        <a:xfrm rot="17700000">
          <a:off x="3863600" y="751142"/>
          <a:ext cx="2391965" cy="115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0" rIns="0" bIns="0" numCol="1" spcCol="1270" anchor="ctr" anchorCtr="0">
          <a:noAutofit/>
        </a:bodyPr>
        <a:lstStyle/>
        <a:p>
          <a:pPr lvl="0" algn="l" defTabSz="2889250">
            <a:lnSpc>
              <a:spcPct val="90000"/>
            </a:lnSpc>
            <a:spcBef>
              <a:spcPct val="0"/>
            </a:spcBef>
            <a:spcAft>
              <a:spcPct val="35000"/>
            </a:spcAft>
          </a:pPr>
          <a:endParaRPr lang="en-US" sz="6500" kern="1200" dirty="0"/>
        </a:p>
      </dsp:txBody>
      <dsp:txXfrm>
        <a:off x="3863600" y="751142"/>
        <a:ext cx="2391965" cy="1152742"/>
      </dsp:txXfrm>
    </dsp:sp>
    <dsp:sp modelId="{80A69FC5-01C0-4247-B2A9-0A077A19FDD8}">
      <dsp:nvSpPr>
        <dsp:cNvPr id="0" name=""/>
        <dsp:cNvSpPr/>
      </dsp:nvSpPr>
      <dsp:spPr>
        <a:xfrm>
          <a:off x="7032050" y="829468"/>
          <a:ext cx="1459801" cy="1216441"/>
        </a:xfrm>
        <a:prstGeom prst="ellipse">
          <a:avLst/>
        </a:prstGeom>
        <a:solidFill>
          <a:srgbClr val="A9D18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D3EA44-014D-459E-98D7-A3CEAAB9F0E8}">
      <dsp:nvSpPr>
        <dsp:cNvPr id="0" name=""/>
        <dsp:cNvSpPr/>
      </dsp:nvSpPr>
      <dsp:spPr>
        <a:xfrm>
          <a:off x="3402502" y="3717779"/>
          <a:ext cx="2069162" cy="99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lvl="0" algn="just" defTabSz="311150">
            <a:lnSpc>
              <a:spcPct val="90000"/>
            </a:lnSpc>
            <a:spcBef>
              <a:spcPct val="0"/>
            </a:spcBef>
            <a:spcAft>
              <a:spcPct val="35000"/>
            </a:spcAft>
          </a:pPr>
          <a:endParaRPr lang="en-US" sz="700" kern="1200" dirty="0"/>
        </a:p>
      </dsp:txBody>
      <dsp:txXfrm>
        <a:off x="3402502" y="3717779"/>
        <a:ext cx="2069162" cy="997672"/>
      </dsp:txXfrm>
    </dsp:sp>
    <dsp:sp modelId="{287DE95B-3E9F-4D89-AF58-A1C22243B077}">
      <dsp:nvSpPr>
        <dsp:cNvPr id="0" name=""/>
        <dsp:cNvSpPr/>
      </dsp:nvSpPr>
      <dsp:spPr>
        <a:xfrm rot="17700000">
          <a:off x="5367233" y="1393410"/>
          <a:ext cx="2069162" cy="997672"/>
        </a:xfrm>
        <a:prstGeom prst="rect">
          <a:avLst/>
        </a:prstGeom>
        <a:noFill/>
        <a:ln>
          <a:noFill/>
        </a:ln>
        <a:effectLst/>
      </dsp:spPr>
      <dsp:style>
        <a:lnRef idx="0">
          <a:scrgbClr r="0" g="0" b="0"/>
        </a:lnRef>
        <a:fillRef idx="0">
          <a:scrgbClr r="0" g="0" b="0"/>
        </a:fillRef>
        <a:effectRef idx="0">
          <a:scrgbClr r="0" g="0" b="0"/>
        </a:effectRef>
        <a:fontRef idx="minor"/>
      </dsp:style>
    </dsp:sp>
    <dsp:sp modelId="{AA029EDF-5845-42DC-B24B-C9DB643A695D}">
      <dsp:nvSpPr>
        <dsp:cNvPr id="0" name=""/>
        <dsp:cNvSpPr/>
      </dsp:nvSpPr>
      <dsp:spPr>
        <a:xfrm>
          <a:off x="8848768" y="409416"/>
          <a:ext cx="1924176" cy="1924176"/>
        </a:xfrm>
        <a:prstGeom prst="donut">
          <a:avLst>
            <a:gd name="adj" fmla="val 20000"/>
          </a:avLst>
        </a:prstGeom>
        <a:solidFill>
          <a:srgbClr val="A9D18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00D212-4C07-430B-A02F-4889FE3170BC}">
      <dsp:nvSpPr>
        <dsp:cNvPr id="0" name=""/>
        <dsp:cNvSpPr/>
      </dsp:nvSpPr>
      <dsp:spPr>
        <a:xfrm rot="17700000">
          <a:off x="7076418" y="751142"/>
          <a:ext cx="2391965" cy="115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0" rIns="0" bIns="0" numCol="1" spcCol="1270" anchor="ctr" anchorCtr="0">
          <a:noAutofit/>
        </a:bodyPr>
        <a:lstStyle/>
        <a:p>
          <a:pPr lvl="0" algn="l" defTabSz="2889250">
            <a:lnSpc>
              <a:spcPct val="90000"/>
            </a:lnSpc>
            <a:spcBef>
              <a:spcPct val="0"/>
            </a:spcBef>
            <a:spcAft>
              <a:spcPct val="35000"/>
            </a:spcAft>
          </a:pPr>
          <a:endParaRPr lang="en-US" sz="6500" kern="1200" dirty="0"/>
        </a:p>
      </dsp:txBody>
      <dsp:txXfrm>
        <a:off x="7076418" y="751142"/>
        <a:ext cx="2391965" cy="1152742"/>
      </dsp:txXfrm>
    </dsp:sp>
    <dsp:sp modelId="{38E7CAED-4385-4DDC-A105-D19BAE5D68FD}">
      <dsp:nvSpPr>
        <dsp:cNvPr id="0" name=""/>
        <dsp:cNvSpPr/>
      </dsp:nvSpPr>
      <dsp:spPr>
        <a:xfrm>
          <a:off x="9315883" y="850942"/>
          <a:ext cx="998769" cy="9987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1B4117-66AA-4A7F-B241-087194AD7BFF}">
      <dsp:nvSpPr>
        <dsp:cNvPr id="0" name=""/>
        <dsp:cNvSpPr/>
      </dsp:nvSpPr>
      <dsp:spPr>
        <a:xfrm>
          <a:off x="6967140" y="3563333"/>
          <a:ext cx="2069162" cy="99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just" defTabSz="622300">
            <a:lnSpc>
              <a:spcPct val="90000"/>
            </a:lnSpc>
            <a:spcBef>
              <a:spcPct val="0"/>
            </a:spcBef>
            <a:spcAft>
              <a:spcPct val="35000"/>
            </a:spcAft>
          </a:pPr>
          <a:endParaRPr lang="en-US" sz="1400" kern="1200" dirty="0">
            <a:latin typeface="Times New Roman" panose="02020603050405020304" pitchFamily="18" charset="0"/>
            <a:cs typeface="Times New Roman" panose="02020603050405020304" pitchFamily="18" charset="0"/>
          </a:endParaRPr>
        </a:p>
      </dsp:txBody>
      <dsp:txXfrm>
        <a:off x="6967140" y="3563333"/>
        <a:ext cx="2069162" cy="997672"/>
      </dsp:txXfrm>
    </dsp:sp>
    <dsp:sp modelId="{EA707A46-B7F7-4DC0-BF48-4FFBC343A439}">
      <dsp:nvSpPr>
        <dsp:cNvPr id="0" name=""/>
        <dsp:cNvSpPr/>
      </dsp:nvSpPr>
      <dsp:spPr>
        <a:xfrm rot="17700000">
          <a:off x="8580050" y="1393410"/>
          <a:ext cx="2069162" cy="99767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0F4B-E9C8-4BE9-BF91-A4C64D21D916}">
      <dsp:nvSpPr>
        <dsp:cNvPr id="0" name=""/>
        <dsp:cNvSpPr/>
      </dsp:nvSpPr>
      <dsp:spPr>
        <a:xfrm>
          <a:off x="0" y="84977"/>
          <a:ext cx="2753084" cy="107448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rtl="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M</a:t>
          </a:r>
          <a:r>
            <a:rPr lang="vi-VN" sz="1400" b="1" kern="1200" dirty="0" smtClean="0">
              <a:solidFill>
                <a:schemeClr val="tx1"/>
              </a:solidFill>
              <a:latin typeface="Times New Roman" panose="02020603050405020304" pitchFamily="18" charset="0"/>
              <a:cs typeface="Times New Roman" panose="02020603050405020304" pitchFamily="18" charset="0"/>
            </a:rPr>
            <a:t>ong rằng trong năm học áp dụng những biện pháp trên. Trẻ sẽ đạt được những kết quả sau.</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a:off x="537242" y="84977"/>
        <a:ext cx="1678601" cy="1074483"/>
      </dsp:txXfrm>
    </dsp:sp>
    <dsp:sp modelId="{047872BB-60EA-483C-A54C-1670F448358E}">
      <dsp:nvSpPr>
        <dsp:cNvPr id="0" name=""/>
        <dsp:cNvSpPr/>
      </dsp:nvSpPr>
      <dsp:spPr>
        <a:xfrm>
          <a:off x="2421768" y="84977"/>
          <a:ext cx="2458840" cy="1002269"/>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rtl="0">
            <a:lnSpc>
              <a:spcPct val="90000"/>
            </a:lnSpc>
            <a:spcBef>
              <a:spcPct val="0"/>
            </a:spcBef>
            <a:spcAft>
              <a:spcPct val="35000"/>
            </a:spcAft>
          </a:pPr>
          <a:r>
            <a:rPr lang="vi-VN" sz="1400" b="1" kern="1200" dirty="0" smtClean="0">
              <a:solidFill>
                <a:schemeClr val="tx1"/>
              </a:solidFill>
              <a:latin typeface="Times New Roman" panose="02020603050405020304" pitchFamily="18" charset="0"/>
              <a:cs typeface="Times New Roman" panose="02020603050405020304" pitchFamily="18" charset="0"/>
            </a:rPr>
            <a:t>Trẻ mạnh mạnh dạn, tự tin, vui vẻ khi đến lớp.</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a:off x="2922903" y="84977"/>
        <a:ext cx="1456571" cy="1002269"/>
      </dsp:txXfrm>
    </dsp:sp>
    <dsp:sp modelId="{CEE5DAE6-14F3-4C10-AA0B-6F11A12901E5}">
      <dsp:nvSpPr>
        <dsp:cNvPr id="0" name=""/>
        <dsp:cNvSpPr/>
      </dsp:nvSpPr>
      <dsp:spPr>
        <a:xfrm>
          <a:off x="4739950" y="84977"/>
          <a:ext cx="2854067" cy="959418"/>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rtl="0">
            <a:lnSpc>
              <a:spcPct val="90000"/>
            </a:lnSpc>
            <a:spcBef>
              <a:spcPct val="0"/>
            </a:spcBef>
            <a:spcAft>
              <a:spcPct val="35000"/>
            </a:spcAft>
          </a:pPr>
          <a:r>
            <a:rPr lang="vi-VN" sz="1400" b="1" kern="1200" dirty="0" smtClean="0">
              <a:solidFill>
                <a:schemeClr val="tx1"/>
              </a:solidFill>
              <a:latin typeface="Times New Roman" panose="02020603050405020304" pitchFamily="18" charset="0"/>
              <a:cs typeface="Times New Roman" panose="02020603050405020304" pitchFamily="18" charset="0"/>
            </a:rPr>
            <a:t>Đến lớp trẻ ch</a:t>
          </a:r>
          <a:r>
            <a:rPr lang="en-US" sz="1400" b="1" kern="1200" dirty="0" smtClean="0">
              <a:solidFill>
                <a:schemeClr val="tx1"/>
              </a:solidFill>
              <a:latin typeface="Times New Roman" panose="02020603050405020304" pitchFamily="18" charset="0"/>
              <a:cs typeface="Times New Roman" panose="02020603050405020304" pitchFamily="18" charset="0"/>
            </a:rPr>
            <a:t>à</a:t>
          </a:r>
          <a:r>
            <a:rPr lang="vi-VN" sz="1400" b="1" kern="1200" dirty="0" smtClean="0">
              <a:solidFill>
                <a:schemeClr val="tx1"/>
              </a:solidFill>
              <a:latin typeface="Times New Roman" panose="02020603050405020304" pitchFamily="18" charset="0"/>
              <a:cs typeface="Times New Roman" panose="02020603050405020304" pitchFamily="18" charset="0"/>
            </a:rPr>
            <a:t>o cô, chào bố mẹ, tự cất đồ dùng cá nhân vào nơi quy định</a:t>
          </a:r>
          <a:r>
            <a:rPr lang="en-US" sz="1400" b="1" kern="1200" dirty="0" smtClean="0">
              <a:solidFill>
                <a:schemeClr val="tx1"/>
              </a:solidFill>
              <a:latin typeface="Times New Roman" panose="02020603050405020304" pitchFamily="18" charset="0"/>
              <a:cs typeface="Times New Roman" panose="02020603050405020304" pitchFamily="18" charset="0"/>
            </a:rPr>
            <a:t>.</a:t>
          </a:r>
          <a:endParaRPr lang="en-US" sz="1400" b="1" kern="1200" dirty="0"/>
        </a:p>
      </dsp:txBody>
      <dsp:txXfrm>
        <a:off x="5219659" y="84977"/>
        <a:ext cx="1894649" cy="959418"/>
      </dsp:txXfrm>
    </dsp:sp>
    <dsp:sp modelId="{453B3609-40C8-4479-8146-186FCF1F057B}">
      <dsp:nvSpPr>
        <dsp:cNvPr id="0" name=""/>
        <dsp:cNvSpPr/>
      </dsp:nvSpPr>
      <dsp:spPr>
        <a:xfrm>
          <a:off x="7569861" y="176496"/>
          <a:ext cx="3434943" cy="961072"/>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rtl="0">
            <a:lnSpc>
              <a:spcPct val="90000"/>
            </a:lnSpc>
            <a:spcBef>
              <a:spcPct val="0"/>
            </a:spcBef>
            <a:spcAft>
              <a:spcPct val="35000"/>
            </a:spcAft>
          </a:pPr>
          <a:r>
            <a:rPr lang="vi-VN" sz="1400" b="1" kern="1200" dirty="0" smtClean="0">
              <a:solidFill>
                <a:schemeClr val="tx1"/>
              </a:solidFill>
              <a:latin typeface="+mj-lt"/>
              <a:cs typeface="Times New Roman" panose="02020603050405020304" pitchFamily="18" charset="0"/>
            </a:rPr>
            <a:t>Giáo viên có kinh nghiệm chăm sóc giáo dục trẻ lứa tuổi nhà trẻ 24-36 làm cho phụ huynh yên tâm tin tưởng</a:t>
          </a:r>
          <a:r>
            <a:rPr lang="en-US" sz="1400" b="1" kern="1200" dirty="0" smtClean="0">
              <a:solidFill>
                <a:schemeClr val="tx1"/>
              </a:solidFill>
              <a:latin typeface="+mj-lt"/>
              <a:cs typeface="Times New Roman" panose="02020603050405020304" pitchFamily="18" charset="0"/>
            </a:rPr>
            <a:t>.</a:t>
          </a:r>
          <a:endParaRPr lang="en-US" sz="1400" b="1" kern="1200" dirty="0">
            <a:latin typeface="+mj-lt"/>
          </a:endParaRPr>
        </a:p>
      </dsp:txBody>
      <dsp:txXfrm>
        <a:off x="8050397" y="176496"/>
        <a:ext cx="2473871" cy="96107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F4924-66C5-4103-8969-689888FD27A2}"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5DFA5-22FD-49B8-B8E2-9E6A650EE2E1}" type="slidenum">
              <a:rPr lang="en-US" smtClean="0"/>
              <a:t>‹#›</a:t>
            </a:fld>
            <a:endParaRPr lang="en-US"/>
          </a:p>
        </p:txBody>
      </p:sp>
    </p:spTree>
    <p:extLst>
      <p:ext uri="{BB962C8B-B14F-4D97-AF65-F5344CB8AC3E}">
        <p14:creationId xmlns:p14="http://schemas.microsoft.com/office/powerpoint/2010/main" val="205811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D673D-BCDD-489F-804D-2D501069487D}"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84791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D673D-BCDD-489F-804D-2D501069487D}"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232160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D673D-BCDD-489F-804D-2D501069487D}"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174843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D673D-BCDD-489F-804D-2D501069487D}"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365184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D673D-BCDD-489F-804D-2D501069487D}"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61080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D673D-BCDD-489F-804D-2D501069487D}"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398724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D673D-BCDD-489F-804D-2D501069487D}"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242778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D673D-BCDD-489F-804D-2D501069487D}"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254987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D673D-BCDD-489F-804D-2D501069487D}"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419909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CD673D-BCDD-489F-804D-2D501069487D}"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221065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CD673D-BCDD-489F-804D-2D501069487D}"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FBECC-04AE-41E3-ABE1-C4565A818EA9}" type="slidenum">
              <a:rPr lang="en-US" smtClean="0"/>
              <a:t>‹#›</a:t>
            </a:fld>
            <a:endParaRPr lang="en-US"/>
          </a:p>
        </p:txBody>
      </p:sp>
    </p:spTree>
    <p:extLst>
      <p:ext uri="{BB962C8B-B14F-4D97-AF65-F5344CB8AC3E}">
        <p14:creationId xmlns:p14="http://schemas.microsoft.com/office/powerpoint/2010/main" val="401098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D673D-BCDD-489F-804D-2D501069487D}"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FBECC-04AE-41E3-ABE1-C4565A818EA9}" type="slidenum">
              <a:rPr lang="en-US" smtClean="0"/>
              <a:t>‹#›</a:t>
            </a:fld>
            <a:endParaRPr lang="en-US"/>
          </a:p>
        </p:txBody>
      </p:sp>
    </p:spTree>
    <p:extLst>
      <p:ext uri="{BB962C8B-B14F-4D97-AF65-F5344CB8AC3E}">
        <p14:creationId xmlns:p14="http://schemas.microsoft.com/office/powerpoint/2010/main" val="282437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4.jpe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image" Target="../media/image17.jpeg"/><Relationship Id="rId5" Type="http://schemas.openxmlformats.org/officeDocument/2006/relationships/diagramColors" Target="../diagrams/colors4.xml"/><Relationship Id="rId10" Type="http://schemas.openxmlformats.org/officeDocument/2006/relationships/image" Target="../media/image16.jpeg"/><Relationship Id="rId4" Type="http://schemas.openxmlformats.org/officeDocument/2006/relationships/diagramQuickStyle" Target="../diagrams/quickStyle4.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E6629A28-50FE-4B5C-8F66-99FE90323DAB}"/>
              </a:ext>
            </a:extLst>
          </p:cNvPr>
          <p:cNvSpPr txBox="1">
            <a:spLocks noChangeArrowheads="1"/>
          </p:cNvSpPr>
          <p:nvPr/>
        </p:nvSpPr>
        <p:spPr bwMode="auto">
          <a:xfrm>
            <a:off x="279301" y="129670"/>
            <a:ext cx="11627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a:solidFill>
                  <a:srgbClr val="FFFFCC"/>
                </a:solidFill>
                <a:latin typeface="+mj-lt"/>
                <a:ea typeface="+mj-ea"/>
                <a:cs typeface="+mj-cs"/>
              </a:defRPr>
            </a:lvl1pPr>
            <a:lvl2pPr algn="ctr" rtl="0" eaLnBrk="0" fontAlgn="base" hangingPunct="0">
              <a:spcBef>
                <a:spcPct val="0"/>
              </a:spcBef>
              <a:spcAft>
                <a:spcPct val="0"/>
              </a:spcAft>
              <a:defRPr sz="4000" b="1" i="1">
                <a:solidFill>
                  <a:srgbClr val="FFFFCC"/>
                </a:solidFill>
                <a:latin typeface="Times New Roman" pitchFamily="18" charset="0"/>
              </a:defRPr>
            </a:lvl2pPr>
            <a:lvl3pPr algn="ctr" rtl="0" eaLnBrk="0" fontAlgn="base" hangingPunct="0">
              <a:spcBef>
                <a:spcPct val="0"/>
              </a:spcBef>
              <a:spcAft>
                <a:spcPct val="0"/>
              </a:spcAft>
              <a:defRPr sz="4000" b="1" i="1">
                <a:solidFill>
                  <a:srgbClr val="FFFFCC"/>
                </a:solidFill>
                <a:latin typeface="Times New Roman" pitchFamily="18" charset="0"/>
              </a:defRPr>
            </a:lvl3pPr>
            <a:lvl4pPr algn="ctr" rtl="0" eaLnBrk="0" fontAlgn="base" hangingPunct="0">
              <a:spcBef>
                <a:spcPct val="0"/>
              </a:spcBef>
              <a:spcAft>
                <a:spcPct val="0"/>
              </a:spcAft>
              <a:defRPr sz="4000" b="1" i="1">
                <a:solidFill>
                  <a:srgbClr val="FFFFCC"/>
                </a:solidFill>
                <a:latin typeface="Times New Roman" pitchFamily="18" charset="0"/>
              </a:defRPr>
            </a:lvl4pPr>
            <a:lvl5pPr algn="ctr" rtl="0" eaLnBrk="0" fontAlgn="base" hangingPunct="0">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smtClean="0">
                <a:ln>
                  <a:noFill/>
                </a:ln>
                <a:solidFill>
                  <a:srgbClr val="0070C0"/>
                </a:solidFill>
                <a:effectLst/>
                <a:uLnTx/>
                <a:uFillTx/>
                <a:latin typeface="Times New Roman"/>
                <a:ea typeface="宋体" charset="-122"/>
                <a:cs typeface="+mj-cs"/>
              </a:rPr>
              <a:t>PHÒNG GIÁO DỤC VÀ ĐÀO TẠO QUẬN LONG BIÊN</a:t>
            </a:r>
            <a:br>
              <a:rPr kumimoji="0" lang="en-US" altLang="zh-CN" sz="2000" b="1" i="0" u="none" strike="noStrike" kern="0" cap="none" spc="0" normalizeH="0" baseline="0" noProof="0" dirty="0" smtClean="0">
                <a:ln>
                  <a:noFill/>
                </a:ln>
                <a:solidFill>
                  <a:srgbClr val="0070C0"/>
                </a:solidFill>
                <a:effectLst/>
                <a:uLnTx/>
                <a:uFillTx/>
                <a:latin typeface="Times New Roman"/>
                <a:ea typeface="宋体" charset="-122"/>
                <a:cs typeface="+mj-cs"/>
              </a:rPr>
            </a:br>
            <a:r>
              <a:rPr kumimoji="0" lang="en-US" altLang="zh-CN" sz="2000" b="1" i="0" u="none" strike="noStrike" kern="0" cap="none" spc="0" normalizeH="0" baseline="0" noProof="0" dirty="0" smtClean="0">
                <a:ln>
                  <a:noFill/>
                </a:ln>
                <a:solidFill>
                  <a:srgbClr val="0070C0"/>
                </a:solidFill>
                <a:effectLst/>
                <a:uLnTx/>
                <a:uFillTx/>
                <a:latin typeface="Times New Roman"/>
                <a:ea typeface="宋体" charset="-122"/>
                <a:cs typeface="+mj-cs"/>
              </a:rPr>
              <a:t>TRƯỜNG MẦM NON </a:t>
            </a:r>
            <a:r>
              <a:rPr lang="en-US" altLang="zh-CN" sz="2000" i="0" kern="0" dirty="0" smtClean="0">
                <a:solidFill>
                  <a:srgbClr val="0070C0"/>
                </a:solidFill>
                <a:latin typeface="Times New Roman"/>
                <a:ea typeface="宋体" charset="-122"/>
              </a:rPr>
              <a:t>NGUYỆT QUẾ</a:t>
            </a:r>
            <a:endParaRPr kumimoji="0" lang="en-US" altLang="zh-CN" sz="2000" b="1" i="0" u="none" strike="noStrike" kern="0" cap="none" spc="0" normalizeH="0" baseline="0" noProof="0" dirty="0">
              <a:ln>
                <a:noFill/>
              </a:ln>
              <a:solidFill>
                <a:srgbClr val="0070C0"/>
              </a:solidFill>
              <a:effectLst/>
              <a:uLnTx/>
              <a:uFillTx/>
              <a:latin typeface="Times New Roman"/>
              <a:ea typeface="宋体" charset="-122"/>
              <a:cs typeface="+mj-cs"/>
            </a:endParaRPr>
          </a:p>
        </p:txBody>
      </p:sp>
      <p:sp>
        <p:nvSpPr>
          <p:cNvPr id="12" name="TextBox 11"/>
          <p:cNvSpPr txBox="1"/>
          <p:nvPr/>
        </p:nvSpPr>
        <p:spPr>
          <a:xfrm>
            <a:off x="1696671" y="3812284"/>
            <a:ext cx="8594485" cy="1261884"/>
          </a:xfrm>
          <a:prstGeom prst="rect">
            <a:avLst/>
          </a:prstGeom>
          <a:noFill/>
        </p:spPr>
        <p:txBody>
          <a:bodyPr wrap="square" rtlCol="0">
            <a:spAutoFit/>
          </a:bodyPr>
          <a:lstStyle/>
          <a:p>
            <a:pPr algn="ct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smtClean="0">
                <a:solidFill>
                  <a:schemeClr val="accent6">
                    <a:lumMod val="75000"/>
                  </a:schemeClr>
                </a:solidFill>
                <a:latin typeface="Times New Roman" panose="02020603050405020304" pitchFamily="18" charset="0"/>
                <a:cs typeface="Times New Roman" panose="02020603050405020304" pitchFamily="18" charset="0"/>
              </a:rPr>
              <a:t>“</a:t>
            </a:r>
            <a:r>
              <a:rPr lang="vi-VN" sz="2400" b="1" i="1" dirty="0">
                <a:solidFill>
                  <a:schemeClr val="accent6">
                    <a:lumMod val="75000"/>
                  </a:schemeClr>
                </a:solidFill>
                <a:latin typeface="+mj-lt"/>
              </a:rPr>
              <a:t>Một số biện pháp giúp trẻ 24-36 tháng tuổi thích nghi với môi trường ở trường mầm non</a:t>
            </a:r>
            <a:r>
              <a:rPr lang="en-US" sz="2400" b="1" i="1" dirty="0" smtClean="0">
                <a:solidFill>
                  <a:schemeClr val="accent6">
                    <a:lumMod val="75000"/>
                  </a:schemeClr>
                </a:solidFill>
                <a:latin typeface="Times New Roman" panose="02020603050405020304" pitchFamily="18" charset="0"/>
                <a:cs typeface="Times New Roman" panose="02020603050405020304" pitchFamily="18" charset="0"/>
              </a:rPr>
              <a:t>”</a:t>
            </a:r>
          </a:p>
          <a:p>
            <a:pPr algn="ctr"/>
            <a:r>
              <a:rPr lang="en-US" sz="2400" b="1" i="1" dirty="0" smtClean="0">
                <a:solidFill>
                  <a:srgbClr val="FF0000"/>
                </a:solidFill>
                <a:latin typeface="Times New Roman" panose="02020603050405020304" pitchFamily="18" charset="0"/>
                <a:cs typeface="Times New Roman" panose="02020603050405020304" pitchFamily="18" charset="0"/>
              </a:rPr>
              <a:t>  </a:t>
            </a:r>
          </a:p>
        </p:txBody>
      </p:sp>
      <p:sp>
        <p:nvSpPr>
          <p:cNvPr id="14" name="TextBox 3">
            <a:extLst>
              <a:ext uri="{FF2B5EF4-FFF2-40B4-BE49-F238E27FC236}">
                <a16:creationId xmlns:a16="http://schemas.microsoft.com/office/drawing/2014/main" id="{1163C401-6820-4AD0-AD98-DF359DC8C5D3}"/>
              </a:ext>
            </a:extLst>
          </p:cNvPr>
          <p:cNvSpPr txBox="1">
            <a:spLocks noChangeArrowheads="1"/>
          </p:cNvSpPr>
          <p:nvPr/>
        </p:nvSpPr>
        <p:spPr bwMode="auto">
          <a:xfrm>
            <a:off x="3024069" y="5021457"/>
            <a:ext cx="5721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400" b="1" dirty="0" err="1">
                <a:solidFill>
                  <a:srgbClr val="FF0000"/>
                </a:solidFill>
                <a:latin typeface="Times New Roman" panose="02020603050405020304" pitchFamily="18" charset="0"/>
                <a:cs typeface="Times New Roman" panose="02020603050405020304" pitchFamily="18" charset="0"/>
              </a:rPr>
              <a:t>Giáo</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viên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Nguyễn</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Thị</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Hà</a:t>
            </a:r>
            <a:endParaRPr lang="vi-VN" alt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4">
            <a:extLst>
              <a:ext uri="{FF2B5EF4-FFF2-40B4-BE49-F238E27FC236}">
                <a16:creationId xmlns:a16="http://schemas.microsoft.com/office/drawing/2014/main" id="{00D37FA0-EC57-41D6-8307-CDE5C1C8753A}"/>
              </a:ext>
            </a:extLst>
          </p:cNvPr>
          <p:cNvSpPr txBox="1">
            <a:spLocks noChangeArrowheads="1"/>
          </p:cNvSpPr>
          <p:nvPr/>
        </p:nvSpPr>
        <p:spPr bwMode="auto">
          <a:xfrm>
            <a:off x="3304966" y="6385499"/>
            <a:ext cx="4976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000" b="1" dirty="0" err="1" smtClean="0">
                <a:solidFill>
                  <a:srgbClr val="0070C0"/>
                </a:solidFill>
                <a:latin typeface="Times New Roman" panose="02020603050405020304" pitchFamily="18" charset="0"/>
                <a:cs typeface="Times New Roman" panose="02020603050405020304" pitchFamily="18" charset="0"/>
              </a:rPr>
              <a:t>Năm</a:t>
            </a:r>
            <a:r>
              <a:rPr lang="en-US" altLang="vi-VN" sz="2000" b="1" dirty="0" smtClean="0">
                <a:solidFill>
                  <a:srgbClr val="0070C0"/>
                </a:solidFill>
                <a:latin typeface="Times New Roman" panose="02020603050405020304" pitchFamily="18" charset="0"/>
                <a:cs typeface="Times New Roman" panose="02020603050405020304" pitchFamily="18" charset="0"/>
              </a:rPr>
              <a:t> </a:t>
            </a:r>
            <a:r>
              <a:rPr lang="en-US" altLang="vi-VN" sz="2000" b="1" dirty="0" err="1">
                <a:solidFill>
                  <a:srgbClr val="0070C0"/>
                </a:solidFill>
                <a:latin typeface="Times New Roman" panose="02020603050405020304" pitchFamily="18" charset="0"/>
                <a:cs typeface="Times New Roman" panose="02020603050405020304" pitchFamily="18" charset="0"/>
              </a:rPr>
              <a:t>học</a:t>
            </a:r>
            <a:r>
              <a:rPr lang="en-US" altLang="vi-VN" sz="2000" b="1" dirty="0">
                <a:solidFill>
                  <a:srgbClr val="0070C0"/>
                </a:solidFill>
                <a:latin typeface="Times New Roman" panose="02020603050405020304" pitchFamily="18" charset="0"/>
                <a:cs typeface="Times New Roman" panose="02020603050405020304" pitchFamily="18" charset="0"/>
              </a:rPr>
              <a:t> </a:t>
            </a:r>
            <a:r>
              <a:rPr lang="en-US" altLang="vi-VN" sz="2000" b="1" dirty="0" smtClean="0">
                <a:solidFill>
                  <a:srgbClr val="0070C0"/>
                </a:solidFill>
                <a:latin typeface="Times New Roman" panose="02020603050405020304" pitchFamily="18" charset="0"/>
                <a:cs typeface="Times New Roman" panose="02020603050405020304" pitchFamily="18" charset="0"/>
              </a:rPr>
              <a:t>2024 </a:t>
            </a:r>
            <a:r>
              <a:rPr lang="en-US" altLang="vi-VN" sz="2000" b="1" dirty="0">
                <a:solidFill>
                  <a:srgbClr val="0070C0"/>
                </a:solidFill>
                <a:latin typeface="Times New Roman" panose="02020603050405020304" pitchFamily="18" charset="0"/>
                <a:cs typeface="Times New Roman" panose="02020603050405020304" pitchFamily="18" charset="0"/>
              </a:rPr>
              <a:t>- </a:t>
            </a:r>
            <a:r>
              <a:rPr lang="en-US" altLang="vi-VN" sz="2000" b="1" dirty="0" smtClean="0">
                <a:solidFill>
                  <a:srgbClr val="0070C0"/>
                </a:solidFill>
                <a:latin typeface="Times New Roman" panose="02020603050405020304" pitchFamily="18" charset="0"/>
                <a:cs typeface="Times New Roman" panose="02020603050405020304" pitchFamily="18" charset="0"/>
              </a:rPr>
              <a:t>2025</a:t>
            </a:r>
            <a:endParaRPr lang="vi-VN" altLang="vi-VN" sz="2000" b="1"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121" y="715997"/>
            <a:ext cx="2339725" cy="1815584"/>
          </a:xfrm>
          <a:prstGeom prst="rect">
            <a:avLst/>
          </a:prstGeom>
        </p:spPr>
      </p:pic>
      <p:sp>
        <p:nvSpPr>
          <p:cNvPr id="8" name="TextBox 7"/>
          <p:cNvSpPr txBox="1"/>
          <p:nvPr/>
        </p:nvSpPr>
        <p:spPr>
          <a:xfrm>
            <a:off x="4003222" y="3080165"/>
            <a:ext cx="4179477" cy="584775"/>
          </a:xfrm>
          <a:prstGeom prst="rect">
            <a:avLst/>
          </a:prstGeom>
          <a:noFill/>
        </p:spPr>
        <p:txBody>
          <a:bodyPr wrap="none" rtlCol="0">
            <a:spAutoFit/>
          </a:bodyPr>
          <a:lstStyle/>
          <a:p>
            <a:r>
              <a:rPr lang="en-US" sz="3200" b="1" dirty="0" smtClean="0">
                <a:solidFill>
                  <a:srgbClr val="75904E"/>
                </a:solidFill>
                <a:latin typeface="Times New Roman" panose="02020603050405020304" pitchFamily="18" charset="0"/>
                <a:cs typeface="Times New Roman" panose="02020603050405020304" pitchFamily="18" charset="0"/>
              </a:rPr>
              <a:t>BÀI THUYẾT TRÌNH</a:t>
            </a:r>
            <a:endParaRPr lang="en-US" sz="3200" b="1" dirty="0">
              <a:solidFill>
                <a:srgbClr val="7590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87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660" y="105917"/>
            <a:ext cx="9690931" cy="1372452"/>
            <a:chOff x="163085" y="173089"/>
            <a:chExt cx="11834644" cy="1372452"/>
          </a:xfrm>
          <a:solidFill>
            <a:srgbClr val="FFD4BC"/>
          </a:solidFill>
        </p:grpSpPr>
        <p:sp>
          <p:nvSpPr>
            <p:cNvPr id="3" name="Line Callout 2 2"/>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Chú</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trọng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3085" y="173089"/>
              <a:ext cx="2339790" cy="1372452"/>
            </a:xfrm>
            <a:prstGeom prst="ellipse">
              <a:avLst/>
            </a:prstGeom>
            <a:solidFill>
              <a:srgbClr val="FFD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5</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12" name="Flowchart: Terminator 11"/>
          <p:cNvSpPr/>
          <p:nvPr/>
        </p:nvSpPr>
        <p:spPr>
          <a:xfrm>
            <a:off x="377720" y="1670674"/>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anose="02020603050405020304" pitchFamily="18" charset="0"/>
              <a:ea typeface="Times New Roman" panose="02020603050405020304" pitchFamily="18" charset="0"/>
            </a:endParaRPr>
          </a:p>
          <a:p>
            <a:pPr algn="ctr"/>
            <a:r>
              <a:rPr lang="en-US" sz="1600" dirty="0" err="1" smtClean="0">
                <a:solidFill>
                  <a:schemeClr val="tx1"/>
                </a:solidFill>
                <a:latin typeface="Times New Roman" panose="02020603050405020304" pitchFamily="18" charset="0"/>
                <a:ea typeface="Times New Roman" panose="02020603050405020304" pitchFamily="18" charset="0"/>
              </a:rPr>
              <a:t>Khi</a:t>
            </a:r>
            <a:r>
              <a:rPr lang="en-US" sz="1600" dirty="0" smtClean="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đến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lớp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tới</a:t>
            </a:r>
            <a:r>
              <a:rPr lang="en-US" sz="1600" dirty="0">
                <a:solidFill>
                  <a:schemeClr val="tx1"/>
                </a:solidFill>
                <a:latin typeface="Times New Roman" panose="02020603050405020304" pitchFamily="18" charset="0"/>
                <a:ea typeface="Times New Roman" panose="02020603050405020304" pitchFamily="18" charset="0"/>
              </a:rPr>
              <a:t> 1 </a:t>
            </a:r>
            <a:r>
              <a:rPr lang="en-US" sz="1600" dirty="0" err="1">
                <a:solidFill>
                  <a:schemeClr val="tx1"/>
                </a:solidFill>
                <a:latin typeface="Times New Roman" panose="02020603050405020304" pitchFamily="18" charset="0"/>
                <a:ea typeface="Times New Roman" panose="02020603050405020304" pitchFamily="18" charset="0"/>
              </a:rPr>
              <a:t>môi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trường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lạ</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lẫm</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rất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cần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sự</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quan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tâm</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đặc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biệt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là</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ở </a:t>
            </a:r>
            <a:r>
              <a:rPr lang="en-US" sz="1600" dirty="0" err="1">
                <a:solidFill>
                  <a:schemeClr val="tx1"/>
                </a:solidFill>
                <a:latin typeface="Times New Roman" panose="02020603050405020304" pitchFamily="18" charset="0"/>
                <a:ea typeface="Times New Roman" panose="02020603050405020304" pitchFamily="18" charset="0"/>
              </a:rPr>
              <a:t>lứa</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tuổi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nhà</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còn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rất</a:t>
            </a:r>
            <a:r>
              <a:rPr lang="en-US" sz="1600" dirty="0">
                <a:solidFill>
                  <a:schemeClr val="tx1"/>
                </a:solidFill>
                <a:latin typeface="Times New Roman" panose="02020603050405020304" pitchFamily="18" charset="0"/>
                <a:ea typeface="Times New Roman" panose="02020603050405020304" pitchFamily="18" charset="0"/>
              </a:rPr>
              <a:t> non </a:t>
            </a:r>
            <a:r>
              <a:rPr lang="en-US" sz="1600" dirty="0" err="1">
                <a:solidFill>
                  <a:schemeClr val="tx1"/>
                </a:solidFill>
                <a:latin typeface="Times New Roman" panose="02020603050405020304" pitchFamily="18" charset="0"/>
                <a:ea typeface="Times New Roman" panose="02020603050405020304" pitchFamily="18" charset="0"/>
              </a:rPr>
              <a:t>nớt</a:t>
            </a:r>
            <a:endParaRPr lang="en-US" sz="1600" dirty="0">
              <a:solidFill>
                <a:schemeClr val="tx1"/>
              </a:solidFill>
            </a:endParaRPr>
          </a:p>
          <a:p>
            <a:pPr algn="ctr"/>
            <a:endParaRPr lang="en-US" dirty="0">
              <a:solidFill>
                <a:schemeClr val="tx1"/>
              </a:solidFill>
            </a:endParaRPr>
          </a:p>
        </p:txBody>
      </p:sp>
      <p:sp>
        <p:nvSpPr>
          <p:cNvPr id="13" name="Flowchart: Terminator 12"/>
          <p:cNvSpPr/>
          <p:nvPr/>
        </p:nvSpPr>
        <p:spPr>
          <a:xfrm>
            <a:off x="377720" y="2826983"/>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Times New Roman" panose="02020603050405020304" pitchFamily="18" charset="0"/>
                <a:ea typeface="Times New Roman" panose="02020603050405020304" pitchFamily="18" charset="0"/>
              </a:rPr>
              <a:t>Cô</a:t>
            </a:r>
            <a:r>
              <a:rPr lang="en-US" sz="1600" dirty="0" smtClean="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cần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tạo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cho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sự</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gần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gũi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ấm</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áp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giống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như</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một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người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mẹ</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tạo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không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khí</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lớp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học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giống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như</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trong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gia</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đình</a:t>
            </a:r>
            <a:endParaRPr lang="en-US" sz="1600" dirty="0">
              <a:solidFill>
                <a:schemeClr val="tx1"/>
              </a:solidFill>
            </a:endParaRPr>
          </a:p>
        </p:txBody>
      </p:sp>
      <p:sp>
        <p:nvSpPr>
          <p:cNvPr id="14" name="Flowchart: Terminator 13"/>
          <p:cNvSpPr/>
          <p:nvPr/>
        </p:nvSpPr>
        <p:spPr>
          <a:xfrm>
            <a:off x="377720" y="3988846"/>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Aft>
                <a:spcPts val="0"/>
              </a:spcAft>
            </a:pPr>
            <a:r>
              <a:rPr lang="en-US" sz="1600" dirty="0" err="1">
                <a:solidFill>
                  <a:schemeClr val="tx1"/>
                </a:solidFill>
                <a:latin typeface="Times New Roman" panose="02020603050405020304" pitchFamily="18" charset="0"/>
                <a:ea typeface="Times New Roman" panose="02020603050405020304" pitchFamily="18" charset="0"/>
              </a:rPr>
              <a:t>ngoài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những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hoạt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động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học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các</a:t>
            </a:r>
            <a:r>
              <a:rPr lang="en-US" sz="1600" dirty="0">
                <a:solidFill>
                  <a:schemeClr val="tx1"/>
                </a:solidFill>
                <a:latin typeface="Times New Roman" panose="02020603050405020304" pitchFamily="18" charset="0"/>
                <a:ea typeface="Times New Roman" panose="02020603050405020304" pitchFamily="18" charset="0"/>
              </a:rPr>
              <a:t> con </a:t>
            </a:r>
            <a:r>
              <a:rPr lang="en-US" sz="1600" dirty="0" err="1">
                <a:solidFill>
                  <a:schemeClr val="tx1"/>
                </a:solidFill>
                <a:latin typeface="Times New Roman" panose="02020603050405020304" pitchFamily="18" charset="0"/>
                <a:ea typeface="Times New Roman" panose="02020603050405020304" pitchFamily="18" charset="0"/>
              </a:rPr>
              <a:t>cũng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cần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có</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những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hoạt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động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khác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rPr>
              <a:t>để</a:t>
            </a:r>
            <a:r>
              <a:rPr lang="en-US" sz="1600" dirty="0" smtClean="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giúp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các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cô</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và</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các</a:t>
            </a:r>
            <a:r>
              <a:rPr lang="en-US" sz="1600" dirty="0">
                <a:solidFill>
                  <a:schemeClr val="tx1"/>
                </a:solidFill>
                <a:latin typeface="Times New Roman" panose="02020603050405020304" pitchFamily="18" charset="0"/>
                <a:ea typeface="Times New Roman" panose="02020603050405020304" pitchFamily="18" charset="0"/>
              </a:rPr>
              <a:t> con </a:t>
            </a:r>
            <a:r>
              <a:rPr lang="en-US" sz="1600" dirty="0" err="1">
                <a:solidFill>
                  <a:schemeClr val="tx1"/>
                </a:solidFill>
                <a:latin typeface="Times New Roman" panose="02020603050405020304" pitchFamily="18" charset="0"/>
                <a:ea typeface="Times New Roman" panose="02020603050405020304" pitchFamily="18" charset="0"/>
              </a:rPr>
              <a:t>gần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nhau</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hơn</a:t>
            </a:r>
            <a:r>
              <a:rPr lang="en-US" sz="1600" dirty="0">
                <a:solidFill>
                  <a:schemeClr val="tx1"/>
                </a:solidFill>
                <a:latin typeface="Times New Roman" panose="02020603050405020304" pitchFamily="18" charset="0"/>
                <a:ea typeface="Times New Roman" panose="02020603050405020304" pitchFamily="18" charset="0"/>
              </a:rPr>
              <a:t>, </a:t>
            </a:r>
          </a:p>
        </p:txBody>
      </p:sp>
      <p:sp>
        <p:nvSpPr>
          <p:cNvPr id="15" name="Flowchart: Terminator 14"/>
          <p:cNvSpPr/>
          <p:nvPr/>
        </p:nvSpPr>
        <p:spPr>
          <a:xfrm>
            <a:off x="7502979" y="3978636"/>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pt-PT" sz="1600" dirty="0" smtClean="0">
              <a:solidFill>
                <a:schemeClr val="tx1"/>
              </a:solidFill>
              <a:latin typeface="Times New Roman" panose="02020603050405020304" pitchFamily="18" charset="0"/>
              <a:ea typeface="Times New Roman" panose="02020603050405020304" pitchFamily="18" charset="0"/>
            </a:endParaRPr>
          </a:p>
          <a:p>
            <a:pPr algn="just">
              <a:lnSpc>
                <a:spcPct val="120000"/>
              </a:lnSpc>
            </a:pPr>
            <a:r>
              <a:rPr lang="pt-PT" sz="1600" dirty="0" smtClean="0">
                <a:solidFill>
                  <a:schemeClr val="tx1"/>
                </a:solidFill>
                <a:latin typeface="Times New Roman" panose="02020603050405020304" pitchFamily="18" charset="0"/>
                <a:ea typeface="Times New Roman" panose="02020603050405020304" pitchFamily="18" charset="0"/>
              </a:rPr>
              <a:t>Qua </a:t>
            </a:r>
            <a:r>
              <a:rPr lang="pt-PT" sz="1600" dirty="0">
                <a:solidFill>
                  <a:schemeClr val="tx1"/>
                </a:solidFill>
                <a:latin typeface="Times New Roman" panose="02020603050405020304" pitchFamily="18" charset="0"/>
                <a:ea typeface="Times New Roman" panose="02020603050405020304" pitchFamily="18" charset="0"/>
              </a:rPr>
              <a:t>đó, các con không những cảm thấy vui vẻ, hào hứng </a:t>
            </a:r>
            <a:r>
              <a:rPr lang="pt-PT" sz="1600" dirty="0" smtClean="0">
                <a:solidFill>
                  <a:schemeClr val="tx1"/>
                </a:solidFill>
                <a:latin typeface="Times New Roman" panose="02020603050405020304" pitchFamily="18" charset="0"/>
                <a:ea typeface="Times New Roman" panose="02020603050405020304" pitchFamily="18" charset="0"/>
              </a:rPr>
              <a:t>qua đó trẻ </a:t>
            </a:r>
            <a:r>
              <a:rPr lang="pt-PT" sz="1600" dirty="0">
                <a:solidFill>
                  <a:schemeClr val="tx1"/>
                </a:solidFill>
                <a:latin typeface="Times New Roman" panose="02020603050405020304" pitchFamily="18" charset="0"/>
                <a:ea typeface="Times New Roman" panose="02020603050405020304" pitchFamily="18" charset="0"/>
              </a:rPr>
              <a:t>đã cảm nhận được sự yêu thương của các cô dành cho các con. </a:t>
            </a:r>
            <a:endParaRPr lang="en-US" sz="1400" dirty="0">
              <a:solidFill>
                <a:schemeClr val="tx1"/>
              </a:solidFill>
              <a:latin typeface="Times New Roman" panose="02020603050405020304" pitchFamily="18" charset="0"/>
              <a:ea typeface="Times New Roman" panose="02020603050405020304" pitchFamily="18" charset="0"/>
            </a:endParaRPr>
          </a:p>
          <a:p>
            <a:pPr algn="just">
              <a:lnSpc>
                <a:spcPct val="120000"/>
              </a:lnSpc>
              <a:spcAft>
                <a:spcPts val="0"/>
              </a:spcAft>
            </a:pPr>
            <a:endParaRPr lang="en-US" sz="1600" dirty="0">
              <a:solidFill>
                <a:schemeClr val="tx1"/>
              </a:solidFill>
              <a:latin typeface="Times New Roman" panose="02020603050405020304" pitchFamily="18" charset="0"/>
              <a:ea typeface="Times New Roman" panose="02020603050405020304" pitchFamily="18" charset="0"/>
            </a:endParaRPr>
          </a:p>
        </p:txBody>
      </p:sp>
      <p:sp>
        <p:nvSpPr>
          <p:cNvPr id="17" name="Flowchart: Terminator 16"/>
          <p:cNvSpPr/>
          <p:nvPr/>
        </p:nvSpPr>
        <p:spPr>
          <a:xfrm>
            <a:off x="3885944" y="5147932"/>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pPr>
            <a:r>
              <a:rPr lang="pt-PT" sz="1600" dirty="0">
                <a:solidFill>
                  <a:schemeClr val="tx1"/>
                </a:solidFill>
                <a:latin typeface="Times New Roman" panose="02020603050405020304" pitchFamily="18" charset="0"/>
                <a:ea typeface="Times New Roman" panose="02020603050405020304" pitchFamily="18" charset="0"/>
              </a:rPr>
              <a:t>Từ đó tạo tâm lí phấn khởi, hào hứng cho trẻ trong mỗi ngày đến lớp. Cảm giác lạ lẫm ban đầu sẽ mau chóng quên đi.</a:t>
            </a:r>
            <a:endParaRPr lang="en-US" sz="1400" dirty="0">
              <a:solidFill>
                <a:schemeClr val="tx1"/>
              </a:solidFill>
              <a:latin typeface="Times New Roman" panose="02020603050405020304" pitchFamily="18" charset="0"/>
              <a:ea typeface="Times New Roman" panose="02020603050405020304" pitchFamily="18" charset="0"/>
            </a:endParaRPr>
          </a:p>
        </p:txBody>
      </p:sp>
      <p:sp>
        <p:nvSpPr>
          <p:cNvPr id="18" name="Flowchart: Terminator 17"/>
          <p:cNvSpPr/>
          <p:nvPr/>
        </p:nvSpPr>
        <p:spPr>
          <a:xfrm>
            <a:off x="7497523" y="1667897"/>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rất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thích</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không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khí</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vui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nhộn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của</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tiếng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hát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tiếng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nhạc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và</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bánh</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kẹo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luôn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thu</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hút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Tất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cả</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tao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nên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sự</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hưng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phấn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cho</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đứa</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rất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nhiều</a:t>
            </a:r>
            <a:endParaRPr lang="en-US" sz="1600" dirty="0">
              <a:solidFill>
                <a:schemeClr val="tx1"/>
              </a:solidFill>
            </a:endParaRPr>
          </a:p>
        </p:txBody>
      </p:sp>
      <p:sp>
        <p:nvSpPr>
          <p:cNvPr id="19" name="Flowchart: Terminator 18"/>
          <p:cNvSpPr/>
          <p:nvPr/>
        </p:nvSpPr>
        <p:spPr>
          <a:xfrm>
            <a:off x="7497523" y="2826983"/>
            <a:ext cx="4255806" cy="897308"/>
          </a:xfrm>
          <a:prstGeom prst="flowChartTerminator">
            <a:avLst/>
          </a:prstGeom>
          <a:solidFill>
            <a:srgbClr val="FFD4BC"/>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400" dirty="0">
                <a:solidFill>
                  <a:schemeClr val="tx1"/>
                </a:solidFill>
                <a:latin typeface="Times New Roman" panose="02020603050405020304" pitchFamily="18" charset="0"/>
                <a:cs typeface="Times New Roman" panose="02020603050405020304" pitchFamily="18" charset="0"/>
              </a:rPr>
              <a:t>Và còn rất nhiều những hoạt động rất thú </a:t>
            </a:r>
            <a:r>
              <a:rPr lang="pt-PT" sz="1400" dirty="0" smtClean="0">
                <a:solidFill>
                  <a:schemeClr val="tx1"/>
                </a:solidFill>
                <a:latin typeface="Times New Roman" panose="02020603050405020304" pitchFamily="18" charset="0"/>
                <a:cs typeface="Times New Roman" panose="02020603050405020304" pitchFamily="18" charset="0"/>
              </a:rPr>
              <a:t>vị khác. </a:t>
            </a:r>
            <a:r>
              <a:rPr lang="pt-PT" sz="1400" dirty="0">
                <a:solidFill>
                  <a:schemeClr val="tx1"/>
                </a:solidFill>
                <a:latin typeface="Times New Roman" panose="02020603050405020304" pitchFamily="18" charset="0"/>
                <a:cs typeface="Times New Roman" panose="02020603050405020304" pitchFamily="18" charset="0"/>
              </a:rPr>
              <a:t>Qua đó, các con không những cảm thấy vui vẻ, hào hứng mà tôi nghĩ trẻ đã cảm nhận được sự yêu thương của các cô dành cho các con. </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168" y="1467188"/>
            <a:ext cx="2101395" cy="1576457"/>
          </a:xfrm>
          <a:prstGeom prst="ellipse">
            <a:avLst/>
          </a:prstGeom>
          <a:ln w="63500" cap="rnd">
            <a:solidFill>
              <a:srgbClr val="A9D18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894" y="3340324"/>
            <a:ext cx="2147691" cy="1609085"/>
          </a:xfrm>
          <a:prstGeom prst="ellipse">
            <a:avLst/>
          </a:prstGeom>
          <a:ln w="63500" cap="rnd">
            <a:solidFill>
              <a:srgbClr val="A9D18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3999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660" y="105917"/>
            <a:ext cx="8810714" cy="1372452"/>
            <a:chOff x="163085" y="173089"/>
            <a:chExt cx="11834644" cy="1372452"/>
          </a:xfrm>
          <a:solidFill>
            <a:srgbClr val="FFD4BC"/>
          </a:solidFill>
        </p:grpSpPr>
        <p:sp>
          <p:nvSpPr>
            <p:cNvPr id="3" name="Line Callout 2 2"/>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latin typeface="Times New Roman" panose="02020603050405020304" pitchFamily="18" charset="0"/>
                  <a:cs typeface="Times New Roman" panose="02020603050405020304" pitchFamily="18" charset="0"/>
                </a:rPr>
                <a:t>Phối hợp với phụ huynh học 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3085" y="173089"/>
              <a:ext cx="2339790" cy="1372452"/>
            </a:xfrm>
            <a:prstGeom prst="ellipse">
              <a:avLst/>
            </a:prstGeom>
            <a:solidFill>
              <a:srgbClr val="FFD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6</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6" name="Flowchart: Off-page Connector 5"/>
          <p:cNvSpPr/>
          <p:nvPr/>
        </p:nvSpPr>
        <p:spPr>
          <a:xfrm>
            <a:off x="1034040" y="2315910"/>
            <a:ext cx="1794617" cy="3238856"/>
          </a:xfrm>
          <a:prstGeom prst="flowChartOffpageConnector">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smtClean="0">
              <a:solidFill>
                <a:schemeClr val="tx1"/>
              </a:solidFill>
            </a:endParaRPr>
          </a:p>
          <a:p>
            <a:pPr algn="ctr"/>
            <a:endParaRPr lang="pt-PT" sz="1400" dirty="0">
              <a:solidFill>
                <a:schemeClr val="tx1"/>
              </a:solidFill>
            </a:endParaRPr>
          </a:p>
          <a:p>
            <a:pPr algn="ctr"/>
            <a:r>
              <a:rPr lang="pt-PT" sz="1400" dirty="0" smtClean="0">
                <a:solidFill>
                  <a:schemeClr val="tx1"/>
                </a:solidFill>
                <a:latin typeface="Times New Roman" panose="02020603050405020304" pitchFamily="18" charset="0"/>
                <a:cs typeface="Times New Roman" panose="02020603050405020304" pitchFamily="18" charset="0"/>
              </a:rPr>
              <a:t>Trẻ </a:t>
            </a:r>
            <a:r>
              <a:rPr lang="pt-PT" sz="1400" dirty="0">
                <a:solidFill>
                  <a:schemeClr val="tx1"/>
                </a:solidFill>
                <a:latin typeface="Times New Roman" panose="02020603050405020304" pitchFamily="18" charset="0"/>
                <a:cs typeface="Times New Roman" panose="02020603050405020304" pitchFamily="18" charset="0"/>
              </a:rPr>
              <a:t>ở lớp </a:t>
            </a:r>
            <a:r>
              <a:rPr lang="pt-PT" sz="1400" dirty="0" smtClean="0">
                <a:solidFill>
                  <a:schemeClr val="tx1"/>
                </a:solidFill>
                <a:latin typeface="Times New Roman" panose="02020603050405020304" pitchFamily="18" charset="0"/>
                <a:cs typeface="Times New Roman" panose="02020603050405020304" pitchFamily="18" charset="0"/>
              </a:rPr>
              <a:t>đa </a:t>
            </a:r>
            <a:r>
              <a:rPr lang="pt-PT" sz="1400" dirty="0">
                <a:solidFill>
                  <a:schemeClr val="tx1"/>
                </a:solidFill>
                <a:latin typeface="Times New Roman" panose="02020603050405020304" pitchFamily="18" charset="0"/>
                <a:cs typeface="Times New Roman" panose="02020603050405020304" pitchFamily="18" charset="0"/>
              </a:rPr>
              <a:t>phần toàn là cháu mới đi học lần đầu. Đối với các cháu đã đi học, ngay từ ngày đầu nhận danh sách lớp tôi thường trao đổi ngay bố mẹ của trẻ để tôi có thể nắm được ngay thói quen, đặc điểm sinh lý, sức khỏe của trẻ để có biện pháp tác động phù hợp</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 name="Flowchart: Off-page Connector 7"/>
          <p:cNvSpPr/>
          <p:nvPr/>
        </p:nvSpPr>
        <p:spPr>
          <a:xfrm>
            <a:off x="3263068" y="2315910"/>
            <a:ext cx="1794617" cy="3238856"/>
          </a:xfrm>
          <a:prstGeom prst="flowChartOffpageConnector">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smtClean="0">
              <a:solidFill>
                <a:schemeClr val="tx1"/>
              </a:solidFill>
              <a:latin typeface="Times New Roman" panose="02020603050405020304" pitchFamily="18" charset="0"/>
              <a:cs typeface="Times New Roman" panose="02020603050405020304" pitchFamily="18" charset="0"/>
            </a:endParaRPr>
          </a:p>
          <a:p>
            <a:pPr algn="ctr"/>
            <a:endParaRPr lang="pt-PT" sz="1400" dirty="0">
              <a:solidFill>
                <a:schemeClr val="tx1"/>
              </a:solidFill>
              <a:latin typeface="Times New Roman" panose="02020603050405020304" pitchFamily="18" charset="0"/>
              <a:cs typeface="Times New Roman" panose="02020603050405020304" pitchFamily="18" charset="0"/>
            </a:endParaRPr>
          </a:p>
          <a:p>
            <a:pPr algn="ctr"/>
            <a:r>
              <a:rPr lang="pt-PT" sz="1400" dirty="0">
                <a:solidFill>
                  <a:schemeClr val="tx1"/>
                </a:solidFill>
                <a:latin typeface="Times New Roman" panose="02020603050405020304" pitchFamily="18" charset="0"/>
                <a:cs typeface="Times New Roman" panose="02020603050405020304" pitchFamily="18" charset="0"/>
              </a:rPr>
              <a:t>G</a:t>
            </a:r>
            <a:r>
              <a:rPr lang="pt-PT" sz="1400" dirty="0" smtClean="0">
                <a:solidFill>
                  <a:schemeClr val="tx1"/>
                </a:solidFill>
                <a:latin typeface="Times New Roman" panose="02020603050405020304" pitchFamily="18" charset="0"/>
                <a:cs typeface="Times New Roman" panose="02020603050405020304" pitchFamily="18" charset="0"/>
              </a:rPr>
              <a:t>iáo viên </a:t>
            </a:r>
            <a:r>
              <a:rPr lang="pt-PT" sz="1400" dirty="0">
                <a:solidFill>
                  <a:schemeClr val="tx1"/>
                </a:solidFill>
                <a:latin typeface="Times New Roman" panose="02020603050405020304" pitchFamily="18" charset="0"/>
                <a:cs typeface="Times New Roman" panose="02020603050405020304" pitchFamily="18" charset="0"/>
              </a:rPr>
              <a:t>tổ chức cho trẻ chơi những trò chơi dân gian, hát dân ca…. </a:t>
            </a:r>
            <a:r>
              <a:rPr lang="pt-PT" sz="1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 </a:t>
            </a:r>
            <a:r>
              <a:rPr lang="pt-PT"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 bắt đầu bị tôi thu hút thì tôi sẽ làm quen, trò chuyện với trẻ trong vai trò “cô giáo”. Việc làm quen diễn ra một cách tự nhiên, dần dần các cháu không cảm thấy đột ngột</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Flowchart: Off-page Connector 8"/>
          <p:cNvSpPr/>
          <p:nvPr/>
        </p:nvSpPr>
        <p:spPr>
          <a:xfrm>
            <a:off x="5492096" y="2315910"/>
            <a:ext cx="1794617" cy="3238856"/>
          </a:xfrm>
          <a:prstGeom prst="flowChartOffpageConnector">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smtClean="0">
              <a:solidFill>
                <a:schemeClr val="tx1"/>
              </a:solidFill>
              <a:latin typeface="Times New Roman" panose="02020603050405020304" pitchFamily="18" charset="0"/>
              <a:cs typeface="Times New Roman" panose="02020603050405020304" pitchFamily="18" charset="0"/>
            </a:endParaRPr>
          </a:p>
          <a:p>
            <a:pPr algn="ctr"/>
            <a:endParaRPr lang="pt-PT" sz="1400" dirty="0">
              <a:solidFill>
                <a:schemeClr val="tx1"/>
              </a:solidFill>
              <a:latin typeface="Times New Roman" panose="02020603050405020304" pitchFamily="18" charset="0"/>
              <a:cs typeface="Times New Roman" panose="02020603050405020304" pitchFamily="18" charset="0"/>
            </a:endParaRPr>
          </a:p>
          <a:p>
            <a:pPr algn="ctr"/>
            <a:r>
              <a:rPr lang="pt-PT" sz="1400" dirty="0" smtClean="0">
                <a:solidFill>
                  <a:schemeClr val="tx1"/>
                </a:solidFill>
                <a:latin typeface="Times New Roman" panose="02020603050405020304" pitchFamily="18" charset="0"/>
                <a:cs typeface="Times New Roman" panose="02020603050405020304" pitchFamily="18" charset="0"/>
              </a:rPr>
              <a:t>Giáo viên </a:t>
            </a:r>
            <a:r>
              <a:rPr lang="pt-PT" sz="1400" dirty="0">
                <a:solidFill>
                  <a:schemeClr val="tx1"/>
                </a:solidFill>
                <a:latin typeface="Times New Roman" panose="02020603050405020304" pitchFamily="18" charset="0"/>
                <a:cs typeface="Times New Roman" panose="02020603050405020304" pitchFamily="18" charset="0"/>
              </a:rPr>
              <a:t>cũng </a:t>
            </a:r>
            <a:r>
              <a:rPr lang="pt-PT" sz="1400" dirty="0" smtClean="0">
                <a:solidFill>
                  <a:schemeClr val="tx1"/>
                </a:solidFill>
                <a:latin typeface="Times New Roman" panose="02020603050405020304" pitchFamily="18" charset="0"/>
                <a:cs typeface="Times New Roman" panose="02020603050405020304" pitchFamily="18" charset="0"/>
              </a:rPr>
              <a:t>trao </a:t>
            </a:r>
            <a:r>
              <a:rPr lang="pt-PT" sz="1400" dirty="0">
                <a:solidFill>
                  <a:schemeClr val="tx1"/>
                </a:solidFill>
                <a:latin typeface="Times New Roman" panose="02020603050405020304" pitchFamily="18" charset="0"/>
                <a:cs typeface="Times New Roman" panose="02020603050405020304" pitchFamily="18" charset="0"/>
              </a:rPr>
              <a:t>đổi với các </a:t>
            </a:r>
            <a:r>
              <a:rPr lang="pt-PT" sz="1400" dirty="0" smtClean="0">
                <a:solidFill>
                  <a:schemeClr val="tx1"/>
                </a:solidFill>
                <a:latin typeface="Times New Roman" panose="02020603050405020304" pitchFamily="18" charset="0"/>
                <a:cs typeface="Times New Roman" panose="02020603050405020304" pitchFamily="18" charset="0"/>
              </a:rPr>
              <a:t>phụ </a:t>
            </a:r>
            <a:r>
              <a:rPr lang="pt-PT" sz="1400" dirty="0">
                <a:solidFill>
                  <a:schemeClr val="tx1"/>
                </a:solidFill>
                <a:latin typeface="Times New Roman" panose="02020603050405020304" pitchFamily="18" charset="0"/>
                <a:cs typeface="Times New Roman" panose="02020603050405020304" pitchFamily="18" charset="0"/>
              </a:rPr>
              <a:t>huynh về nội quy của nhóm lớp như: Phụ huynh nên cho bé đi học đều, đúng giờ, đồng thời đề nghị phụ huynh kết hợp với Cô trong việc rèn nề nếp  và thói quen lễ phép. Cô và bố mẹ phải là tấm gương cho trẻ noi theo</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 name="Flowchart: Off-page Connector 9"/>
          <p:cNvSpPr/>
          <p:nvPr/>
        </p:nvSpPr>
        <p:spPr>
          <a:xfrm>
            <a:off x="7662524" y="2317828"/>
            <a:ext cx="1794617" cy="3238856"/>
          </a:xfrm>
          <a:prstGeom prst="flowChartOffpageConnector">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smtClean="0">
                <a:solidFill>
                  <a:schemeClr val="tx1"/>
                </a:solidFill>
                <a:latin typeface="Times New Roman" panose="02020603050405020304" pitchFamily="18" charset="0"/>
                <a:cs typeface="Times New Roman" panose="02020603050405020304" pitchFamily="18" charset="0"/>
              </a:rPr>
              <a:t>Ví dụ:</a:t>
            </a:r>
            <a:r>
              <a:rPr lang="en-US" sz="1400" dirty="0">
                <a:solidFill>
                  <a:schemeClr val="tx1"/>
                </a:solidFill>
                <a:latin typeface="Times New Roman" panose="02020603050405020304" pitchFamily="18" charset="0"/>
                <a:cs typeface="Times New Roman" panose="02020603050405020304" pitchFamily="18" charset="0"/>
              </a:rPr>
              <a:t> </a:t>
            </a:r>
            <a:r>
              <a:rPr lang="vi-VN" sz="1400" dirty="0" smtClean="0">
                <a:solidFill>
                  <a:schemeClr val="tx1"/>
                </a:solidFill>
                <a:latin typeface="Times New Roman" panose="02020603050405020304" pitchFamily="18" charset="0"/>
                <a:cs typeface="Times New Roman" panose="02020603050405020304" pitchFamily="18" charset="0"/>
              </a:rPr>
              <a:t>Khi </a:t>
            </a:r>
            <a:r>
              <a:rPr lang="vi-VN" sz="1400" dirty="0">
                <a:solidFill>
                  <a:schemeClr val="tx1"/>
                </a:solidFill>
                <a:latin typeface="Times New Roman" panose="02020603050405020304" pitchFamily="18" charset="0"/>
                <a:cs typeface="Times New Roman" panose="02020603050405020304" pitchFamily="18" charset="0"/>
              </a:rPr>
              <a:t>trẻ đến lớp tôi khoanh tay và nói cô chào con và nhắc trẻ chào lại tôi khi đó phụ huynh cũng nhắc con của mình  khoanh tay và  chào cô đi nào cứ như vậy trẻ sẽ nhìn và bắt chước </a:t>
            </a:r>
            <a:r>
              <a:rPr lang="vi-VN" sz="1400" dirty="0" smtClean="0">
                <a:solidFill>
                  <a:schemeClr val="tx1"/>
                </a:solidFill>
                <a:latin typeface="Times New Roman" panose="02020603050405020304" pitchFamily="18" charset="0"/>
                <a:cs typeface="Times New Roman" panose="02020603050405020304" pitchFamily="18" charset="0"/>
              </a:rPr>
              <a:t>theo</a:t>
            </a:r>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1" name="Flowchart: Off-page Connector 10"/>
          <p:cNvSpPr/>
          <p:nvPr/>
        </p:nvSpPr>
        <p:spPr>
          <a:xfrm>
            <a:off x="9832953" y="2315910"/>
            <a:ext cx="1794617" cy="3238856"/>
          </a:xfrm>
          <a:prstGeom prst="flowChartOffpageConnector">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solidFill>
                <a:schemeClr val="tx1"/>
              </a:solidFill>
              <a:latin typeface="Times New Roman" panose="02020603050405020304" pitchFamily="18"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a:p>
            <a:pPr algn="ctr"/>
            <a:r>
              <a:rPr lang="vi-VN" sz="1300" dirty="0" smtClean="0">
                <a:solidFill>
                  <a:schemeClr val="tx1"/>
                </a:solidFill>
                <a:latin typeface="Times New Roman" panose="02020603050405020304" pitchFamily="18" charset="0"/>
                <a:cs typeface="Times New Roman" panose="02020603050405020304" pitchFamily="18" charset="0"/>
              </a:rPr>
              <a:t>Sau </a:t>
            </a:r>
            <a:r>
              <a:rPr lang="vi-VN" sz="1300" dirty="0">
                <a:solidFill>
                  <a:schemeClr val="tx1"/>
                </a:solidFill>
                <a:latin typeface="Times New Roman" panose="02020603050405020304" pitchFamily="18" charset="0"/>
                <a:cs typeface="Times New Roman" panose="02020603050405020304" pitchFamily="18" charset="0"/>
              </a:rPr>
              <a:t>1 thời  gian áp  dụng  phương pháp  này , kết quả mà tôi thu được đó là cháu đã quen dần môi trường Mầm </a:t>
            </a:r>
            <a:r>
              <a:rPr lang="vi-VN" sz="1300" dirty="0" smtClean="0">
                <a:solidFill>
                  <a:schemeClr val="tx1"/>
                </a:solidFill>
                <a:latin typeface="Times New Roman" panose="02020603050405020304" pitchFamily="18" charset="0"/>
                <a:cs typeface="Times New Roman" panose="02020603050405020304" pitchFamily="18" charset="0"/>
              </a:rPr>
              <a:t>Non</a:t>
            </a:r>
            <a:r>
              <a:rPr lang="en-US" sz="1300" dirty="0" smtClean="0">
                <a:solidFill>
                  <a:schemeClr val="tx1"/>
                </a:solidFill>
                <a:latin typeface="Times New Roman" panose="02020603050405020304" pitchFamily="18" charset="0"/>
                <a:cs typeface="Times New Roman" panose="02020603050405020304" pitchFamily="18" charset="0"/>
              </a:rPr>
              <a:t>. </a:t>
            </a:r>
            <a:r>
              <a:rPr lang="en-US" sz="1300" dirty="0">
                <a:solidFill>
                  <a:schemeClr val="tx1"/>
                </a:solidFill>
                <a:latin typeface="Times New Roman" panose="02020603050405020304" pitchFamily="18" charset="0"/>
                <a:cs typeface="Times New Roman" panose="02020603050405020304" pitchFamily="18" charset="0"/>
              </a:rPr>
              <a:t>K</a:t>
            </a:r>
            <a:r>
              <a:rPr lang="vi-VN" sz="1300" dirty="0" smtClean="0">
                <a:solidFill>
                  <a:schemeClr val="tx1"/>
                </a:solidFill>
                <a:latin typeface="Times New Roman" panose="02020603050405020304" pitchFamily="18" charset="0"/>
                <a:cs typeface="Times New Roman" panose="02020603050405020304" pitchFamily="18" charset="0"/>
              </a:rPr>
              <a:t>hông </a:t>
            </a:r>
            <a:r>
              <a:rPr lang="vi-VN" sz="1300" dirty="0">
                <a:solidFill>
                  <a:schemeClr val="tx1"/>
                </a:solidFill>
                <a:latin typeface="Times New Roman" panose="02020603050405020304" pitchFamily="18" charset="0"/>
                <a:cs typeface="Times New Roman" panose="02020603050405020304" pitchFamily="18" charset="0"/>
              </a:rPr>
              <a:t>nóng vội mà ép cháu làm được ngay </a:t>
            </a:r>
            <a:r>
              <a:rPr lang="en-US" sz="1300" dirty="0" smtClean="0">
                <a:solidFill>
                  <a:schemeClr val="tx1"/>
                </a:solidFill>
                <a:latin typeface="Times New Roman" panose="02020603050405020304" pitchFamily="18" charset="0"/>
                <a:cs typeface="Times New Roman" panose="02020603050405020304" pitchFamily="18" charset="0"/>
              </a:rPr>
              <a:t>1</a:t>
            </a:r>
            <a:r>
              <a:rPr lang="vi-VN" sz="1300" dirty="0" smtClean="0">
                <a:solidFill>
                  <a:schemeClr val="tx1"/>
                </a:solidFill>
                <a:latin typeface="Times New Roman" panose="02020603050405020304" pitchFamily="18" charset="0"/>
                <a:cs typeface="Times New Roman" panose="02020603050405020304" pitchFamily="18" charset="0"/>
              </a:rPr>
              <a:t>, </a:t>
            </a:r>
            <a:r>
              <a:rPr lang="vi-VN" sz="1300" dirty="0">
                <a:solidFill>
                  <a:schemeClr val="tx1"/>
                </a:solidFill>
                <a:latin typeface="Times New Roman" panose="02020603050405020304" pitchFamily="18" charset="0"/>
                <a:cs typeface="Times New Roman" panose="02020603050405020304" pitchFamily="18" charset="0"/>
              </a:rPr>
              <a:t>2 tuần đầu  làm cho bé sợ và thấy cô giáo  là một điều sợ hãi, đây là điều dễ xảy ra trong thời gian mới vào trường</a:t>
            </a:r>
            <a:r>
              <a:rPr lang="vi-VN" sz="1300" dirty="0" smtClean="0">
                <a:solidFill>
                  <a:schemeClr val="tx1"/>
                </a:solidFill>
                <a:latin typeface="Times New Roman" panose="02020603050405020304" pitchFamily="18" charset="0"/>
                <a:cs typeface="Times New Roman" panose="02020603050405020304" pitchFamily="18" charset="0"/>
              </a:rPr>
              <a:t>.</a:t>
            </a:r>
            <a:endParaRPr lang="en-US" sz="1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1444" y="127882"/>
            <a:ext cx="4872417" cy="769441"/>
          </a:xfrm>
          <a:prstGeom prst="rect">
            <a:avLst/>
          </a:prstGeom>
          <a:solidFill>
            <a:schemeClr val="accent2">
              <a:lumMod val="20000"/>
              <a:lumOff val="80000"/>
            </a:schemeClr>
          </a:solidFill>
          <a:ln w="38100">
            <a:solidFill>
              <a:schemeClr val="accent2">
                <a:lumMod val="60000"/>
                <a:lumOff val="40000"/>
              </a:schemeClr>
            </a:solidFill>
            <a:prstDash val="sysDot"/>
          </a:ln>
        </p:spPr>
        <p:txBody>
          <a:bodyPr wrap="square" lIns="91440" tIns="45720" rIns="91440" bIns="45720">
            <a:spAutoFit/>
          </a:bodyPr>
          <a:lstStyle/>
          <a:p>
            <a:r>
              <a:rPr lang="vi-VN"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mong</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đợi</a:t>
            </a:r>
            <a:endPar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827874827"/>
              </p:ext>
            </p:extLst>
          </p:nvPr>
        </p:nvGraphicFramePr>
        <p:xfrm>
          <a:off x="872687" y="897323"/>
          <a:ext cx="11022825" cy="132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108758" y="2346393"/>
            <a:ext cx="10177786" cy="769441"/>
          </a:xfrm>
          <a:prstGeom prst="rect">
            <a:avLst/>
          </a:prstGeom>
          <a:solidFill>
            <a:schemeClr val="accent2">
              <a:lumMod val="20000"/>
              <a:lumOff val="80000"/>
            </a:schemeClr>
          </a:solidFill>
        </p:spPr>
        <p:txBody>
          <a:bodyPr wrap="none" lIns="91440" tIns="45720" rIns="91440" bIns="45720">
            <a:spAutoFit/>
          </a:bodyPr>
          <a:lstStyle/>
          <a:p>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Ngoài ra kết quả</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mong</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đợi</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của trẻ còn được thể hiện qua bảng khảo sát sau.</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vi-VN" sz="20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(Khảo sát thực nghiệm trên tổng số </a:t>
            </a:r>
            <a:r>
              <a:rPr lang="en-US" sz="2000" b="1" i="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20</a:t>
            </a:r>
            <a:r>
              <a:rPr lang="vi-VN" sz="2000" b="1" i="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vi-VN" sz="20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trẻ)</a:t>
            </a:r>
            <a:endParaRPr lang="en-US" sz="2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507782769"/>
              </p:ext>
            </p:extLst>
          </p:nvPr>
        </p:nvGraphicFramePr>
        <p:xfrm>
          <a:off x="2542207" y="3238791"/>
          <a:ext cx="7310887" cy="2377440"/>
        </p:xfrm>
        <a:graphic>
          <a:graphicData uri="http://schemas.openxmlformats.org/drawingml/2006/table">
            <a:tbl>
              <a:tblPr firstRow="1" firstCol="1" bandRow="1">
                <a:tableStyleId>{5C22544A-7EE6-4342-B048-85BDC9FD1C3A}</a:tableStyleId>
              </a:tblPr>
              <a:tblGrid>
                <a:gridCol w="2605211">
                  <a:extLst>
                    <a:ext uri="{9D8B030D-6E8A-4147-A177-3AD203B41FA5}">
                      <a16:colId xmlns:a16="http://schemas.microsoft.com/office/drawing/2014/main" val="4029778523"/>
                    </a:ext>
                  </a:extLst>
                </a:gridCol>
                <a:gridCol w="1102510">
                  <a:extLst>
                    <a:ext uri="{9D8B030D-6E8A-4147-A177-3AD203B41FA5}">
                      <a16:colId xmlns:a16="http://schemas.microsoft.com/office/drawing/2014/main" val="2437500062"/>
                    </a:ext>
                  </a:extLst>
                </a:gridCol>
                <a:gridCol w="1056362">
                  <a:extLst>
                    <a:ext uri="{9D8B030D-6E8A-4147-A177-3AD203B41FA5}">
                      <a16:colId xmlns:a16="http://schemas.microsoft.com/office/drawing/2014/main" val="259147611"/>
                    </a:ext>
                  </a:extLst>
                </a:gridCol>
                <a:gridCol w="1315945">
                  <a:extLst>
                    <a:ext uri="{9D8B030D-6E8A-4147-A177-3AD203B41FA5}">
                      <a16:colId xmlns:a16="http://schemas.microsoft.com/office/drawing/2014/main" val="4013636015"/>
                    </a:ext>
                  </a:extLst>
                </a:gridCol>
                <a:gridCol w="1230859">
                  <a:extLst>
                    <a:ext uri="{9D8B030D-6E8A-4147-A177-3AD203B41FA5}">
                      <a16:colId xmlns:a16="http://schemas.microsoft.com/office/drawing/2014/main" val="382305901"/>
                    </a:ext>
                  </a:extLst>
                </a:gridCol>
              </a:tblGrid>
              <a:tr h="519430">
                <a:tc>
                  <a:txBody>
                    <a:bodyPr/>
                    <a:lstStyle/>
                    <a:p>
                      <a:pPr algn="ctr">
                        <a:lnSpc>
                          <a:spcPct val="120000"/>
                        </a:lnSpc>
                        <a:spcAft>
                          <a:spcPts val="0"/>
                        </a:spcAft>
                      </a:pPr>
                      <a:r>
                        <a:rPr lang="vi-VN" sz="1300" dirty="0">
                          <a:solidFill>
                            <a:schemeClr val="tx1"/>
                          </a:solidFill>
                          <a:effectLst/>
                        </a:rPr>
                        <a:t> </a:t>
                      </a:r>
                      <a:endParaRPr lang="en-US" sz="1200" dirty="0">
                        <a:solidFill>
                          <a:schemeClr val="tx1"/>
                        </a:solidFill>
                        <a:effectLst/>
                      </a:endParaRPr>
                    </a:p>
                    <a:p>
                      <a:pPr algn="ctr">
                        <a:lnSpc>
                          <a:spcPct val="120000"/>
                        </a:lnSpc>
                        <a:spcAft>
                          <a:spcPts val="0"/>
                        </a:spcAft>
                      </a:pPr>
                      <a:r>
                        <a:rPr lang="en-US" sz="1300" dirty="0" err="1">
                          <a:solidFill>
                            <a:schemeClr val="tx1"/>
                          </a:solidFill>
                          <a:effectLst/>
                        </a:rPr>
                        <a:t>Tiêu</a:t>
                      </a:r>
                      <a:r>
                        <a:rPr lang="en-US" sz="1300" dirty="0">
                          <a:solidFill>
                            <a:schemeClr val="tx1"/>
                          </a:solidFill>
                          <a:effectLst/>
                        </a:rPr>
                        <a:t> </a:t>
                      </a:r>
                      <a:r>
                        <a:rPr lang="en-US" sz="1300" dirty="0" err="1">
                          <a:solidFill>
                            <a:schemeClr val="tx1"/>
                          </a:solidFill>
                          <a:effectLst/>
                        </a:rPr>
                        <a:t>chí</a:t>
                      </a:r>
                      <a:r>
                        <a:rPr lang="en-US" sz="1300" dirty="0">
                          <a:solidFill>
                            <a:schemeClr val="tx1"/>
                          </a:solidFill>
                          <a:effectLst/>
                        </a:rPr>
                        <a:t> </a:t>
                      </a:r>
                      <a:r>
                        <a:rPr lang="en-US" sz="1300" dirty="0" err="1">
                          <a:solidFill>
                            <a:schemeClr val="tx1"/>
                          </a:solidFill>
                          <a:effectLst/>
                        </a:rPr>
                        <a:t>đánh</a:t>
                      </a:r>
                      <a:r>
                        <a:rPr lang="en-US" sz="1300" dirty="0">
                          <a:solidFill>
                            <a:schemeClr val="tx1"/>
                          </a:solidFill>
                          <a:effectLst/>
                        </a:rPr>
                        <a:t> </a:t>
                      </a:r>
                      <a:r>
                        <a:rPr lang="en-US" sz="1300" dirty="0" err="1">
                          <a:solidFill>
                            <a:schemeClr val="tx1"/>
                          </a:solidFill>
                          <a:effectLst/>
                        </a:rPr>
                        <a:t>giá</a:t>
                      </a:r>
                      <a:endParaRPr lang="en-US" sz="1200" dirty="0">
                        <a:solidFill>
                          <a:schemeClr val="tx1"/>
                        </a:solidFill>
                        <a:effectLst/>
                      </a:endParaRPr>
                    </a:p>
                    <a:p>
                      <a:pPr algn="ctr">
                        <a:lnSpc>
                          <a:spcPct val="120000"/>
                        </a:lnSpc>
                        <a:spcAft>
                          <a:spcPts val="0"/>
                        </a:spcAft>
                      </a:pPr>
                      <a:r>
                        <a:rPr lang="en-US" sz="13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gridSpan="2">
                  <a:txBody>
                    <a:bodyPr/>
                    <a:lstStyle/>
                    <a:p>
                      <a:pPr algn="ctr">
                        <a:lnSpc>
                          <a:spcPct val="120000"/>
                        </a:lnSpc>
                        <a:spcAft>
                          <a:spcPts val="0"/>
                        </a:spcAft>
                      </a:pPr>
                      <a:r>
                        <a:rPr lang="en-US" sz="1300" dirty="0" err="1">
                          <a:solidFill>
                            <a:schemeClr val="tx1"/>
                          </a:solidFill>
                          <a:effectLst/>
                        </a:rPr>
                        <a:t>Đầu</a:t>
                      </a:r>
                      <a:r>
                        <a:rPr lang="en-US" sz="1300" dirty="0">
                          <a:solidFill>
                            <a:schemeClr val="tx1"/>
                          </a:solidFill>
                          <a:effectLst/>
                        </a:rPr>
                        <a:t> </a:t>
                      </a:r>
                      <a:r>
                        <a:rPr lang="en-US" sz="1300" dirty="0" err="1">
                          <a:solidFill>
                            <a:schemeClr val="tx1"/>
                          </a:solidFill>
                          <a:effectLst/>
                        </a:rPr>
                        <a:t>năm</a:t>
                      </a:r>
                      <a:endParaRPr lang="en-US" sz="1200" dirty="0">
                        <a:solidFill>
                          <a:schemeClr val="tx1"/>
                        </a:solidFill>
                        <a:effectLst/>
                      </a:endParaRPr>
                    </a:p>
                    <a:p>
                      <a:pPr indent="71755" algn="ctr">
                        <a:lnSpc>
                          <a:spcPct val="120000"/>
                        </a:lnSpc>
                        <a:spcAft>
                          <a:spcPts val="0"/>
                        </a:spcAft>
                      </a:pPr>
                      <a:r>
                        <a:rPr lang="en-US" sz="1300" spc="-30" dirty="0">
                          <a:solidFill>
                            <a:schemeClr val="tx1"/>
                          </a:solidFill>
                          <a:effectLst/>
                        </a:rPr>
                        <a:t>(</a:t>
                      </a:r>
                      <a:r>
                        <a:rPr lang="en-US" sz="1300" spc="-30" dirty="0" err="1">
                          <a:solidFill>
                            <a:schemeClr val="tx1"/>
                          </a:solidFill>
                          <a:effectLst/>
                        </a:rPr>
                        <a:t>Khi</a:t>
                      </a:r>
                      <a:r>
                        <a:rPr lang="en-US" sz="1300" spc="-30" dirty="0">
                          <a:solidFill>
                            <a:schemeClr val="tx1"/>
                          </a:solidFill>
                          <a:effectLst/>
                        </a:rPr>
                        <a:t> </a:t>
                      </a:r>
                      <a:r>
                        <a:rPr lang="en-US" sz="1300" spc="-30" dirty="0" err="1">
                          <a:solidFill>
                            <a:schemeClr val="tx1"/>
                          </a:solidFill>
                          <a:effectLst/>
                        </a:rPr>
                        <a:t>chưa</a:t>
                      </a:r>
                      <a:r>
                        <a:rPr lang="en-US" sz="1300" spc="-30" dirty="0">
                          <a:solidFill>
                            <a:schemeClr val="tx1"/>
                          </a:solidFill>
                          <a:effectLst/>
                        </a:rPr>
                        <a:t> </a:t>
                      </a:r>
                      <a:r>
                        <a:rPr lang="en-US" sz="1300" spc="-30" dirty="0" err="1">
                          <a:solidFill>
                            <a:schemeClr val="tx1"/>
                          </a:solidFill>
                          <a:effectLst/>
                        </a:rPr>
                        <a:t>áp</a:t>
                      </a:r>
                      <a:r>
                        <a:rPr lang="en-US" sz="1300" spc="-30" dirty="0">
                          <a:solidFill>
                            <a:schemeClr val="tx1"/>
                          </a:solidFill>
                          <a:effectLst/>
                        </a:rPr>
                        <a:t> </a:t>
                      </a:r>
                      <a:r>
                        <a:rPr lang="en-US" sz="1300" spc="-30" dirty="0" err="1">
                          <a:solidFill>
                            <a:schemeClr val="tx1"/>
                          </a:solidFill>
                          <a:effectLst/>
                        </a:rPr>
                        <a:t>dụng</a:t>
                      </a:r>
                      <a:r>
                        <a:rPr lang="en-US" sz="1300" spc="-30" dirty="0">
                          <a:solidFill>
                            <a:schemeClr val="tx1"/>
                          </a:solidFill>
                          <a:effectLst/>
                        </a:rPr>
                        <a:t> SKKN)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hMerge="1">
                  <a:txBody>
                    <a:bodyPr/>
                    <a:lstStyle/>
                    <a:p>
                      <a:endParaRPr lang="en-US"/>
                    </a:p>
                  </a:txBody>
                  <a:tcPr/>
                </a:tc>
                <a:tc gridSpan="2">
                  <a:txBody>
                    <a:bodyPr/>
                    <a:lstStyle/>
                    <a:p>
                      <a:pPr algn="ctr">
                        <a:lnSpc>
                          <a:spcPct val="120000"/>
                        </a:lnSpc>
                        <a:spcAft>
                          <a:spcPts val="0"/>
                        </a:spcAft>
                      </a:pPr>
                      <a:r>
                        <a:rPr lang="en-US" sz="1300">
                          <a:solidFill>
                            <a:schemeClr val="tx1"/>
                          </a:solidFill>
                          <a:effectLst/>
                        </a:rPr>
                        <a:t>Cuối năm</a:t>
                      </a:r>
                      <a:endParaRPr lang="en-US" sz="1200">
                        <a:solidFill>
                          <a:schemeClr val="tx1"/>
                        </a:solidFill>
                        <a:effectLst/>
                      </a:endParaRPr>
                    </a:p>
                    <a:p>
                      <a:pPr algn="ctr">
                        <a:lnSpc>
                          <a:spcPct val="120000"/>
                        </a:lnSpc>
                        <a:spcAft>
                          <a:spcPts val="0"/>
                        </a:spcAft>
                      </a:pPr>
                      <a:r>
                        <a:rPr lang="en-US" sz="1300">
                          <a:solidFill>
                            <a:schemeClr val="tx1"/>
                          </a:solidFill>
                          <a:effectLst/>
                        </a:rPr>
                        <a:t>(khi áp dụng SKKN)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hMerge="1">
                  <a:txBody>
                    <a:bodyPr/>
                    <a:lstStyle/>
                    <a:p>
                      <a:endParaRPr lang="en-US"/>
                    </a:p>
                  </a:txBody>
                  <a:tcPr/>
                </a:tc>
                <a:extLst>
                  <a:ext uri="{0D108BD9-81ED-4DB2-BD59-A6C34878D82A}">
                    <a16:rowId xmlns:a16="http://schemas.microsoft.com/office/drawing/2014/main" val="3476936030"/>
                  </a:ext>
                </a:extLst>
              </a:tr>
              <a:tr h="233680">
                <a:tc>
                  <a:txBody>
                    <a:bodyPr/>
                    <a:lstStyle/>
                    <a:p>
                      <a:pPr algn="ctr">
                        <a:lnSpc>
                          <a:spcPct val="120000"/>
                        </a:lnSpc>
                        <a:spcAft>
                          <a:spcPts val="0"/>
                        </a:spcAft>
                      </a:pPr>
                      <a:r>
                        <a:rPr lang="en-US" sz="13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a:solidFill>
                            <a:schemeClr val="tx1"/>
                          </a:solidFill>
                          <a:effectLst/>
                        </a:rPr>
                        <a:t>Đạt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a:solidFill>
                            <a:schemeClr val="tx1"/>
                          </a:solidFill>
                          <a:effectLst/>
                        </a:rPr>
                        <a:t>Chưa đạt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a:solidFill>
                            <a:schemeClr val="tx1"/>
                          </a:solidFill>
                          <a:effectLst/>
                        </a:rPr>
                        <a:t>Đạt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a:solidFill>
                            <a:schemeClr val="tx1"/>
                          </a:solidFill>
                          <a:effectLst/>
                        </a:rPr>
                        <a:t>Chưa đạt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extLst>
                  <a:ext uri="{0D108BD9-81ED-4DB2-BD59-A6C34878D82A}">
                    <a16:rowId xmlns:a16="http://schemas.microsoft.com/office/drawing/2014/main" val="1605381655"/>
                  </a:ext>
                </a:extLst>
              </a:tr>
              <a:tr h="440055">
                <a:tc>
                  <a:txBody>
                    <a:bodyPr/>
                    <a:lstStyle/>
                    <a:p>
                      <a:pPr algn="ctr">
                        <a:lnSpc>
                          <a:spcPct val="120000"/>
                        </a:lnSpc>
                        <a:spcAft>
                          <a:spcPts val="0"/>
                        </a:spcAft>
                      </a:pPr>
                      <a:r>
                        <a:rPr lang="en-US" sz="1300">
                          <a:solidFill>
                            <a:schemeClr val="tx1"/>
                          </a:solidFill>
                          <a:effectLst/>
                        </a:rPr>
                        <a:t>Trẻ có khả năng thích nghi</a:t>
                      </a:r>
                      <a:endParaRPr lang="en-US" sz="1200">
                        <a:solidFill>
                          <a:schemeClr val="tx1"/>
                        </a:solidFill>
                        <a:effectLst/>
                      </a:endParaRPr>
                    </a:p>
                    <a:p>
                      <a:pPr algn="ctr">
                        <a:lnSpc>
                          <a:spcPct val="120000"/>
                        </a:lnSpc>
                        <a:spcAft>
                          <a:spcPts val="0"/>
                        </a:spcAft>
                      </a:pPr>
                      <a:r>
                        <a:rPr lang="en-US" sz="1300">
                          <a:solidFill>
                            <a:schemeClr val="tx1"/>
                          </a:solidFill>
                          <a:effectLst/>
                        </a:rPr>
                        <a:t>môi trường.</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8 </a:t>
                      </a:r>
                      <a:r>
                        <a:rPr lang="en-US" sz="1300" dirty="0" err="1">
                          <a:solidFill>
                            <a:schemeClr val="tx1"/>
                          </a:solidFill>
                          <a:effectLst/>
                        </a:rPr>
                        <a:t>trẻ</a:t>
                      </a:r>
                      <a:r>
                        <a:rPr lang="en-US" sz="1300" dirty="0">
                          <a:solidFill>
                            <a:schemeClr val="tx1"/>
                          </a:solidFill>
                          <a:effectLst/>
                        </a:rPr>
                        <a:t> = 40%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12 </a:t>
                      </a:r>
                      <a:r>
                        <a:rPr lang="en-US" sz="1300" dirty="0" err="1">
                          <a:solidFill>
                            <a:schemeClr val="tx1"/>
                          </a:solidFill>
                          <a:effectLst/>
                        </a:rPr>
                        <a:t>trẻ</a:t>
                      </a:r>
                      <a:r>
                        <a:rPr lang="en-US" sz="1300" dirty="0">
                          <a:solidFill>
                            <a:schemeClr val="tx1"/>
                          </a:solidFill>
                          <a:effectLst/>
                        </a:rPr>
                        <a:t> = 60%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18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90%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a:solidFill>
                            <a:schemeClr val="tx1"/>
                          </a:solidFill>
                          <a:effectLst/>
                        </a:rPr>
                        <a:t>2</a:t>
                      </a:r>
                      <a:r>
                        <a:rPr lang="en-US" sz="1300" dirty="0" smtClean="0">
                          <a:solidFill>
                            <a:schemeClr val="tx1"/>
                          </a:solidFill>
                          <a:effectLst/>
                        </a:rPr>
                        <a:t>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10%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extLst>
                  <a:ext uri="{0D108BD9-81ED-4DB2-BD59-A6C34878D82A}">
                    <a16:rowId xmlns:a16="http://schemas.microsoft.com/office/drawing/2014/main" val="305150295"/>
                  </a:ext>
                </a:extLst>
              </a:tr>
              <a:tr h="332740">
                <a:tc>
                  <a:txBody>
                    <a:bodyPr/>
                    <a:lstStyle/>
                    <a:p>
                      <a:pPr algn="ctr">
                        <a:lnSpc>
                          <a:spcPct val="120000"/>
                        </a:lnSpc>
                        <a:spcAft>
                          <a:spcPts val="0"/>
                        </a:spcAft>
                        <a:tabLst>
                          <a:tab pos="1106805" algn="l"/>
                        </a:tabLst>
                      </a:pPr>
                      <a:r>
                        <a:rPr lang="en-US" sz="1300">
                          <a:solidFill>
                            <a:schemeClr val="tx1"/>
                          </a:solidFill>
                          <a:effectLst/>
                        </a:rPr>
                        <a:t>Trẻ tích cực , mạnh dạn,</a:t>
                      </a:r>
                      <a:endParaRPr lang="en-US" sz="1200">
                        <a:solidFill>
                          <a:schemeClr val="tx1"/>
                        </a:solidFill>
                        <a:effectLst/>
                      </a:endParaRPr>
                    </a:p>
                    <a:p>
                      <a:pPr algn="ctr">
                        <a:lnSpc>
                          <a:spcPct val="120000"/>
                        </a:lnSpc>
                        <a:spcAft>
                          <a:spcPts val="0"/>
                        </a:spcAft>
                        <a:tabLst>
                          <a:tab pos="1106805" algn="l"/>
                        </a:tabLst>
                      </a:pPr>
                      <a:r>
                        <a:rPr lang="en-US" sz="1300">
                          <a:solidFill>
                            <a:schemeClr val="tx1"/>
                          </a:solidFill>
                          <a:effectLst/>
                        </a:rPr>
                        <a:t>tự tin trong các hoạt động</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9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45%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11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55%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19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95%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a:solidFill>
                            <a:schemeClr val="tx1"/>
                          </a:solidFill>
                          <a:effectLst/>
                        </a:rPr>
                        <a:t>1</a:t>
                      </a:r>
                      <a:r>
                        <a:rPr lang="en-US" sz="1300" dirty="0" smtClean="0">
                          <a:solidFill>
                            <a:schemeClr val="tx1"/>
                          </a:solidFill>
                          <a:effectLst/>
                        </a:rPr>
                        <a:t> </a:t>
                      </a:r>
                      <a:r>
                        <a:rPr lang="en-US" sz="1300" dirty="0" err="1">
                          <a:solidFill>
                            <a:schemeClr val="tx1"/>
                          </a:solidFill>
                          <a:effectLst/>
                        </a:rPr>
                        <a:t>trẻ</a:t>
                      </a:r>
                      <a:r>
                        <a:rPr lang="en-US" sz="1300" dirty="0">
                          <a:solidFill>
                            <a:schemeClr val="tx1"/>
                          </a:solidFill>
                          <a:effectLst/>
                        </a:rPr>
                        <a:t> = </a:t>
                      </a:r>
                      <a:r>
                        <a:rPr lang="en-US" sz="1300" dirty="0" smtClean="0">
                          <a:solidFill>
                            <a:schemeClr val="tx1"/>
                          </a:solidFill>
                          <a:effectLst/>
                        </a:rPr>
                        <a:t>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extLst>
                  <a:ext uri="{0D108BD9-81ED-4DB2-BD59-A6C34878D82A}">
                    <a16:rowId xmlns:a16="http://schemas.microsoft.com/office/drawing/2014/main" val="34901707"/>
                  </a:ext>
                </a:extLst>
              </a:tr>
              <a:tr h="107315">
                <a:tc>
                  <a:txBody>
                    <a:bodyPr/>
                    <a:lstStyle/>
                    <a:p>
                      <a:pPr algn="ctr">
                        <a:lnSpc>
                          <a:spcPct val="120000"/>
                        </a:lnSpc>
                        <a:spcAft>
                          <a:spcPts val="0"/>
                        </a:spcAft>
                      </a:pPr>
                      <a:r>
                        <a:rPr lang="en-US" sz="1300">
                          <a:solidFill>
                            <a:schemeClr val="tx1"/>
                          </a:solidFill>
                          <a:effectLst/>
                        </a:rPr>
                        <a:t>Trẻ có nề nếp, hứng thú chơi</a:t>
                      </a:r>
                      <a:endParaRPr lang="en-US" sz="1200">
                        <a:solidFill>
                          <a:schemeClr val="tx1"/>
                        </a:solidFill>
                        <a:effectLst/>
                      </a:endParaRPr>
                    </a:p>
                    <a:p>
                      <a:pPr algn="ctr">
                        <a:lnSpc>
                          <a:spcPct val="120000"/>
                        </a:lnSpc>
                        <a:spcAft>
                          <a:spcPts val="0"/>
                        </a:spcAft>
                      </a:pPr>
                      <a:r>
                        <a:rPr lang="en-US" sz="1300">
                          <a:solidFill>
                            <a:schemeClr val="tx1"/>
                          </a:solidFill>
                          <a:effectLst/>
                        </a:rPr>
                        <a:t>các trò chơi.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10 </a:t>
                      </a:r>
                      <a:r>
                        <a:rPr lang="en-US" sz="1300" dirty="0" err="1">
                          <a:solidFill>
                            <a:schemeClr val="tx1"/>
                          </a:solidFill>
                          <a:effectLst/>
                        </a:rPr>
                        <a:t>trẻ</a:t>
                      </a:r>
                      <a:r>
                        <a:rPr lang="en-US" sz="1300" dirty="0">
                          <a:solidFill>
                            <a:schemeClr val="tx1"/>
                          </a:solidFill>
                          <a:effectLst/>
                        </a:rPr>
                        <a:t> =50%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10 </a:t>
                      </a:r>
                      <a:r>
                        <a:rPr lang="en-US" sz="1300" dirty="0" err="1">
                          <a:solidFill>
                            <a:schemeClr val="tx1"/>
                          </a:solidFill>
                          <a:effectLst/>
                        </a:rPr>
                        <a:t>trẻ</a:t>
                      </a:r>
                      <a:r>
                        <a:rPr lang="en-US" sz="1300" dirty="0">
                          <a:solidFill>
                            <a:schemeClr val="tx1"/>
                          </a:solidFill>
                          <a:effectLst/>
                        </a:rPr>
                        <a:t> =50%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smtClean="0">
                          <a:solidFill>
                            <a:schemeClr val="tx1"/>
                          </a:solidFill>
                          <a:effectLst/>
                        </a:rPr>
                        <a:t>17 </a:t>
                      </a:r>
                      <a:r>
                        <a:rPr lang="en-US" sz="1300" dirty="0" err="1">
                          <a:solidFill>
                            <a:schemeClr val="tx1"/>
                          </a:solidFill>
                          <a:effectLst/>
                        </a:rPr>
                        <a:t>trẻ</a:t>
                      </a:r>
                      <a:r>
                        <a:rPr lang="en-US" sz="1300" dirty="0">
                          <a:solidFill>
                            <a:schemeClr val="tx1"/>
                          </a:solidFill>
                          <a:effectLst/>
                        </a:rPr>
                        <a:t> </a:t>
                      </a:r>
                      <a:r>
                        <a:rPr lang="en-US" sz="1300" dirty="0" smtClean="0">
                          <a:solidFill>
                            <a:schemeClr val="tx1"/>
                          </a:solidFill>
                          <a:effectLst/>
                        </a:rPr>
                        <a:t>=85%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tc>
                  <a:txBody>
                    <a:bodyPr/>
                    <a:lstStyle/>
                    <a:p>
                      <a:pPr algn="ctr">
                        <a:lnSpc>
                          <a:spcPct val="120000"/>
                        </a:lnSpc>
                        <a:spcAft>
                          <a:spcPts val="0"/>
                        </a:spcAft>
                      </a:pPr>
                      <a:r>
                        <a:rPr lang="en-US" sz="1300" dirty="0">
                          <a:solidFill>
                            <a:schemeClr val="tx1"/>
                          </a:solidFill>
                          <a:effectLst/>
                        </a:rPr>
                        <a:t>3 </a:t>
                      </a:r>
                      <a:r>
                        <a:rPr lang="en-US" sz="1300" dirty="0" err="1">
                          <a:solidFill>
                            <a:schemeClr val="tx1"/>
                          </a:solidFill>
                          <a:effectLst/>
                        </a:rPr>
                        <a:t>trẻ</a:t>
                      </a:r>
                      <a:r>
                        <a:rPr lang="en-US" sz="1300" dirty="0">
                          <a:solidFill>
                            <a:schemeClr val="tx1"/>
                          </a:solidFill>
                          <a:effectLst/>
                        </a:rPr>
                        <a:t> =</a:t>
                      </a:r>
                      <a:r>
                        <a:rPr lang="en-US" sz="1300" dirty="0" smtClean="0">
                          <a:solidFill>
                            <a:schemeClr val="tx1"/>
                          </a:solidFill>
                          <a:effectLst/>
                        </a:rPr>
                        <a:t>15%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gradFill>
                  </a:tcPr>
                </a:tc>
                <a:extLst>
                  <a:ext uri="{0D108BD9-81ED-4DB2-BD59-A6C34878D82A}">
                    <a16:rowId xmlns:a16="http://schemas.microsoft.com/office/drawing/2014/main" val="2736680508"/>
                  </a:ext>
                </a:extLst>
              </a:tr>
            </a:tbl>
          </a:graphicData>
        </a:graphic>
      </p:graphicFrame>
    </p:spTree>
    <p:extLst>
      <p:ext uri="{BB962C8B-B14F-4D97-AF65-F5344CB8AC3E}">
        <p14:creationId xmlns:p14="http://schemas.microsoft.com/office/powerpoint/2010/main" val="28607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2">
              <a:lumMod val="75000"/>
            </a:schemeClr>
          </a:solidFill>
        </p:spPr>
      </p:pic>
    </p:spTree>
    <p:extLst>
      <p:ext uri="{BB962C8B-B14F-4D97-AF65-F5344CB8AC3E}">
        <p14:creationId xmlns:p14="http://schemas.microsoft.com/office/powerpoint/2010/main" val="82659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C0E81264-33D7-4933-AD45-3AA243332129}"/>
              </a:ext>
            </a:extLst>
          </p:cNvPr>
          <p:cNvSpPr txBox="1">
            <a:spLocks/>
          </p:cNvSpPr>
          <p:nvPr/>
        </p:nvSpPr>
        <p:spPr>
          <a:xfrm>
            <a:off x="3670493" y="325838"/>
            <a:ext cx="4659776" cy="424732"/>
          </a:xfrm>
          <a:prstGeom prst="rect">
            <a:avLst/>
          </a:prstGeom>
          <a:solidFill>
            <a:schemeClr val="accent2">
              <a:lumMod val="20000"/>
              <a:lumOff val="80000"/>
            </a:schemeClr>
          </a:solid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400" b="1" dirty="0" smtClean="0">
                <a:solidFill>
                  <a:schemeClr val="accent2">
                    <a:lumMod val="75000"/>
                  </a:schemeClr>
                </a:solidFill>
                <a:latin typeface="Times New Roman" pitchFamily="18" charset="0"/>
                <a:cs typeface="Times New Roman" pitchFamily="18" charset="0"/>
              </a:rPr>
              <a:t>LÍ DO CHỌN ĐỀ TÀI</a:t>
            </a:r>
            <a:endParaRPr lang="en-US" sz="2400" b="1" dirty="0">
              <a:solidFill>
                <a:schemeClr val="accent2">
                  <a:lumMod val="75000"/>
                </a:schemeClr>
              </a:solidFill>
              <a:latin typeface="Times New Roman" pitchFamily="18" charset="0"/>
              <a:cs typeface="Times New Roman" pitchFamily="18" charset="0"/>
            </a:endParaRPr>
          </a:p>
        </p:txBody>
      </p:sp>
      <p:sp>
        <p:nvSpPr>
          <p:cNvPr id="5" name="Oval 4"/>
          <p:cNvSpPr/>
          <p:nvPr/>
        </p:nvSpPr>
        <p:spPr>
          <a:xfrm>
            <a:off x="875898" y="1149623"/>
            <a:ext cx="895150" cy="881308"/>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1</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875898" y="2518201"/>
            <a:ext cx="895150" cy="946894"/>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rPr>
              <a:t>2</a:t>
            </a:r>
            <a:endParaRPr lang="en-US" sz="2400" b="1" dirty="0">
              <a:solidFill>
                <a:schemeClr val="tx1"/>
              </a:solidFill>
            </a:endParaRPr>
          </a:p>
        </p:txBody>
      </p:sp>
      <p:sp>
        <p:nvSpPr>
          <p:cNvPr id="7" name="Oval 6"/>
          <p:cNvSpPr/>
          <p:nvPr/>
        </p:nvSpPr>
        <p:spPr>
          <a:xfrm>
            <a:off x="875899" y="4029777"/>
            <a:ext cx="895149" cy="898358"/>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rPr>
              <a:t>3</a:t>
            </a:r>
            <a:endParaRPr lang="en-US" sz="2400" b="1" dirty="0">
              <a:solidFill>
                <a:schemeClr val="tx1"/>
              </a:solidFill>
            </a:endParaRPr>
          </a:p>
        </p:txBody>
      </p:sp>
      <p:sp>
        <p:nvSpPr>
          <p:cNvPr id="8" name="Rounded Rectangle 7"/>
          <p:cNvSpPr/>
          <p:nvPr/>
        </p:nvSpPr>
        <p:spPr>
          <a:xfrm>
            <a:off x="2175309" y="1149623"/>
            <a:ext cx="9702266" cy="881308"/>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1600" dirty="0">
                <a:solidFill>
                  <a:schemeClr val="tx1"/>
                </a:solidFill>
                <a:latin typeface="+mj-lt"/>
              </a:rPr>
              <a:t>Trẻ em là mầm sống, là vận mệnh tươi sáng của dân tộc. Giáo dục trẻ em luôn là một trọng trách cao cả đối với Đảng và nhà nước ta. Mang trên mình sứ mạng cao cả của một người giáo viên là mang trọng trách cao cả của dân tộc. Đặc biệt là đối với những người giáo viên mầm non chúng ta, những người có nhiệm vụ gieo hạt, uốn nắn những mầm xanh ngay từ những ngày đầu đến </a:t>
            </a:r>
            <a:r>
              <a:rPr lang="vi-VN" sz="1600" dirty="0" smtClean="0">
                <a:solidFill>
                  <a:schemeClr val="tx1"/>
                </a:solidFill>
                <a:latin typeface="+mj-lt"/>
              </a:rPr>
              <a:t>trường</a:t>
            </a:r>
            <a:r>
              <a:rPr lang="en-US" sz="1600" dirty="0" smtClean="0">
                <a:solidFill>
                  <a:schemeClr val="tx1"/>
                </a:solidFill>
                <a:latin typeface="+mj-lt"/>
              </a:rPr>
              <a:t>.</a:t>
            </a:r>
            <a:endParaRPr lang="en-US" sz="1600" dirty="0">
              <a:solidFill>
                <a:schemeClr val="tx1"/>
              </a:solidFill>
              <a:latin typeface="+mj-lt"/>
            </a:endParaRPr>
          </a:p>
        </p:txBody>
      </p:sp>
      <p:sp>
        <p:nvSpPr>
          <p:cNvPr id="9" name="Rounded Rectangle 8"/>
          <p:cNvSpPr/>
          <p:nvPr/>
        </p:nvSpPr>
        <p:spPr>
          <a:xfrm>
            <a:off x="2175309" y="2521819"/>
            <a:ext cx="9702266" cy="943276"/>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1600" dirty="0">
                <a:solidFill>
                  <a:schemeClr val="tx1"/>
                </a:solidFill>
                <a:latin typeface="+mj-lt"/>
              </a:rPr>
              <a:t>Đối với trẻ mầm non, việc chăm sóc giáo dục trẻ ngay từ những ngày đầu đến trường phải thật nhẹ nhàng phải mang đến cho trẻ một tâm thế thật thoải mái, học mà chơi, chơi mà học, trẻ phải thật yêu thích trường lớp, từ đó tạo tiền đề cho trẻ phát triển ở những bậc học tiếp theo. </a:t>
            </a:r>
            <a:endParaRPr lang="en-US" sz="1600" dirty="0">
              <a:solidFill>
                <a:schemeClr val="tx1"/>
              </a:solidFill>
              <a:latin typeface="+mj-lt"/>
            </a:endParaRPr>
          </a:p>
        </p:txBody>
      </p:sp>
      <p:sp>
        <p:nvSpPr>
          <p:cNvPr id="10" name="Rounded Rectangle 9"/>
          <p:cNvSpPr/>
          <p:nvPr/>
        </p:nvSpPr>
        <p:spPr>
          <a:xfrm>
            <a:off x="2175309" y="3838470"/>
            <a:ext cx="9702266" cy="1378423"/>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400" dirty="0" smtClean="0">
              <a:latin typeface="+mj-lt"/>
            </a:endParaRPr>
          </a:p>
          <a:p>
            <a:endParaRPr lang="en-US" sz="1400" dirty="0">
              <a:latin typeface="+mj-lt"/>
            </a:endParaRPr>
          </a:p>
          <a:p>
            <a:r>
              <a:rPr lang="vi-VN" sz="1600" dirty="0" smtClean="0">
                <a:solidFill>
                  <a:schemeClr val="tx1"/>
                </a:solidFill>
                <a:latin typeface="+mj-lt"/>
              </a:rPr>
              <a:t>Hiện </a:t>
            </a:r>
            <a:r>
              <a:rPr lang="vi-VN" sz="1600" dirty="0">
                <a:solidFill>
                  <a:schemeClr val="tx1"/>
                </a:solidFill>
                <a:latin typeface="+mj-lt"/>
              </a:rPr>
              <a:t>nay khi thực hiện chương trình Giáo Dục mầm non, điều khó khăn nhất đối với trẻ chưa có thói quen nề nếp đặc biệt là  trẻ mới đến trường các cháu lứa tuổi còn </a:t>
            </a:r>
            <a:r>
              <a:rPr lang="vi-VN" sz="1600" dirty="0" smtClean="0">
                <a:solidFill>
                  <a:schemeClr val="tx1"/>
                </a:solidFill>
                <a:latin typeface="+mj-lt"/>
              </a:rPr>
              <a:t>nhỏ</a:t>
            </a:r>
            <a:r>
              <a:rPr lang="en-US" sz="1600" dirty="0" smtClean="0">
                <a:solidFill>
                  <a:schemeClr val="tx1"/>
                </a:solidFill>
                <a:latin typeface="+mj-lt"/>
              </a:rPr>
              <a:t> </a:t>
            </a:r>
            <a:r>
              <a:rPr lang="vi-VN" sz="1600" dirty="0" smtClean="0">
                <a:solidFill>
                  <a:schemeClr val="tx1"/>
                </a:solidFill>
                <a:latin typeface="+mj-lt"/>
              </a:rPr>
              <a:t>dễ </a:t>
            </a:r>
            <a:r>
              <a:rPr lang="vi-VN" sz="1600" dirty="0">
                <a:solidFill>
                  <a:schemeClr val="tx1"/>
                </a:solidFill>
                <a:latin typeface="+mj-lt"/>
              </a:rPr>
              <a:t>bị tổn thương về tâm lý vì trẻ chưa tách rời bố, mẹ, gia đình nên khi mới nhập học , nhập trường trẻ thường có thái độ sợ hãi, mọi thứ đều lạ lẫm, tránh né và có những trẻ không chấp nhận sự giúp đỡ cuả cô thậm chí còn khóc không ăn, không ngủ, không tham gia vào các hoạt động. Để trẻ thích nghi với môi trường ở trường mầm non là một vấn đề rất khó.</a:t>
            </a:r>
            <a:endParaRPr lang="en-US" sz="1600" dirty="0">
              <a:solidFill>
                <a:schemeClr val="tx1"/>
              </a:solidFill>
              <a:latin typeface="+mj-lt"/>
            </a:endParaRPr>
          </a:p>
          <a:p>
            <a:pPr algn="ct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13626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 calcmode="lin" valueType="num">
                                      <p:cBhvr>
                                        <p:cTn id="61" dur="1000" fill="hold"/>
                                        <p:tgtEl>
                                          <p:spTgt spid="10"/>
                                        </p:tgtEl>
                                        <p:attrNameLst>
                                          <p:attrName>style.rotation</p:attrName>
                                        </p:attrNameLst>
                                      </p:cBhvr>
                                      <p:tavLst>
                                        <p:tav tm="0">
                                          <p:val>
                                            <p:fltVal val="90"/>
                                          </p:val>
                                        </p:tav>
                                        <p:tav tm="100000">
                                          <p:val>
                                            <p:fltVal val="0"/>
                                          </p:val>
                                        </p:tav>
                                      </p:tavLst>
                                    </p:anim>
                                    <p:animEffect transition="in" filter="fade">
                                      <p:cBhvr>
                                        <p:cTn id="6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45657" y="120316"/>
            <a:ext cx="7204668" cy="933100"/>
          </a:xfrm>
          <a:prstGeom prst="roundRect">
            <a:avLst>
              <a:gd name="adj" fmla="val 50000"/>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vi-VN" sz="2400" b="1" i="1" dirty="0">
                <a:solidFill>
                  <a:schemeClr val="tx1"/>
                </a:solidFill>
                <a:latin typeface="+mj-lt"/>
              </a:rPr>
              <a:t>“Một số biện pháp giúp trẻ 24-36 tháng tuổi thích nghi với môi trường ở trường mầm non”</a:t>
            </a:r>
            <a:endParaRPr lang="en-US" sz="2400" dirty="0">
              <a:solidFill>
                <a:schemeClr val="tx1"/>
              </a:solidFill>
              <a:latin typeface="+mj-lt"/>
            </a:endParaRPr>
          </a:p>
        </p:txBody>
      </p:sp>
      <p:grpSp>
        <p:nvGrpSpPr>
          <p:cNvPr id="5" name="Group 4">
            <a:extLst>
              <a:ext uri="{FF2B5EF4-FFF2-40B4-BE49-F238E27FC236}">
                <a16:creationId xmlns:a16="http://schemas.microsoft.com/office/drawing/2014/main" id="{4CA2DDF1-C0A3-45B1-A73B-45F89E9C3D31}"/>
              </a:ext>
            </a:extLst>
          </p:cNvPr>
          <p:cNvGrpSpPr/>
          <p:nvPr/>
        </p:nvGrpSpPr>
        <p:grpSpPr>
          <a:xfrm>
            <a:off x="798998" y="2549007"/>
            <a:ext cx="1460485" cy="2211928"/>
            <a:chOff x="4021891" y="-184587"/>
            <a:chExt cx="4658337"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6" name="Rounded Rectangle 13">
              <a:extLst>
                <a:ext uri="{FF2B5EF4-FFF2-40B4-BE49-F238E27FC236}">
                  <a16:creationId xmlns:a16="http://schemas.microsoft.com/office/drawing/2014/main" id="{13B12B0E-3041-4C7E-9588-56CF435CCCDE}"/>
                </a:ext>
              </a:extLst>
            </p:cNvPr>
            <p:cNvSpPr/>
            <p:nvPr/>
          </p:nvSpPr>
          <p:spPr bwMode="auto">
            <a:xfrm>
              <a:off x="4021891" y="-184587"/>
              <a:ext cx="4658337"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20">
              <a:extLst>
                <a:ext uri="{FF2B5EF4-FFF2-40B4-BE49-F238E27FC236}">
                  <a16:creationId xmlns:a16="http://schemas.microsoft.com/office/drawing/2014/main" id="{74833554-277C-4B5A-916C-A68B969C04C3}"/>
                </a:ext>
              </a:extLst>
            </p:cNvPr>
            <p:cNvSpPr>
              <a:spLocks noChangeArrowheads="1"/>
            </p:cNvSpPr>
            <p:nvPr/>
          </p:nvSpPr>
          <p:spPr bwMode="auto">
            <a:xfrm>
              <a:off x="4240406" y="-97164"/>
              <a:ext cx="4181609" cy="8155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err="1" smtClean="0"/>
                <a:t>Cô</a:t>
              </a:r>
              <a:r>
                <a:rPr lang="en-US" b="1" dirty="0" smtClean="0"/>
                <a:t> </a:t>
              </a:r>
              <a:r>
                <a:rPr lang="en-US" b="1" dirty="0" err="1" smtClean="0"/>
                <a:t>giáo</a:t>
              </a:r>
              <a:r>
                <a:rPr lang="en-US" b="1" dirty="0" smtClean="0"/>
                <a:t> </a:t>
              </a:r>
              <a:r>
                <a:rPr lang="en-US" b="1" dirty="0" err="1" smtClean="0"/>
                <a:t>phải</a:t>
              </a:r>
              <a:r>
                <a:rPr lang="en-US" b="1" dirty="0" smtClean="0"/>
                <a:t> </a:t>
              </a:r>
              <a:r>
                <a:rPr lang="en-US" b="1" dirty="0" err="1" smtClean="0"/>
                <a:t>là</a:t>
              </a:r>
              <a:r>
                <a:rPr lang="en-US" b="1" dirty="0" smtClean="0"/>
                <a:t> </a:t>
              </a:r>
              <a:r>
                <a:rPr lang="en-US" b="1" dirty="0" err="1" smtClean="0"/>
                <a:t>người</a:t>
              </a:r>
              <a:r>
                <a:rPr lang="en-US" b="1" dirty="0" smtClean="0"/>
                <a:t> </a:t>
              </a:r>
              <a:r>
                <a:rPr lang="en-US" b="1" dirty="0" err="1" smtClean="0"/>
                <a:t>bạn</a:t>
              </a:r>
              <a:r>
                <a:rPr lang="en-US" b="1" dirty="0" smtClean="0"/>
                <a:t> </a:t>
              </a:r>
              <a:r>
                <a:rPr lang="en-US" b="1" dirty="0" err="1" smtClean="0"/>
                <a:t>đầu</a:t>
              </a:r>
              <a:r>
                <a:rPr lang="en-US" b="1" dirty="0" smtClean="0"/>
                <a:t> </a:t>
              </a:r>
              <a:r>
                <a:rPr lang="en-US" b="1" dirty="0" err="1" smtClean="0"/>
                <a:t>tiên</a:t>
              </a:r>
              <a:r>
                <a:rPr lang="en-US" b="1" dirty="0" smtClean="0"/>
                <a:t> </a:t>
              </a:r>
              <a:r>
                <a:rPr lang="en-US" b="1" dirty="0" err="1" smtClean="0"/>
                <a:t>đáng</a:t>
              </a:r>
              <a:r>
                <a:rPr lang="en-US" b="1" dirty="0" smtClean="0"/>
                <a:t> tin </a:t>
              </a:r>
              <a:r>
                <a:rPr lang="en-US" b="1" dirty="0" err="1" smtClean="0"/>
                <a:t>cậy</a:t>
              </a:r>
              <a:r>
                <a:rPr lang="en-US" b="1" dirty="0" smtClean="0"/>
                <a:t> </a:t>
              </a:r>
              <a:r>
                <a:rPr lang="en-US" b="1" dirty="0" err="1" smtClean="0"/>
                <a:t>của</a:t>
              </a:r>
              <a:r>
                <a:rPr lang="en-US" b="1" dirty="0" smtClean="0"/>
                <a:t> </a:t>
              </a:r>
              <a:r>
                <a:rPr lang="en-US" b="1" dirty="0" err="1" smtClean="0"/>
                <a:t>trẻ</a:t>
              </a:r>
              <a:r>
                <a:rPr lang="en-US" b="1" dirty="0" smtClean="0"/>
                <a:t>.</a:t>
              </a:r>
              <a:r>
                <a:rPr lang="en-US" dirty="0" smtClean="0"/>
                <a:t> </a:t>
              </a:r>
              <a:endParaRPr lang="en-US" dirty="0"/>
            </a:p>
          </p:txBody>
        </p:sp>
      </p:grpSp>
      <p:grpSp>
        <p:nvGrpSpPr>
          <p:cNvPr id="103" name="Group 102">
            <a:extLst>
              <a:ext uri="{FF2B5EF4-FFF2-40B4-BE49-F238E27FC236}">
                <a16:creationId xmlns:a16="http://schemas.microsoft.com/office/drawing/2014/main" id="{4CA2DDF1-C0A3-45B1-A73B-45F89E9C3D31}"/>
              </a:ext>
            </a:extLst>
          </p:cNvPr>
          <p:cNvGrpSpPr/>
          <p:nvPr/>
        </p:nvGrpSpPr>
        <p:grpSpPr>
          <a:xfrm>
            <a:off x="2693252" y="2549007"/>
            <a:ext cx="1488500" cy="2211928"/>
            <a:chOff x="3336325" y="-250217"/>
            <a:chExt cx="4747693"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12" name="Rounded Rectangle 13">
              <a:extLst>
                <a:ext uri="{FF2B5EF4-FFF2-40B4-BE49-F238E27FC236}">
                  <a16:creationId xmlns:a16="http://schemas.microsoft.com/office/drawing/2014/main" id="{13B12B0E-3041-4C7E-9588-56CF435CCCDE}"/>
                </a:ext>
              </a:extLst>
            </p:cNvPr>
            <p:cNvSpPr/>
            <p:nvPr/>
          </p:nvSpPr>
          <p:spPr bwMode="auto">
            <a:xfrm>
              <a:off x="3336325" y="-250217"/>
              <a:ext cx="4658337"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20">
              <a:extLst>
                <a:ext uri="{FF2B5EF4-FFF2-40B4-BE49-F238E27FC236}">
                  <a16:creationId xmlns:a16="http://schemas.microsoft.com/office/drawing/2014/main" id="{74833554-277C-4B5A-916C-A68B969C04C3}"/>
                </a:ext>
              </a:extLst>
            </p:cNvPr>
            <p:cNvSpPr>
              <a:spLocks noChangeArrowheads="1"/>
            </p:cNvSpPr>
            <p:nvPr/>
          </p:nvSpPr>
          <p:spPr bwMode="auto">
            <a:xfrm>
              <a:off x="3902409" y="-109751"/>
              <a:ext cx="4181609" cy="686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D7181F"/>
                </a:buClr>
                <a:buFont typeface="Wingdings" panose="05000000000000000000" pitchFamily="2" charset="2"/>
                <a:buNone/>
                <a:defRPr/>
              </a:pPr>
              <a:r>
                <a:rPr lang="en-US" b="1" dirty="0" err="1"/>
                <a:t>Tạo</a:t>
              </a:r>
              <a:r>
                <a:rPr lang="en-US" b="1" dirty="0"/>
                <a:t> </a:t>
              </a:r>
              <a:r>
                <a:rPr lang="en-US" b="1" dirty="0" err="1"/>
                <a:t>môi</a:t>
              </a:r>
              <a:r>
                <a:rPr lang="en-US" b="1" dirty="0"/>
                <a:t> </a:t>
              </a:r>
              <a:r>
                <a:rPr lang="en-US" b="1" dirty="0" err="1"/>
                <a:t>trường</a:t>
              </a:r>
              <a:r>
                <a:rPr lang="en-US" b="1" dirty="0"/>
                <a:t> </a:t>
              </a:r>
              <a:r>
                <a:rPr lang="en-US" b="1" dirty="0" err="1"/>
                <a:t>giáo</a:t>
              </a:r>
              <a:r>
                <a:rPr lang="en-US" b="1" dirty="0"/>
                <a:t> </a:t>
              </a:r>
              <a:r>
                <a:rPr lang="en-US" b="1" dirty="0" err="1"/>
                <a:t>dục</a:t>
              </a:r>
              <a:r>
                <a:rPr lang="en-US" b="1" dirty="0"/>
                <a:t> </a:t>
              </a:r>
              <a:r>
                <a:rPr lang="en-US" b="1" dirty="0" err="1"/>
                <a:t>gần</a:t>
              </a:r>
              <a:r>
                <a:rPr lang="en-US" b="1" dirty="0"/>
                <a:t> </a:t>
              </a:r>
              <a:r>
                <a:rPr lang="en-US" b="1" dirty="0" err="1"/>
                <a:t>gũi</a:t>
              </a:r>
              <a:r>
                <a:rPr lang="en-US" b="1" dirty="0"/>
                <a:t>, </a:t>
              </a:r>
              <a:r>
                <a:rPr lang="en-US" b="1" dirty="0" err="1"/>
                <a:t>thân</a:t>
              </a:r>
              <a:r>
                <a:rPr lang="en-US" b="1" dirty="0"/>
                <a:t> </a:t>
              </a:r>
              <a:r>
                <a:rPr lang="en-US" b="1" dirty="0" err="1" smtClean="0"/>
                <a:t>thiện</a:t>
              </a:r>
              <a:r>
                <a:rPr lang="en-US" b="1" dirty="0" smtClean="0"/>
                <a:t>.</a:t>
              </a:r>
              <a:endParaRPr lang="en-US" altLang="vi-VN" sz="1700" b="1" kern="0" dirty="0">
                <a:solidFill>
                  <a:srgbClr val="593B1D"/>
                </a:solidFill>
                <a:latin typeface="Arial" pitchFamily="34" charset="0"/>
              </a:endParaRPr>
            </a:p>
          </p:txBody>
        </p:sp>
      </p:grpSp>
      <p:grpSp>
        <p:nvGrpSpPr>
          <p:cNvPr id="115" name="Group 114">
            <a:extLst>
              <a:ext uri="{FF2B5EF4-FFF2-40B4-BE49-F238E27FC236}">
                <a16:creationId xmlns:a16="http://schemas.microsoft.com/office/drawing/2014/main" id="{4CA2DDF1-C0A3-45B1-A73B-45F89E9C3D31}"/>
              </a:ext>
            </a:extLst>
          </p:cNvPr>
          <p:cNvGrpSpPr/>
          <p:nvPr/>
        </p:nvGrpSpPr>
        <p:grpSpPr>
          <a:xfrm>
            <a:off x="4587506" y="2549008"/>
            <a:ext cx="1460485" cy="2211927"/>
            <a:chOff x="3032330" y="782638"/>
            <a:chExt cx="4658337"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24" name="Rounded Rectangle 13">
              <a:extLst>
                <a:ext uri="{FF2B5EF4-FFF2-40B4-BE49-F238E27FC236}">
                  <a16:creationId xmlns:a16="http://schemas.microsoft.com/office/drawing/2014/main" id="{13B12B0E-3041-4C7E-9588-56CF435CCCDE}"/>
                </a:ext>
              </a:extLst>
            </p:cNvPr>
            <p:cNvSpPr/>
            <p:nvPr/>
          </p:nvSpPr>
          <p:spPr bwMode="auto">
            <a:xfrm>
              <a:off x="3032330" y="782638"/>
              <a:ext cx="4658337"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20">
              <a:extLst>
                <a:ext uri="{FF2B5EF4-FFF2-40B4-BE49-F238E27FC236}">
                  <a16:creationId xmlns:a16="http://schemas.microsoft.com/office/drawing/2014/main" id="{74833554-277C-4B5A-916C-A68B969C04C3}"/>
                </a:ext>
              </a:extLst>
            </p:cNvPr>
            <p:cNvSpPr>
              <a:spLocks noChangeArrowheads="1"/>
            </p:cNvSpPr>
            <p:nvPr/>
          </p:nvSpPr>
          <p:spPr bwMode="auto">
            <a:xfrm>
              <a:off x="3202437" y="874635"/>
              <a:ext cx="4181609" cy="8155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D7181F"/>
                </a:buClr>
                <a:buFont typeface="Wingdings" panose="05000000000000000000" pitchFamily="2" charset="2"/>
                <a:buNone/>
                <a:defRPr/>
              </a:pPr>
              <a:r>
                <a:rPr lang="pt-BR" b="1" dirty="0"/>
                <a:t>Tận dụng môi trường thiên nhiên, chơi ngoài sân </a:t>
              </a:r>
              <a:r>
                <a:rPr lang="pt-BR" b="1" dirty="0" smtClean="0"/>
                <a:t>trường.</a:t>
              </a:r>
              <a:endParaRPr lang="en-US" altLang="vi-VN" sz="1700" b="1" kern="0" dirty="0">
                <a:solidFill>
                  <a:srgbClr val="593B1D"/>
                </a:solidFill>
                <a:latin typeface="Arial" pitchFamily="34" charset="0"/>
              </a:endParaRPr>
            </a:p>
          </p:txBody>
        </p:sp>
      </p:grpSp>
      <p:grpSp>
        <p:nvGrpSpPr>
          <p:cNvPr id="127" name="Group 126">
            <a:extLst>
              <a:ext uri="{FF2B5EF4-FFF2-40B4-BE49-F238E27FC236}">
                <a16:creationId xmlns:a16="http://schemas.microsoft.com/office/drawing/2014/main" id="{4CA2DDF1-C0A3-45B1-A73B-45F89E9C3D31}"/>
              </a:ext>
            </a:extLst>
          </p:cNvPr>
          <p:cNvGrpSpPr/>
          <p:nvPr/>
        </p:nvGrpSpPr>
        <p:grpSpPr>
          <a:xfrm>
            <a:off x="6513772" y="2565785"/>
            <a:ext cx="1460485" cy="2211928"/>
            <a:chOff x="5797078" y="902969"/>
            <a:chExt cx="4658337"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36" name="Rounded Rectangle 13">
              <a:extLst>
                <a:ext uri="{FF2B5EF4-FFF2-40B4-BE49-F238E27FC236}">
                  <a16:creationId xmlns:a16="http://schemas.microsoft.com/office/drawing/2014/main" id="{13B12B0E-3041-4C7E-9588-56CF435CCCDE}"/>
                </a:ext>
              </a:extLst>
            </p:cNvPr>
            <p:cNvSpPr/>
            <p:nvPr/>
          </p:nvSpPr>
          <p:spPr bwMode="auto">
            <a:xfrm>
              <a:off x="5797078" y="902969"/>
              <a:ext cx="4658337"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Rectangle 20">
              <a:extLst>
                <a:ext uri="{FF2B5EF4-FFF2-40B4-BE49-F238E27FC236}">
                  <a16:creationId xmlns:a16="http://schemas.microsoft.com/office/drawing/2014/main" id="{74833554-277C-4B5A-916C-A68B969C04C3}"/>
                </a:ext>
              </a:extLst>
            </p:cNvPr>
            <p:cNvSpPr>
              <a:spLocks noChangeArrowheads="1"/>
            </p:cNvSpPr>
            <p:nvPr/>
          </p:nvSpPr>
          <p:spPr bwMode="auto">
            <a:xfrm>
              <a:off x="6035439" y="1002621"/>
              <a:ext cx="4181609" cy="686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D7181F"/>
                </a:buClr>
                <a:buFont typeface="Wingdings" panose="05000000000000000000" pitchFamily="2" charset="2"/>
                <a:buNone/>
                <a:defRPr/>
              </a:pPr>
              <a:r>
                <a:rPr lang="en-US" b="1" dirty="0" err="1"/>
                <a:t>Chú</a:t>
              </a:r>
              <a:r>
                <a:rPr lang="en-US" b="1" dirty="0"/>
                <a:t> </a:t>
              </a:r>
              <a:r>
                <a:rPr lang="en-US" b="1" dirty="0" err="1"/>
                <a:t>trọng</a:t>
              </a:r>
              <a:r>
                <a:rPr lang="en-US" b="1" dirty="0"/>
                <a:t> </a:t>
              </a:r>
              <a:r>
                <a:rPr lang="en-US" b="1" dirty="0" err="1"/>
                <a:t>thay</a:t>
              </a:r>
              <a:r>
                <a:rPr lang="en-US" b="1" dirty="0"/>
                <a:t> </a:t>
              </a:r>
              <a:r>
                <a:rPr lang="en-US" b="1" dirty="0" err="1"/>
                <a:t>đổi</a:t>
              </a:r>
              <a:r>
                <a:rPr lang="en-US" b="1" dirty="0"/>
                <a:t> </a:t>
              </a:r>
              <a:r>
                <a:rPr lang="en-US" b="1" dirty="0" err="1"/>
                <a:t>hình</a:t>
              </a:r>
              <a:r>
                <a:rPr lang="en-US" b="1" dirty="0"/>
                <a:t> </a:t>
              </a:r>
              <a:r>
                <a:rPr lang="en-US" b="1" dirty="0" err="1"/>
                <a:t>thức</a:t>
              </a:r>
              <a:r>
                <a:rPr lang="en-US" b="1" dirty="0"/>
                <a:t> </a:t>
              </a:r>
              <a:r>
                <a:rPr lang="en-US" b="1" dirty="0" err="1"/>
                <a:t>trong</a:t>
              </a:r>
              <a:r>
                <a:rPr lang="en-US" b="1" dirty="0"/>
                <a:t> </a:t>
              </a:r>
              <a:r>
                <a:rPr lang="en-US" b="1" dirty="0" err="1"/>
                <a:t>các</a:t>
              </a:r>
              <a:r>
                <a:rPr lang="en-US" b="1" dirty="0"/>
                <a:t> </a:t>
              </a:r>
              <a:r>
                <a:rPr lang="en-US" b="1" dirty="0" err="1"/>
                <a:t>hoạt</a:t>
              </a:r>
              <a:r>
                <a:rPr lang="en-US" b="1" dirty="0"/>
                <a:t> </a:t>
              </a:r>
              <a:r>
                <a:rPr lang="en-US" b="1" dirty="0" err="1" smtClean="0"/>
                <a:t>động</a:t>
              </a:r>
              <a:r>
                <a:rPr lang="en-US" b="1" dirty="0" smtClean="0"/>
                <a:t>.</a:t>
              </a:r>
              <a:endParaRPr lang="en-US" altLang="vi-VN" sz="1700" b="1" kern="0" dirty="0">
                <a:solidFill>
                  <a:srgbClr val="593B1D"/>
                </a:solidFill>
                <a:latin typeface="Arial" pitchFamily="34" charset="0"/>
              </a:endParaRPr>
            </a:p>
          </p:txBody>
        </p:sp>
      </p:grpSp>
      <p:grpSp>
        <p:nvGrpSpPr>
          <p:cNvPr id="139" name="Group 138">
            <a:extLst>
              <a:ext uri="{FF2B5EF4-FFF2-40B4-BE49-F238E27FC236}">
                <a16:creationId xmlns:a16="http://schemas.microsoft.com/office/drawing/2014/main" id="{4CA2DDF1-C0A3-45B1-A73B-45F89E9C3D31}"/>
              </a:ext>
            </a:extLst>
          </p:cNvPr>
          <p:cNvGrpSpPr/>
          <p:nvPr/>
        </p:nvGrpSpPr>
        <p:grpSpPr>
          <a:xfrm>
            <a:off x="8219540" y="2571941"/>
            <a:ext cx="1460485" cy="2211928"/>
            <a:chOff x="2270331" y="62619"/>
            <a:chExt cx="4658337"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48" name="Rounded Rectangle 13">
              <a:extLst>
                <a:ext uri="{FF2B5EF4-FFF2-40B4-BE49-F238E27FC236}">
                  <a16:creationId xmlns:a16="http://schemas.microsoft.com/office/drawing/2014/main" id="{13B12B0E-3041-4C7E-9588-56CF435CCCDE}"/>
                </a:ext>
              </a:extLst>
            </p:cNvPr>
            <p:cNvSpPr/>
            <p:nvPr/>
          </p:nvSpPr>
          <p:spPr bwMode="auto">
            <a:xfrm>
              <a:off x="2270331" y="62619"/>
              <a:ext cx="4658337"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Rectangle 20">
              <a:extLst>
                <a:ext uri="{FF2B5EF4-FFF2-40B4-BE49-F238E27FC236}">
                  <a16:creationId xmlns:a16="http://schemas.microsoft.com/office/drawing/2014/main" id="{74833554-277C-4B5A-916C-A68B969C04C3}"/>
                </a:ext>
              </a:extLst>
            </p:cNvPr>
            <p:cNvSpPr>
              <a:spLocks noChangeArrowheads="1"/>
            </p:cNvSpPr>
            <p:nvPr/>
          </p:nvSpPr>
          <p:spPr bwMode="auto">
            <a:xfrm>
              <a:off x="2508692" y="297755"/>
              <a:ext cx="4181609" cy="5580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err="1"/>
                <a:t>Tổ</a:t>
              </a:r>
              <a:r>
                <a:rPr lang="en-US" b="1" dirty="0"/>
                <a:t> </a:t>
              </a:r>
              <a:r>
                <a:rPr lang="en-US" b="1" dirty="0" err="1"/>
                <a:t>chức</a:t>
              </a:r>
              <a:r>
                <a:rPr lang="en-US" b="1" dirty="0"/>
                <a:t> </a:t>
              </a:r>
              <a:r>
                <a:rPr lang="en-US" b="1" dirty="0" err="1"/>
                <a:t>các</a:t>
              </a:r>
              <a:r>
                <a:rPr lang="en-US" b="1" dirty="0"/>
                <a:t> </a:t>
              </a:r>
              <a:r>
                <a:rPr lang="en-US" b="1" dirty="0" err="1"/>
                <a:t>hoạt</a:t>
              </a:r>
              <a:r>
                <a:rPr lang="en-US" b="1" dirty="0"/>
                <a:t> </a:t>
              </a:r>
              <a:r>
                <a:rPr lang="en-US" b="1" dirty="0" err="1"/>
                <a:t>động</a:t>
              </a:r>
              <a:r>
                <a:rPr lang="en-US" b="1" dirty="0"/>
                <a:t> </a:t>
              </a:r>
              <a:r>
                <a:rPr lang="en-US" b="1" dirty="0" err="1"/>
                <a:t>tập</a:t>
              </a:r>
              <a:r>
                <a:rPr lang="en-US" b="1" dirty="0"/>
                <a:t> </a:t>
              </a:r>
              <a:r>
                <a:rPr lang="en-US" b="1" dirty="0" err="1"/>
                <a:t>thể</a:t>
              </a:r>
              <a:r>
                <a:rPr lang="en-US" b="1" dirty="0"/>
                <a:t> </a:t>
              </a:r>
              <a:r>
                <a:rPr lang="en-US" b="1" dirty="0" err="1"/>
                <a:t>để</a:t>
              </a:r>
              <a:r>
                <a:rPr lang="en-US" b="1" dirty="0"/>
                <a:t> </a:t>
              </a:r>
              <a:r>
                <a:rPr lang="en-US" b="1" dirty="0" err="1"/>
                <a:t>thu</a:t>
              </a:r>
              <a:r>
                <a:rPr lang="en-US" b="1" dirty="0"/>
                <a:t> </a:t>
              </a:r>
              <a:r>
                <a:rPr lang="en-US" b="1" dirty="0" err="1"/>
                <a:t>hút</a:t>
              </a:r>
              <a:r>
                <a:rPr lang="en-US" b="1" dirty="0"/>
                <a:t> </a:t>
              </a:r>
              <a:r>
                <a:rPr lang="en-US" b="1" dirty="0" err="1" smtClean="0"/>
                <a:t>trẻ</a:t>
              </a:r>
              <a:r>
                <a:rPr lang="en-US" b="1" dirty="0" smtClean="0"/>
                <a:t>.</a:t>
              </a:r>
              <a:endParaRPr lang="en-US" dirty="0"/>
            </a:p>
          </p:txBody>
        </p:sp>
      </p:grpSp>
      <p:grpSp>
        <p:nvGrpSpPr>
          <p:cNvPr id="151" name="Group 150">
            <a:extLst>
              <a:ext uri="{FF2B5EF4-FFF2-40B4-BE49-F238E27FC236}">
                <a16:creationId xmlns:a16="http://schemas.microsoft.com/office/drawing/2014/main" id="{4CA2DDF1-C0A3-45B1-A73B-45F89E9C3D31}"/>
              </a:ext>
            </a:extLst>
          </p:cNvPr>
          <p:cNvGrpSpPr/>
          <p:nvPr/>
        </p:nvGrpSpPr>
        <p:grpSpPr>
          <a:xfrm>
            <a:off x="10017662" y="2565785"/>
            <a:ext cx="1460485" cy="2211928"/>
            <a:chOff x="2920684" y="39759"/>
            <a:chExt cx="4658337" cy="102828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grpSpPr>
        <p:sp>
          <p:nvSpPr>
            <p:cNvPr id="160" name="Rounded Rectangle 13">
              <a:extLst>
                <a:ext uri="{FF2B5EF4-FFF2-40B4-BE49-F238E27FC236}">
                  <a16:creationId xmlns:a16="http://schemas.microsoft.com/office/drawing/2014/main" id="{13B12B0E-3041-4C7E-9588-56CF435CCCDE}"/>
                </a:ext>
              </a:extLst>
            </p:cNvPr>
            <p:cNvSpPr/>
            <p:nvPr/>
          </p:nvSpPr>
          <p:spPr bwMode="auto">
            <a:xfrm>
              <a:off x="2920684" y="39759"/>
              <a:ext cx="4658336" cy="1028282"/>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Rectangle 20">
              <a:extLst>
                <a:ext uri="{FF2B5EF4-FFF2-40B4-BE49-F238E27FC236}">
                  <a16:creationId xmlns:a16="http://schemas.microsoft.com/office/drawing/2014/main" id="{74833554-277C-4B5A-916C-A68B969C04C3}"/>
                </a:ext>
              </a:extLst>
            </p:cNvPr>
            <p:cNvSpPr>
              <a:spLocks noChangeArrowheads="1"/>
            </p:cNvSpPr>
            <p:nvPr/>
          </p:nvSpPr>
          <p:spPr bwMode="auto">
            <a:xfrm>
              <a:off x="3397412" y="236811"/>
              <a:ext cx="4181609" cy="5580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PT" b="1" dirty="0"/>
                <a:t>Phối hợp với phụ huynh học </a:t>
              </a:r>
              <a:r>
                <a:rPr lang="pt-PT" b="1" dirty="0" smtClean="0"/>
                <a:t>sinh.</a:t>
              </a:r>
              <a:endParaRPr lang="en-US" dirty="0"/>
            </a:p>
          </p:txBody>
        </p:sp>
      </p:grpSp>
      <p:sp>
        <p:nvSpPr>
          <p:cNvPr id="4" name="Rectangle 3"/>
          <p:cNvSpPr/>
          <p:nvPr/>
        </p:nvSpPr>
        <p:spPr>
          <a:xfrm>
            <a:off x="1424391"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3" name="Rectangle 22"/>
          <p:cNvSpPr/>
          <p:nvPr/>
        </p:nvSpPr>
        <p:spPr>
          <a:xfrm>
            <a:off x="3328991"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4" name="Rectangle 23"/>
          <p:cNvSpPr/>
          <p:nvPr/>
        </p:nvSpPr>
        <p:spPr>
          <a:xfrm>
            <a:off x="5232763"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5" name="Rectangle 24"/>
          <p:cNvSpPr/>
          <p:nvPr/>
        </p:nvSpPr>
        <p:spPr>
          <a:xfrm>
            <a:off x="6994791"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6" name="Rectangle 25"/>
          <p:cNvSpPr/>
          <p:nvPr/>
        </p:nvSpPr>
        <p:spPr>
          <a:xfrm>
            <a:off x="8855444"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5</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7" name="Rectangle 26"/>
          <p:cNvSpPr/>
          <p:nvPr/>
        </p:nvSpPr>
        <p:spPr>
          <a:xfrm>
            <a:off x="10626436" y="1516397"/>
            <a:ext cx="19725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6</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913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42">
                                          <p:stCondLst>
                                            <p:cond delay="0"/>
                                          </p:stCondLst>
                                        </p:cTn>
                                        <p:tgtEl>
                                          <p:spTgt spid="2"/>
                                        </p:tgtEl>
                                      </p:cBhvr>
                                    </p:animEffect>
                                    <p:anim calcmode="lin" valueType="num">
                                      <p:cBhvr>
                                        <p:cTn id="8" dur="296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07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079" tmFilter="0, 0; 0.125,0.2665; 0.25,0.4; 0.375,0.465; 0.5,0.5;  0.625,0.535; 0.75,0.6; 0.875,0.7335; 1,1">
                                          <p:stCondLst>
                                            <p:cond delay="1079"/>
                                          </p:stCondLst>
                                        </p:cTn>
                                        <p:tgtEl>
                                          <p:spTgt spid="2"/>
                                        </p:tgtEl>
                                        <p:attrNameLst>
                                          <p:attrName>ppt_y</p:attrName>
                                        </p:attrNameLst>
                                      </p:cBhvr>
                                      <p:tavLst>
                                        <p:tav tm="0" fmla="#ppt_y-sin(pi*$)/9">
                                          <p:val>
                                            <p:fltVal val="0"/>
                                          </p:val>
                                        </p:tav>
                                        <p:tav tm="100000">
                                          <p:val>
                                            <p:fltVal val="1"/>
                                          </p:val>
                                        </p:tav>
                                      </p:tavLst>
                                    </p:anim>
                                    <p:anim calcmode="lin" valueType="num">
                                      <p:cBhvr>
                                        <p:cTn id="11" dur="539" tmFilter="0, 0; 0.125,0.2665; 0.25,0.4; 0.375,0.465; 0.5,0.5;  0.625,0.535; 0.75,0.6; 0.875,0.7335; 1,1">
                                          <p:stCondLst>
                                            <p:cond delay="2152"/>
                                          </p:stCondLst>
                                        </p:cTn>
                                        <p:tgtEl>
                                          <p:spTgt spid="2"/>
                                        </p:tgtEl>
                                        <p:attrNameLst>
                                          <p:attrName>ppt_y</p:attrName>
                                        </p:attrNameLst>
                                      </p:cBhvr>
                                      <p:tavLst>
                                        <p:tav tm="0" fmla="#ppt_y-sin(pi*$)/27">
                                          <p:val>
                                            <p:fltVal val="0"/>
                                          </p:val>
                                        </p:tav>
                                        <p:tav tm="100000">
                                          <p:val>
                                            <p:fltVal val="1"/>
                                          </p:val>
                                        </p:tav>
                                      </p:tavLst>
                                    </p:anim>
                                    <p:anim calcmode="lin" valueType="num">
                                      <p:cBhvr>
                                        <p:cTn id="12" dur="267" tmFilter="0, 0; 0.125,0.2665; 0.25,0.4; 0.375,0.465; 0.5,0.5;  0.625,0.535; 0.75,0.6; 0.875,0.7335; 1,1">
                                          <p:stCondLst>
                                            <p:cond delay="2691"/>
                                          </p:stCondLst>
                                        </p:cTn>
                                        <p:tgtEl>
                                          <p:spTgt spid="2"/>
                                        </p:tgtEl>
                                        <p:attrNameLst>
                                          <p:attrName>ppt_y</p:attrName>
                                        </p:attrNameLst>
                                      </p:cBhvr>
                                      <p:tavLst>
                                        <p:tav tm="0" fmla="#ppt_y-sin(pi*$)/81">
                                          <p:val>
                                            <p:fltVal val="0"/>
                                          </p:val>
                                        </p:tav>
                                        <p:tav tm="100000">
                                          <p:val>
                                            <p:fltVal val="1"/>
                                          </p:val>
                                        </p:tav>
                                      </p:tavLst>
                                    </p:anim>
                                    <p:animScale>
                                      <p:cBhvr>
                                        <p:cTn id="13" dur="42">
                                          <p:stCondLst>
                                            <p:cond delay="1056"/>
                                          </p:stCondLst>
                                        </p:cTn>
                                        <p:tgtEl>
                                          <p:spTgt spid="2"/>
                                        </p:tgtEl>
                                      </p:cBhvr>
                                      <p:to x="100000" y="60000"/>
                                    </p:animScale>
                                    <p:animScale>
                                      <p:cBhvr>
                                        <p:cTn id="14" dur="270" decel="50000">
                                          <p:stCondLst>
                                            <p:cond delay="1099"/>
                                          </p:stCondLst>
                                        </p:cTn>
                                        <p:tgtEl>
                                          <p:spTgt spid="2"/>
                                        </p:tgtEl>
                                      </p:cBhvr>
                                      <p:to x="100000" y="100000"/>
                                    </p:animScale>
                                    <p:animScale>
                                      <p:cBhvr>
                                        <p:cTn id="15" dur="42">
                                          <p:stCondLst>
                                            <p:cond delay="2132"/>
                                          </p:stCondLst>
                                        </p:cTn>
                                        <p:tgtEl>
                                          <p:spTgt spid="2"/>
                                        </p:tgtEl>
                                      </p:cBhvr>
                                      <p:to x="100000" y="80000"/>
                                    </p:animScale>
                                    <p:animScale>
                                      <p:cBhvr>
                                        <p:cTn id="16" dur="270" decel="50000">
                                          <p:stCondLst>
                                            <p:cond delay="2174"/>
                                          </p:stCondLst>
                                        </p:cTn>
                                        <p:tgtEl>
                                          <p:spTgt spid="2"/>
                                        </p:tgtEl>
                                      </p:cBhvr>
                                      <p:to x="100000" y="100000"/>
                                    </p:animScale>
                                    <p:animScale>
                                      <p:cBhvr>
                                        <p:cTn id="17" dur="42">
                                          <p:stCondLst>
                                            <p:cond delay="2668"/>
                                          </p:stCondLst>
                                        </p:cTn>
                                        <p:tgtEl>
                                          <p:spTgt spid="2"/>
                                        </p:tgtEl>
                                      </p:cBhvr>
                                      <p:to x="100000" y="90000"/>
                                    </p:animScale>
                                    <p:animScale>
                                      <p:cBhvr>
                                        <p:cTn id="18" dur="270" decel="50000">
                                          <p:stCondLst>
                                            <p:cond delay="2710"/>
                                          </p:stCondLst>
                                        </p:cTn>
                                        <p:tgtEl>
                                          <p:spTgt spid="2"/>
                                        </p:tgtEl>
                                      </p:cBhvr>
                                      <p:to x="100000" y="100000"/>
                                    </p:animScale>
                                    <p:animScale>
                                      <p:cBhvr>
                                        <p:cTn id="19" dur="42">
                                          <p:stCondLst>
                                            <p:cond delay="2938"/>
                                          </p:stCondLst>
                                        </p:cTn>
                                        <p:tgtEl>
                                          <p:spTgt spid="2"/>
                                        </p:tgtEl>
                                      </p:cBhvr>
                                      <p:to x="100000" y="95000"/>
                                    </p:animScale>
                                    <p:animScale>
                                      <p:cBhvr>
                                        <p:cTn id="20" dur="270" decel="50000">
                                          <p:stCondLst>
                                            <p:cond delay="2980"/>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par>
                                <p:cTn id="43" presetID="3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1000" fill="hold"/>
                                        <p:tgtEl>
                                          <p:spTgt spid="103"/>
                                        </p:tgtEl>
                                        <p:attrNameLst>
                                          <p:attrName>ppt_w</p:attrName>
                                        </p:attrNameLst>
                                      </p:cBhvr>
                                      <p:tavLst>
                                        <p:tav tm="0">
                                          <p:val>
                                            <p:fltVal val="0"/>
                                          </p:val>
                                        </p:tav>
                                        <p:tav tm="100000">
                                          <p:val>
                                            <p:strVal val="#ppt_w"/>
                                          </p:val>
                                        </p:tav>
                                      </p:tavLst>
                                    </p:anim>
                                    <p:anim calcmode="lin" valueType="num">
                                      <p:cBhvr>
                                        <p:cTn id="46" dur="1000" fill="hold"/>
                                        <p:tgtEl>
                                          <p:spTgt spid="103"/>
                                        </p:tgtEl>
                                        <p:attrNameLst>
                                          <p:attrName>ppt_h</p:attrName>
                                        </p:attrNameLst>
                                      </p:cBhvr>
                                      <p:tavLst>
                                        <p:tav tm="0">
                                          <p:val>
                                            <p:fltVal val="0"/>
                                          </p:val>
                                        </p:tav>
                                        <p:tav tm="100000">
                                          <p:val>
                                            <p:strVal val="#ppt_h"/>
                                          </p:val>
                                        </p:tav>
                                      </p:tavLst>
                                    </p:anim>
                                    <p:anim calcmode="lin" valueType="num">
                                      <p:cBhvr>
                                        <p:cTn id="47" dur="1000" fill="hold"/>
                                        <p:tgtEl>
                                          <p:spTgt spid="103"/>
                                        </p:tgtEl>
                                        <p:attrNameLst>
                                          <p:attrName>style.rotation</p:attrName>
                                        </p:attrNameLst>
                                      </p:cBhvr>
                                      <p:tavLst>
                                        <p:tav tm="0">
                                          <p:val>
                                            <p:fltVal val="90"/>
                                          </p:val>
                                        </p:tav>
                                        <p:tav tm="100000">
                                          <p:val>
                                            <p:fltVal val="0"/>
                                          </p:val>
                                        </p:tav>
                                      </p:tavLst>
                                    </p:anim>
                                    <p:animEffect transition="in" filter="fade">
                                      <p:cBhvr>
                                        <p:cTn id="48" dur="10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par>
                                <p:cTn id="57" presetID="31"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p:cTn id="59" dur="1000" fill="hold"/>
                                        <p:tgtEl>
                                          <p:spTgt spid="115"/>
                                        </p:tgtEl>
                                        <p:attrNameLst>
                                          <p:attrName>ppt_w</p:attrName>
                                        </p:attrNameLst>
                                      </p:cBhvr>
                                      <p:tavLst>
                                        <p:tav tm="0">
                                          <p:val>
                                            <p:fltVal val="0"/>
                                          </p:val>
                                        </p:tav>
                                        <p:tav tm="100000">
                                          <p:val>
                                            <p:strVal val="#ppt_w"/>
                                          </p:val>
                                        </p:tav>
                                      </p:tavLst>
                                    </p:anim>
                                    <p:anim calcmode="lin" valueType="num">
                                      <p:cBhvr>
                                        <p:cTn id="60" dur="1000" fill="hold"/>
                                        <p:tgtEl>
                                          <p:spTgt spid="115"/>
                                        </p:tgtEl>
                                        <p:attrNameLst>
                                          <p:attrName>ppt_h</p:attrName>
                                        </p:attrNameLst>
                                      </p:cBhvr>
                                      <p:tavLst>
                                        <p:tav tm="0">
                                          <p:val>
                                            <p:fltVal val="0"/>
                                          </p:val>
                                        </p:tav>
                                        <p:tav tm="100000">
                                          <p:val>
                                            <p:strVal val="#ppt_h"/>
                                          </p:val>
                                        </p:tav>
                                      </p:tavLst>
                                    </p:anim>
                                    <p:anim calcmode="lin" valueType="num">
                                      <p:cBhvr>
                                        <p:cTn id="61" dur="1000" fill="hold"/>
                                        <p:tgtEl>
                                          <p:spTgt spid="115"/>
                                        </p:tgtEl>
                                        <p:attrNameLst>
                                          <p:attrName>style.rotation</p:attrName>
                                        </p:attrNameLst>
                                      </p:cBhvr>
                                      <p:tavLst>
                                        <p:tav tm="0">
                                          <p:val>
                                            <p:fltVal val="90"/>
                                          </p:val>
                                        </p:tav>
                                        <p:tav tm="100000">
                                          <p:val>
                                            <p:fltVal val="0"/>
                                          </p:val>
                                        </p:tav>
                                      </p:tavLst>
                                    </p:anim>
                                    <p:animEffect transition="in" filter="fade">
                                      <p:cBhvr>
                                        <p:cTn id="62" dur="1000"/>
                                        <p:tgtEl>
                                          <p:spTgt spid="115"/>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 calcmode="lin" valueType="num">
                                      <p:cBhvr>
                                        <p:cTn id="73" dur="1000" fill="hold"/>
                                        <p:tgtEl>
                                          <p:spTgt spid="127"/>
                                        </p:tgtEl>
                                        <p:attrNameLst>
                                          <p:attrName>ppt_w</p:attrName>
                                        </p:attrNameLst>
                                      </p:cBhvr>
                                      <p:tavLst>
                                        <p:tav tm="0">
                                          <p:val>
                                            <p:fltVal val="0"/>
                                          </p:val>
                                        </p:tav>
                                        <p:tav tm="100000">
                                          <p:val>
                                            <p:strVal val="#ppt_w"/>
                                          </p:val>
                                        </p:tav>
                                      </p:tavLst>
                                    </p:anim>
                                    <p:anim calcmode="lin" valueType="num">
                                      <p:cBhvr>
                                        <p:cTn id="74" dur="1000" fill="hold"/>
                                        <p:tgtEl>
                                          <p:spTgt spid="127"/>
                                        </p:tgtEl>
                                        <p:attrNameLst>
                                          <p:attrName>ppt_h</p:attrName>
                                        </p:attrNameLst>
                                      </p:cBhvr>
                                      <p:tavLst>
                                        <p:tav tm="0">
                                          <p:val>
                                            <p:fltVal val="0"/>
                                          </p:val>
                                        </p:tav>
                                        <p:tav tm="100000">
                                          <p:val>
                                            <p:strVal val="#ppt_h"/>
                                          </p:val>
                                        </p:tav>
                                      </p:tavLst>
                                    </p:anim>
                                    <p:anim calcmode="lin" valueType="num">
                                      <p:cBhvr>
                                        <p:cTn id="75" dur="1000" fill="hold"/>
                                        <p:tgtEl>
                                          <p:spTgt spid="127"/>
                                        </p:tgtEl>
                                        <p:attrNameLst>
                                          <p:attrName>style.rotation</p:attrName>
                                        </p:attrNameLst>
                                      </p:cBhvr>
                                      <p:tavLst>
                                        <p:tav tm="0">
                                          <p:val>
                                            <p:fltVal val="90"/>
                                          </p:val>
                                        </p:tav>
                                        <p:tav tm="100000">
                                          <p:val>
                                            <p:fltVal val="0"/>
                                          </p:val>
                                        </p:tav>
                                      </p:tavLst>
                                    </p:anim>
                                    <p:animEffect transition="in" filter="fade">
                                      <p:cBhvr>
                                        <p:cTn id="76" dur="1000"/>
                                        <p:tgtEl>
                                          <p:spTgt spid="127"/>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 calcmode="lin" valueType="num">
                                      <p:cBhvr>
                                        <p:cTn id="83" dur="1000" fill="hold"/>
                                        <p:tgtEl>
                                          <p:spTgt spid="26"/>
                                        </p:tgtEl>
                                        <p:attrNameLst>
                                          <p:attrName>style.rotation</p:attrName>
                                        </p:attrNameLst>
                                      </p:cBhvr>
                                      <p:tavLst>
                                        <p:tav tm="0">
                                          <p:val>
                                            <p:fltVal val="90"/>
                                          </p:val>
                                        </p:tav>
                                        <p:tav tm="100000">
                                          <p:val>
                                            <p:fltVal val="0"/>
                                          </p:val>
                                        </p:tav>
                                      </p:tavLst>
                                    </p:anim>
                                    <p:animEffect transition="in" filter="fade">
                                      <p:cBhvr>
                                        <p:cTn id="84" dur="1000"/>
                                        <p:tgtEl>
                                          <p:spTgt spid="26"/>
                                        </p:tgtEl>
                                      </p:cBhvr>
                                    </p:animEffect>
                                  </p:childTnLst>
                                </p:cTn>
                              </p:par>
                              <p:par>
                                <p:cTn id="85" presetID="31" presetClass="entr" presetSubtype="0" fill="hold" nodeType="withEffect">
                                  <p:stCondLst>
                                    <p:cond delay="0"/>
                                  </p:stCondLst>
                                  <p:childTnLst>
                                    <p:set>
                                      <p:cBhvr>
                                        <p:cTn id="86" dur="1" fill="hold">
                                          <p:stCondLst>
                                            <p:cond delay="0"/>
                                          </p:stCondLst>
                                        </p:cTn>
                                        <p:tgtEl>
                                          <p:spTgt spid="139"/>
                                        </p:tgtEl>
                                        <p:attrNameLst>
                                          <p:attrName>style.visibility</p:attrName>
                                        </p:attrNameLst>
                                      </p:cBhvr>
                                      <p:to>
                                        <p:strVal val="visible"/>
                                      </p:to>
                                    </p:set>
                                    <p:anim calcmode="lin" valueType="num">
                                      <p:cBhvr>
                                        <p:cTn id="87" dur="1000" fill="hold"/>
                                        <p:tgtEl>
                                          <p:spTgt spid="139"/>
                                        </p:tgtEl>
                                        <p:attrNameLst>
                                          <p:attrName>ppt_w</p:attrName>
                                        </p:attrNameLst>
                                      </p:cBhvr>
                                      <p:tavLst>
                                        <p:tav tm="0">
                                          <p:val>
                                            <p:fltVal val="0"/>
                                          </p:val>
                                        </p:tav>
                                        <p:tav tm="100000">
                                          <p:val>
                                            <p:strVal val="#ppt_w"/>
                                          </p:val>
                                        </p:tav>
                                      </p:tavLst>
                                    </p:anim>
                                    <p:anim calcmode="lin" valueType="num">
                                      <p:cBhvr>
                                        <p:cTn id="88" dur="1000" fill="hold"/>
                                        <p:tgtEl>
                                          <p:spTgt spid="139"/>
                                        </p:tgtEl>
                                        <p:attrNameLst>
                                          <p:attrName>ppt_h</p:attrName>
                                        </p:attrNameLst>
                                      </p:cBhvr>
                                      <p:tavLst>
                                        <p:tav tm="0">
                                          <p:val>
                                            <p:fltVal val="0"/>
                                          </p:val>
                                        </p:tav>
                                        <p:tav tm="100000">
                                          <p:val>
                                            <p:strVal val="#ppt_h"/>
                                          </p:val>
                                        </p:tav>
                                      </p:tavLst>
                                    </p:anim>
                                    <p:anim calcmode="lin" valueType="num">
                                      <p:cBhvr>
                                        <p:cTn id="89" dur="1000" fill="hold"/>
                                        <p:tgtEl>
                                          <p:spTgt spid="139"/>
                                        </p:tgtEl>
                                        <p:attrNameLst>
                                          <p:attrName>style.rotation</p:attrName>
                                        </p:attrNameLst>
                                      </p:cBhvr>
                                      <p:tavLst>
                                        <p:tav tm="0">
                                          <p:val>
                                            <p:fltVal val="90"/>
                                          </p:val>
                                        </p:tav>
                                        <p:tav tm="100000">
                                          <p:val>
                                            <p:fltVal val="0"/>
                                          </p:val>
                                        </p:tav>
                                      </p:tavLst>
                                    </p:anim>
                                    <p:animEffect transition="in" filter="fade">
                                      <p:cBhvr>
                                        <p:cTn id="90" dur="1000"/>
                                        <p:tgtEl>
                                          <p:spTgt spid="139"/>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1000" fill="hold"/>
                                        <p:tgtEl>
                                          <p:spTgt spid="27"/>
                                        </p:tgtEl>
                                        <p:attrNameLst>
                                          <p:attrName>ppt_w</p:attrName>
                                        </p:attrNameLst>
                                      </p:cBhvr>
                                      <p:tavLst>
                                        <p:tav tm="0">
                                          <p:val>
                                            <p:fltVal val="0"/>
                                          </p:val>
                                        </p:tav>
                                        <p:tav tm="100000">
                                          <p:val>
                                            <p:strVal val="#ppt_w"/>
                                          </p:val>
                                        </p:tav>
                                      </p:tavLst>
                                    </p:anim>
                                    <p:anim calcmode="lin" valueType="num">
                                      <p:cBhvr>
                                        <p:cTn id="96" dur="1000" fill="hold"/>
                                        <p:tgtEl>
                                          <p:spTgt spid="27"/>
                                        </p:tgtEl>
                                        <p:attrNameLst>
                                          <p:attrName>ppt_h</p:attrName>
                                        </p:attrNameLst>
                                      </p:cBhvr>
                                      <p:tavLst>
                                        <p:tav tm="0">
                                          <p:val>
                                            <p:fltVal val="0"/>
                                          </p:val>
                                        </p:tav>
                                        <p:tav tm="100000">
                                          <p:val>
                                            <p:strVal val="#ppt_h"/>
                                          </p:val>
                                        </p:tav>
                                      </p:tavLst>
                                    </p:anim>
                                    <p:anim calcmode="lin" valueType="num">
                                      <p:cBhvr>
                                        <p:cTn id="97" dur="1000" fill="hold"/>
                                        <p:tgtEl>
                                          <p:spTgt spid="27"/>
                                        </p:tgtEl>
                                        <p:attrNameLst>
                                          <p:attrName>style.rotation</p:attrName>
                                        </p:attrNameLst>
                                      </p:cBhvr>
                                      <p:tavLst>
                                        <p:tav tm="0">
                                          <p:val>
                                            <p:fltVal val="90"/>
                                          </p:val>
                                        </p:tav>
                                        <p:tav tm="100000">
                                          <p:val>
                                            <p:fltVal val="0"/>
                                          </p:val>
                                        </p:tav>
                                      </p:tavLst>
                                    </p:anim>
                                    <p:animEffect transition="in" filter="fade">
                                      <p:cBhvr>
                                        <p:cTn id="98" dur="1000"/>
                                        <p:tgtEl>
                                          <p:spTgt spid="27"/>
                                        </p:tgtEl>
                                      </p:cBhvr>
                                    </p:animEffect>
                                  </p:childTnLst>
                                </p:cTn>
                              </p:par>
                              <p:par>
                                <p:cTn id="99" presetID="31" presetClass="entr" presetSubtype="0" fill="hold" nodeType="withEffect">
                                  <p:stCondLst>
                                    <p:cond delay="0"/>
                                  </p:stCondLst>
                                  <p:childTnLst>
                                    <p:set>
                                      <p:cBhvr>
                                        <p:cTn id="100" dur="1" fill="hold">
                                          <p:stCondLst>
                                            <p:cond delay="0"/>
                                          </p:stCondLst>
                                        </p:cTn>
                                        <p:tgtEl>
                                          <p:spTgt spid="151"/>
                                        </p:tgtEl>
                                        <p:attrNameLst>
                                          <p:attrName>style.visibility</p:attrName>
                                        </p:attrNameLst>
                                      </p:cBhvr>
                                      <p:to>
                                        <p:strVal val="visible"/>
                                      </p:to>
                                    </p:set>
                                    <p:anim calcmode="lin" valueType="num">
                                      <p:cBhvr>
                                        <p:cTn id="101" dur="1000" fill="hold"/>
                                        <p:tgtEl>
                                          <p:spTgt spid="151"/>
                                        </p:tgtEl>
                                        <p:attrNameLst>
                                          <p:attrName>ppt_w</p:attrName>
                                        </p:attrNameLst>
                                      </p:cBhvr>
                                      <p:tavLst>
                                        <p:tav tm="0">
                                          <p:val>
                                            <p:fltVal val="0"/>
                                          </p:val>
                                        </p:tav>
                                        <p:tav tm="100000">
                                          <p:val>
                                            <p:strVal val="#ppt_w"/>
                                          </p:val>
                                        </p:tav>
                                      </p:tavLst>
                                    </p:anim>
                                    <p:anim calcmode="lin" valueType="num">
                                      <p:cBhvr>
                                        <p:cTn id="102" dur="1000" fill="hold"/>
                                        <p:tgtEl>
                                          <p:spTgt spid="151"/>
                                        </p:tgtEl>
                                        <p:attrNameLst>
                                          <p:attrName>ppt_h</p:attrName>
                                        </p:attrNameLst>
                                      </p:cBhvr>
                                      <p:tavLst>
                                        <p:tav tm="0">
                                          <p:val>
                                            <p:fltVal val="0"/>
                                          </p:val>
                                        </p:tav>
                                        <p:tav tm="100000">
                                          <p:val>
                                            <p:strVal val="#ppt_h"/>
                                          </p:val>
                                        </p:tav>
                                      </p:tavLst>
                                    </p:anim>
                                    <p:anim calcmode="lin" valueType="num">
                                      <p:cBhvr>
                                        <p:cTn id="103" dur="1000" fill="hold"/>
                                        <p:tgtEl>
                                          <p:spTgt spid="151"/>
                                        </p:tgtEl>
                                        <p:attrNameLst>
                                          <p:attrName>style.rotation</p:attrName>
                                        </p:attrNameLst>
                                      </p:cBhvr>
                                      <p:tavLst>
                                        <p:tav tm="0">
                                          <p:val>
                                            <p:fltVal val="90"/>
                                          </p:val>
                                        </p:tav>
                                        <p:tav tm="100000">
                                          <p:val>
                                            <p:fltVal val="0"/>
                                          </p:val>
                                        </p:tav>
                                      </p:tavLst>
                                    </p:anim>
                                    <p:animEffect transition="in" filter="fade">
                                      <p:cBhvr>
                                        <p:cTn id="104"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Right Arrow 17"/>
          <p:cNvSpPr/>
          <p:nvPr/>
        </p:nvSpPr>
        <p:spPr>
          <a:xfrm>
            <a:off x="6739802" y="648509"/>
            <a:ext cx="1096064" cy="1487446"/>
          </a:xfrm>
          <a:prstGeom prst="curvedRightArrow">
            <a:avLst>
              <a:gd name="adj1" fmla="val 12507"/>
              <a:gd name="adj2" fmla="val 50000"/>
              <a:gd name="adj3" fmla="val 2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187366">
            <a:off x="4426654" y="681820"/>
            <a:ext cx="1264401" cy="1520167"/>
          </a:xfrm>
          <a:prstGeom prst="curvedLeftArrow">
            <a:avLst>
              <a:gd name="adj1" fmla="val 10740"/>
              <a:gd name="adj2" fmla="val 50000"/>
              <a:gd name="adj3" fmla="val 2770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lowchart: Terminator 1"/>
          <p:cNvSpPr/>
          <p:nvPr/>
        </p:nvSpPr>
        <p:spPr>
          <a:xfrm>
            <a:off x="1731573" y="1623207"/>
            <a:ext cx="2654614" cy="512748"/>
          </a:xfrm>
          <a:prstGeom prst="flowChartTerminator">
            <a:avLst/>
          </a:prstGeom>
          <a:solidFill>
            <a:srgbClr val="FFD4BC"/>
          </a:solid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Thuận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lợi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Flowchart: Terminator 2"/>
          <p:cNvSpPr/>
          <p:nvPr/>
        </p:nvSpPr>
        <p:spPr>
          <a:xfrm>
            <a:off x="7835866" y="1623207"/>
            <a:ext cx="2654614" cy="512748"/>
          </a:xfrm>
          <a:prstGeom prst="flowChartTerminator">
            <a:avLst/>
          </a:prstGeom>
          <a:solidFill>
            <a:srgbClr val="FFD4BC"/>
          </a:solid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Khó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khăn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13">
            <a:extLst>
              <a:ext uri="{FF2B5EF4-FFF2-40B4-BE49-F238E27FC236}">
                <a16:creationId xmlns:a16="http://schemas.microsoft.com/office/drawing/2014/main" id="{13B12B0E-3041-4C7E-9588-56CF435CCCDE}"/>
              </a:ext>
            </a:extLst>
          </p:cNvPr>
          <p:cNvSpPr/>
          <p:nvPr/>
        </p:nvSpPr>
        <p:spPr bwMode="auto">
          <a:xfrm>
            <a:off x="252348" y="2771675"/>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1400" dirty="0">
                <a:solidFill>
                  <a:schemeClr val="tx1"/>
                </a:solidFill>
                <a:latin typeface="Times New Roman" panose="02020603050405020304" pitchFamily="18" charset="0"/>
                <a:cs typeface="Times New Roman" panose="02020603050405020304" pitchFamily="18" charset="0"/>
              </a:rPr>
              <a:t>- </a:t>
            </a:r>
            <a:r>
              <a:rPr lang="vi-VN" sz="1400" dirty="0">
                <a:solidFill>
                  <a:schemeClr val="tx1"/>
                </a:solidFill>
                <a:latin typeface="Times New Roman" panose="02020603050405020304" pitchFamily="18" charset="0"/>
                <a:cs typeface="Times New Roman" panose="02020603050405020304" pitchFamily="18" charset="0"/>
              </a:rPr>
              <a:t>Trường đã được đầu tư cơ sở vật chất khang trang hiện đại</a:t>
            </a:r>
            <a:endParaRPr lang="en-US" sz="1400" dirty="0">
              <a:solidFill>
                <a:schemeClr val="tx1"/>
              </a:solidFill>
              <a:latin typeface="Times New Roman" panose="02020603050405020304" pitchFamily="18" charset="0"/>
              <a:cs typeface="Times New Roman" panose="02020603050405020304" pitchFamily="18" charset="0"/>
            </a:endParaRPr>
          </a:p>
          <a:p>
            <a:pPr algn="just"/>
            <a:r>
              <a:rPr lang="vi-VN" sz="1400" dirty="0">
                <a:solidFill>
                  <a:schemeClr val="tx1"/>
                </a:solidFill>
                <a:latin typeface="Times New Roman" panose="02020603050405020304" pitchFamily="18" charset="0"/>
                <a:cs typeface="Times New Roman" panose="02020603050405020304" pitchFamily="18" charset="0"/>
              </a:rPr>
              <a:t>-  Phòng Giáo Dục Đào Tạo và BGH chỉ đạo sâu sát công tác thực hiện chăm sóc giáo dục.</a:t>
            </a:r>
            <a:endParaRPr lang="en-US" sz="1400" dirty="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en-US" sz="1400" dirty="0">
              <a:solidFill>
                <a:schemeClr val="tx1"/>
              </a:solidFill>
            </a:endParaRPr>
          </a:p>
        </p:txBody>
      </p:sp>
      <p:sp>
        <p:nvSpPr>
          <p:cNvPr id="8" name="Flowchart: Terminator 7"/>
          <p:cNvSpPr/>
          <p:nvPr/>
        </p:nvSpPr>
        <p:spPr>
          <a:xfrm>
            <a:off x="3815612" y="382124"/>
            <a:ext cx="4690544" cy="512748"/>
          </a:xfrm>
          <a:prstGeom prst="flowChartTerminator">
            <a:avLst/>
          </a:prstGeom>
          <a:solidFill>
            <a:srgbClr val="FFD4BC"/>
          </a:solid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Thuận</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khăn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13">
            <a:extLst>
              <a:ext uri="{FF2B5EF4-FFF2-40B4-BE49-F238E27FC236}">
                <a16:creationId xmlns:a16="http://schemas.microsoft.com/office/drawing/2014/main" id="{13B12B0E-3041-4C7E-9588-56CF435CCCDE}"/>
              </a:ext>
            </a:extLst>
          </p:cNvPr>
          <p:cNvSpPr/>
          <p:nvPr/>
        </p:nvSpPr>
        <p:spPr bwMode="auto">
          <a:xfrm>
            <a:off x="2122183" y="2754267"/>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1400" dirty="0">
                <a:solidFill>
                  <a:schemeClr val="tx1"/>
                </a:solidFill>
                <a:latin typeface="Times New Roman" panose="02020603050405020304" pitchFamily="18" charset="0"/>
                <a:cs typeface="Times New Roman" panose="02020603050405020304" pitchFamily="18" charset="0"/>
              </a:rPr>
              <a:t>G</a:t>
            </a:r>
            <a:r>
              <a:rPr lang="vi-VN" sz="1400" dirty="0" smtClean="0">
                <a:solidFill>
                  <a:schemeClr val="tx1"/>
                </a:solidFill>
                <a:latin typeface="Times New Roman" panose="02020603050405020304" pitchFamily="18" charset="0"/>
                <a:cs typeface="Times New Roman" panose="02020603050405020304" pitchFamily="18" charset="0"/>
              </a:rPr>
              <a:t>iáo </a:t>
            </a:r>
            <a:r>
              <a:rPr lang="vi-VN" sz="1400" dirty="0">
                <a:solidFill>
                  <a:schemeClr val="tx1"/>
                </a:solidFill>
                <a:latin typeface="Times New Roman" panose="02020603050405020304" pitchFamily="18" charset="0"/>
                <a:cs typeface="Times New Roman" panose="02020603050405020304" pitchFamily="18" charset="0"/>
              </a:rPr>
              <a:t>viên trẻ chịu khó tìm tòi sáng tạo, linh hoạt trong quá trình tổ chức các hoạt động.</a:t>
            </a:r>
            <a:endParaRPr lang="en-US" sz="1400" dirty="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13">
            <a:extLst>
              <a:ext uri="{FF2B5EF4-FFF2-40B4-BE49-F238E27FC236}">
                <a16:creationId xmlns:a16="http://schemas.microsoft.com/office/drawing/2014/main" id="{13B12B0E-3041-4C7E-9588-56CF435CCCDE}"/>
              </a:ext>
            </a:extLst>
          </p:cNvPr>
          <p:cNvSpPr/>
          <p:nvPr/>
        </p:nvSpPr>
        <p:spPr bwMode="auto">
          <a:xfrm>
            <a:off x="3954662" y="2771675"/>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defRPr/>
            </a:pPr>
            <a:r>
              <a:rPr lang="en-US" sz="1400" kern="0" dirty="0" err="1">
                <a:solidFill>
                  <a:srgbClr val="000000"/>
                </a:solidFill>
                <a:latin typeface="Times New Roman" panose="02020603050405020304" pitchFamily="18" charset="0"/>
                <a:cs typeface="Times New Roman" panose="02020603050405020304" pitchFamily="18" charset="0"/>
              </a:rPr>
              <a:t>Phụ</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huynh</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quan</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tâm</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tới</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công</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tác</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chăm</a:t>
            </a:r>
            <a:r>
              <a:rPr lang="en-US" sz="1400" kern="0" dirty="0">
                <a:solidFill>
                  <a:srgbClr val="000000"/>
                </a:solidFill>
                <a:latin typeface="Times New Roman" panose="02020603050405020304" pitchFamily="18" charset="0"/>
                <a:cs typeface="Times New Roman" panose="02020603050405020304" pitchFamily="18" charset="0"/>
              </a:rPr>
              <a:t> </a:t>
            </a:r>
            <a:r>
              <a:rPr lang="en-US" sz="1400" kern="0" dirty="0" err="1">
                <a:solidFill>
                  <a:srgbClr val="000000"/>
                </a:solidFill>
                <a:latin typeface="Times New Roman" panose="02020603050405020304" pitchFamily="18" charset="0"/>
                <a:cs typeface="Times New Roman" panose="02020603050405020304" pitchFamily="18" charset="0"/>
              </a:rPr>
              <a:t>sóc</a:t>
            </a:r>
            <a:r>
              <a:rPr lang="en-US" sz="1400" kern="0" dirty="0">
                <a:solidFill>
                  <a:srgbClr val="000000"/>
                </a:solidFill>
                <a:latin typeface="Times New Roman" panose="02020603050405020304" pitchFamily="18" charset="0"/>
                <a:cs typeface="Times New Roman" panose="02020603050405020304" pitchFamily="18" charset="0"/>
              </a:rPr>
              <a:t> GD </a:t>
            </a:r>
            <a:r>
              <a:rPr lang="en-US" sz="1400" kern="0" dirty="0" err="1" smtClean="0">
                <a:solidFill>
                  <a:srgbClr val="000000"/>
                </a:solidFill>
                <a:latin typeface="Times New Roman" panose="02020603050405020304" pitchFamily="18" charset="0"/>
                <a:cs typeface="Times New Roman" panose="02020603050405020304" pitchFamily="18" charset="0"/>
              </a:rPr>
              <a:t>trẻ</a:t>
            </a:r>
            <a:r>
              <a:rPr lang="en-US" sz="1400" kern="0" dirty="0" smtClean="0">
                <a:solidFill>
                  <a:srgbClr val="000000"/>
                </a:solidFill>
                <a:latin typeface="Times New Roman" panose="02020603050405020304" pitchFamily="18" charset="0"/>
                <a:cs typeface="Times New Roman" panose="02020603050405020304" pitchFamily="18" charset="0"/>
              </a:rPr>
              <a:t>.</a:t>
            </a:r>
            <a:endParaRPr lang="en-US" sz="1400" kern="0" dirty="0">
              <a:solidFill>
                <a:srgbClr val="000000"/>
              </a:solidFill>
              <a:latin typeface="Times New Roman" panose="02020603050405020304" pitchFamily="18" charset="0"/>
              <a:cs typeface="Times New Roman" panose="02020603050405020304" pitchFamily="18" charset="0"/>
            </a:endParaRPr>
          </a:p>
        </p:txBody>
      </p:sp>
      <p:sp>
        <p:nvSpPr>
          <p:cNvPr id="11" name="Rounded Rectangle 13">
            <a:extLst>
              <a:ext uri="{FF2B5EF4-FFF2-40B4-BE49-F238E27FC236}">
                <a16:creationId xmlns:a16="http://schemas.microsoft.com/office/drawing/2014/main" id="{13B12B0E-3041-4C7E-9588-56CF435CCCDE}"/>
              </a:ext>
            </a:extLst>
          </p:cNvPr>
          <p:cNvSpPr/>
          <p:nvPr/>
        </p:nvSpPr>
        <p:spPr bwMode="auto">
          <a:xfrm>
            <a:off x="6437163" y="2771675"/>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defRPr/>
            </a:pPr>
            <a:r>
              <a:rPr lang="en-US" sz="1400" b="1" dirty="0">
                <a:solidFill>
                  <a:schemeClr val="tx1"/>
                </a:solidFill>
                <a:latin typeface="Times New Roman" panose="02020603050405020304" pitchFamily="18" charset="0"/>
                <a:cs typeface="Times New Roman" panose="02020603050405020304" pitchFamily="18" charset="0"/>
              </a:rPr>
              <a:t> </a:t>
            </a:r>
            <a:r>
              <a:rPr lang="vi-VN" sz="1400" dirty="0">
                <a:solidFill>
                  <a:schemeClr val="tx1"/>
                </a:solidFill>
                <a:latin typeface="Times New Roman" panose="02020603050405020304" pitchFamily="18" charset="0"/>
                <a:cs typeface="Times New Roman" panose="02020603050405020304" pitchFamily="18" charset="0"/>
              </a:rPr>
              <a:t>Đầu </a:t>
            </a:r>
            <a:r>
              <a:rPr lang="vi-VN" sz="1400" dirty="0" smtClean="0">
                <a:solidFill>
                  <a:schemeClr val="tx1"/>
                </a:solidFill>
                <a:latin typeface="Times New Roman" panose="02020603050405020304" pitchFamily="18" charset="0"/>
                <a:cs typeface="Times New Roman" panose="02020603050405020304" pitchFamily="18" charset="0"/>
              </a:rPr>
              <a:t>năm </a:t>
            </a:r>
            <a:r>
              <a:rPr lang="vi-VN" sz="1400" dirty="0">
                <a:solidFill>
                  <a:schemeClr val="tx1"/>
                </a:solidFill>
                <a:latin typeface="Times New Roman" panose="02020603050405020304" pitchFamily="18" charset="0"/>
                <a:cs typeface="Times New Roman" panose="02020603050405020304" pitchFamily="18" charset="0"/>
              </a:rPr>
              <a:t>đa số là trẻ mới nên các con rất bỡ ngỡ và rụt rè</a:t>
            </a:r>
            <a:r>
              <a:rPr lang="vi-VN" sz="1400"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 </a:t>
            </a:r>
            <a:r>
              <a:rPr lang="vi-VN" sz="1400" dirty="0">
                <a:solidFill>
                  <a:schemeClr val="tx1"/>
                </a:solidFill>
                <a:latin typeface="Times New Roman" panose="02020603050405020304" pitchFamily="18" charset="0"/>
                <a:cs typeface="Times New Roman" panose="02020603050405020304" pitchFamily="18" charset="0"/>
              </a:rPr>
              <a:t>Một số trẻ mới còn non tháng, trẻ chưa hòa nhập với trẻ </a:t>
            </a:r>
            <a:r>
              <a:rPr lang="vi-VN" sz="1400" dirty="0" smtClean="0">
                <a:solidFill>
                  <a:schemeClr val="tx1"/>
                </a:solidFill>
                <a:latin typeface="Times New Roman" panose="02020603050405020304" pitchFamily="18" charset="0"/>
                <a:cs typeface="Times New Roman" panose="02020603050405020304" pitchFamily="18" charset="0"/>
              </a:rPr>
              <a:t>cũ</a:t>
            </a:r>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kern="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3">
            <a:extLst>
              <a:ext uri="{FF2B5EF4-FFF2-40B4-BE49-F238E27FC236}">
                <a16:creationId xmlns:a16="http://schemas.microsoft.com/office/drawing/2014/main" id="{13B12B0E-3041-4C7E-9588-56CF435CCCDE}"/>
              </a:ext>
            </a:extLst>
          </p:cNvPr>
          <p:cNvSpPr/>
          <p:nvPr/>
        </p:nvSpPr>
        <p:spPr bwMode="auto">
          <a:xfrm>
            <a:off x="8288320" y="2771675"/>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err="1" smtClean="0">
                <a:solidFill>
                  <a:schemeClr val="tx1"/>
                </a:solidFill>
                <a:latin typeface="Times New Roman" panose="02020603050405020304" pitchFamily="18" charset="0"/>
                <a:cs typeface="Times New Roman" panose="02020603050405020304" pitchFamily="18" charset="0"/>
              </a:rPr>
              <a:t>Trẻ</a:t>
            </a:r>
            <a:r>
              <a:rPr lang="en-US" sz="1400" dirty="0" smtClean="0">
                <a:solidFill>
                  <a:schemeClr val="tx1"/>
                </a:solidFill>
                <a:latin typeface="Times New Roman" panose="02020603050405020304" pitchFamily="18" charset="0"/>
                <a:cs typeface="Times New Roman" panose="02020603050405020304" pitchFamily="18" charset="0"/>
              </a:rPr>
              <a:t> </a:t>
            </a:r>
            <a:r>
              <a:rPr lang="vi-VN" sz="1400" dirty="0" smtClean="0">
                <a:solidFill>
                  <a:schemeClr val="tx1"/>
                </a:solidFill>
                <a:latin typeface="Times New Roman" panose="02020603050405020304" pitchFamily="18" charset="0"/>
                <a:cs typeface="Times New Roman" panose="02020603050405020304" pitchFamily="18" charset="0"/>
              </a:rPr>
              <a:t>còn </a:t>
            </a:r>
            <a:r>
              <a:rPr lang="vi-VN" sz="1400" dirty="0">
                <a:solidFill>
                  <a:schemeClr val="tx1"/>
                </a:solidFill>
                <a:latin typeface="Times New Roman" panose="02020603050405020304" pitchFamily="18" charset="0"/>
                <a:cs typeface="Times New Roman" panose="02020603050405020304" pitchFamily="18" charset="0"/>
              </a:rPr>
              <a:t>hay khóc, chưa có nề nếp thói quen, trẻ chưa say mê, hào hứng đi học, đặc biệt là đầu năm học, trẻ chưa tập trung chú ý nghe cô mà còn hay khóc, hiệu quả nề nếp còn thấp.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3">
            <a:extLst>
              <a:ext uri="{FF2B5EF4-FFF2-40B4-BE49-F238E27FC236}">
                <a16:creationId xmlns:a16="http://schemas.microsoft.com/office/drawing/2014/main" id="{13B12B0E-3041-4C7E-9588-56CF435CCCDE}"/>
              </a:ext>
            </a:extLst>
          </p:cNvPr>
          <p:cNvSpPr/>
          <p:nvPr/>
        </p:nvSpPr>
        <p:spPr bwMode="auto">
          <a:xfrm>
            <a:off x="10139477" y="2738761"/>
            <a:ext cx="1749706" cy="2348564"/>
          </a:xfrm>
          <a:prstGeom prst="roundRect">
            <a:avLst>
              <a:gd name="adj" fmla="val 12108"/>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1400" dirty="0">
                <a:solidFill>
                  <a:schemeClr val="tx1"/>
                </a:solidFill>
                <a:latin typeface="Times New Roman" panose="02020603050405020304" pitchFamily="18" charset="0"/>
                <a:cs typeface="Times New Roman" panose="02020603050405020304" pitchFamily="18" charset="0"/>
              </a:rPr>
              <a:t>Vì là lứa tuổi nhà trẻ nên trẻ thường có hiện tượng “</a:t>
            </a:r>
            <a:r>
              <a:rPr lang="vi-VN" sz="1400" b="1" i="1" dirty="0">
                <a:solidFill>
                  <a:schemeClr val="tx1"/>
                </a:solidFill>
                <a:latin typeface="Times New Roman" panose="02020603050405020304" pitchFamily="18" charset="0"/>
                <a:cs typeface="Times New Roman" panose="02020603050405020304" pitchFamily="18" charset="0"/>
              </a:rPr>
              <a:t>khóc dây chuyền</a:t>
            </a:r>
            <a:r>
              <a:rPr lang="vi-VN" sz="1400" dirty="0">
                <a:solidFill>
                  <a:schemeClr val="tx1"/>
                </a:solidFill>
                <a:latin typeface="Times New Roman" panose="02020603050405020304" pitchFamily="18" charset="0"/>
                <a:cs typeface="Times New Roman" panose="02020603050405020304" pitchFamily="18" charset="0"/>
              </a:rPr>
              <a:t>”. Chỉ cần 1 trẻ khóc là các trẻ khác dù đã nín nhưng sẽ nhớ ra và khóc theo. Điều này gây rất nhiều khó khăn cho giáo viên.</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9" name="Down Arrow 18"/>
          <p:cNvSpPr/>
          <p:nvPr/>
        </p:nvSpPr>
        <p:spPr>
          <a:xfrm rot="2508927">
            <a:off x="1398925" y="1941265"/>
            <a:ext cx="208811" cy="94699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859063" y="2153361"/>
            <a:ext cx="201771" cy="60090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2508927">
            <a:off x="7441168" y="1928844"/>
            <a:ext cx="208811" cy="94699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9009002">
            <a:off x="4545255" y="1928844"/>
            <a:ext cx="209323" cy="94699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9009002">
            <a:off x="10686461" y="1881299"/>
            <a:ext cx="209323" cy="94699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9143256" y="2153360"/>
            <a:ext cx="201771" cy="60090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1000" fill="hold"/>
                                        <p:tgtEl>
                                          <p:spTgt spid="3"/>
                                        </p:tgtEl>
                                        <p:attrNameLst>
                                          <p:attrName>ppt_w</p:attrName>
                                        </p:attrNameLst>
                                      </p:cBhvr>
                                      <p:tavLst>
                                        <p:tav tm="0">
                                          <p:val>
                                            <p:fltVal val="0"/>
                                          </p:val>
                                        </p:tav>
                                        <p:tav tm="100000">
                                          <p:val>
                                            <p:strVal val="#ppt_w"/>
                                          </p:val>
                                        </p:tav>
                                      </p:tavLst>
                                    </p:anim>
                                    <p:anim calcmode="lin" valueType="num">
                                      <p:cBhvr>
                                        <p:cTn id="70" dur="1000" fill="hold"/>
                                        <p:tgtEl>
                                          <p:spTgt spid="3"/>
                                        </p:tgtEl>
                                        <p:attrNameLst>
                                          <p:attrName>ppt_h</p:attrName>
                                        </p:attrNameLst>
                                      </p:cBhvr>
                                      <p:tavLst>
                                        <p:tav tm="0">
                                          <p:val>
                                            <p:fltVal val="0"/>
                                          </p:val>
                                        </p:tav>
                                        <p:tav tm="100000">
                                          <p:val>
                                            <p:strVal val="#ppt_h"/>
                                          </p:val>
                                        </p:tav>
                                      </p:tavLst>
                                    </p:anim>
                                    <p:anim calcmode="lin" valueType="num">
                                      <p:cBhvr>
                                        <p:cTn id="71" dur="1000" fill="hold"/>
                                        <p:tgtEl>
                                          <p:spTgt spid="3"/>
                                        </p:tgtEl>
                                        <p:attrNameLst>
                                          <p:attrName>style.rotation</p:attrName>
                                        </p:attrNameLst>
                                      </p:cBhvr>
                                      <p:tavLst>
                                        <p:tav tm="0">
                                          <p:val>
                                            <p:fltVal val="90"/>
                                          </p:val>
                                        </p:tav>
                                        <p:tav tm="100000">
                                          <p:val>
                                            <p:fltVal val="0"/>
                                          </p:val>
                                        </p:tav>
                                      </p:tavLst>
                                    </p:anim>
                                    <p:animEffect transition="in" filter="fade">
                                      <p:cBhvr>
                                        <p:cTn id="72" dur="10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randombar(horizontal)">
                                      <p:cBhvr>
                                        <p:cTn id="77" dur="500"/>
                                        <p:tgtEl>
                                          <p:spTgt spid="1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randombar(horizontal)">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randombar(horizontal)">
                                      <p:cBhvr>
                                        <p:cTn id="85" dur="500"/>
                                        <p:tgtEl>
                                          <p:spTgt spid="2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randombar(horizontal)">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randombar(horizontal)">
                                      <p:cBhvr>
                                        <p:cTn id="93" dur="500"/>
                                        <p:tgtEl>
                                          <p:spTgt spid="23"/>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randombar(horizontal)">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 grpId="0" animBg="1"/>
      <p:bldP spid="3" grpId="0" animBg="1"/>
      <p:bldP spid="5" grpId="0" animBg="1"/>
      <p:bldP spid="8" grpId="0" animBg="1"/>
      <p:bldP spid="9" grpId="0" animBg="1"/>
      <p:bldP spid="10" grpId="0" animBg="1"/>
      <p:bldP spid="11" grpId="0" animBg="1"/>
      <p:bldP spid="12" grpId="0" animBg="1"/>
      <p:bldP spid="13"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505" y="0"/>
            <a:ext cx="11713946" cy="1107996"/>
          </a:xfrm>
          <a:prstGeom prst="rect">
            <a:avLst/>
          </a:prstGeom>
          <a:noFill/>
        </p:spPr>
        <p:txBody>
          <a:bodyPr wrap="square" lIns="91440" tIns="45720" rIns="91440" bIns="45720">
            <a:spAutoFit/>
          </a:bodyPr>
          <a:lstStyle/>
          <a:p>
            <a:endParaRPr lang="en-US" b="1" dirty="0" smtClean="0"/>
          </a:p>
          <a:p>
            <a:r>
              <a:rPr lang="vi-VN" sz="2800" b="1" dirty="0" smtClean="0">
                <a:ln w="22225">
                  <a:solidFill>
                    <a:schemeClr val="accent2"/>
                  </a:solidFill>
                  <a:prstDash val="solid"/>
                </a:ln>
                <a:solidFill>
                  <a:schemeClr val="accent2">
                    <a:lumMod val="40000"/>
                    <a:lumOff val="60000"/>
                  </a:schemeClr>
                </a:solidFill>
              </a:rPr>
              <a:t>Bảng </a:t>
            </a:r>
            <a:r>
              <a:rPr lang="vi-VN" sz="2800" b="1" dirty="0">
                <a:ln w="22225">
                  <a:solidFill>
                    <a:schemeClr val="accent2"/>
                  </a:solidFill>
                  <a:prstDash val="solid"/>
                </a:ln>
                <a:solidFill>
                  <a:schemeClr val="accent2">
                    <a:lumMod val="40000"/>
                    <a:lumOff val="60000"/>
                  </a:schemeClr>
                </a:solidFill>
              </a:rPr>
              <a:t>khảo sát đầu năm về trẻ khả năng thích nghi với môi trường</a:t>
            </a:r>
            <a:endParaRPr lang="en-US" sz="2800" b="1" dirty="0">
              <a:ln w="22225">
                <a:solidFill>
                  <a:schemeClr val="accent2"/>
                </a:solidFill>
                <a:prstDash val="solid"/>
              </a:ln>
              <a:solidFill>
                <a:schemeClr val="accent2">
                  <a:lumMod val="40000"/>
                  <a:lumOff val="60000"/>
                </a:schemeClr>
              </a:solidFill>
            </a:endParaRPr>
          </a:p>
          <a:p>
            <a:pPr algn="ctr"/>
            <a:r>
              <a:rPr lang="vi-VN" sz="2000" b="1" i="1" dirty="0">
                <a:ln w="22225">
                  <a:solidFill>
                    <a:schemeClr val="accent2"/>
                  </a:solidFill>
                  <a:prstDash val="solid"/>
                </a:ln>
                <a:solidFill>
                  <a:schemeClr val="accent2">
                    <a:lumMod val="40000"/>
                    <a:lumOff val="60000"/>
                  </a:schemeClr>
                </a:solidFill>
              </a:rPr>
              <a:t>(Khảo sát thực nghiệm trên tổng số </a:t>
            </a:r>
            <a:r>
              <a:rPr lang="en-US" sz="2000" b="1" i="1" dirty="0" smtClean="0">
                <a:ln w="22225">
                  <a:solidFill>
                    <a:schemeClr val="accent2"/>
                  </a:solidFill>
                  <a:prstDash val="solid"/>
                </a:ln>
                <a:solidFill>
                  <a:schemeClr val="accent2">
                    <a:lumMod val="40000"/>
                    <a:lumOff val="60000"/>
                  </a:schemeClr>
                </a:solidFill>
              </a:rPr>
              <a:t>20</a:t>
            </a:r>
            <a:r>
              <a:rPr lang="vi-VN" sz="2000" b="1" i="1" dirty="0" smtClean="0">
                <a:ln w="22225">
                  <a:solidFill>
                    <a:schemeClr val="accent2"/>
                  </a:solidFill>
                  <a:prstDash val="solid"/>
                </a:ln>
                <a:solidFill>
                  <a:schemeClr val="accent2">
                    <a:lumMod val="40000"/>
                    <a:lumOff val="60000"/>
                  </a:schemeClr>
                </a:solidFill>
              </a:rPr>
              <a:t> </a:t>
            </a:r>
            <a:r>
              <a:rPr lang="vi-VN" sz="2000" b="1" i="1" dirty="0">
                <a:ln w="22225">
                  <a:solidFill>
                    <a:schemeClr val="accent2"/>
                  </a:solidFill>
                  <a:prstDash val="solid"/>
                </a:ln>
                <a:solidFill>
                  <a:schemeClr val="accent2">
                    <a:lumMod val="40000"/>
                    <a:lumOff val="60000"/>
                  </a:schemeClr>
                </a:solidFill>
              </a:rPr>
              <a:t>trẻ</a:t>
            </a:r>
            <a:r>
              <a:rPr lang="vi-VN" sz="2000" b="1" i="1" dirty="0" smtClean="0">
                <a:ln w="22225">
                  <a:solidFill>
                    <a:schemeClr val="accent2"/>
                  </a:solidFill>
                  <a:prstDash val="solid"/>
                </a:ln>
                <a:solidFill>
                  <a:schemeClr val="accent2">
                    <a:lumMod val="40000"/>
                    <a:lumOff val="60000"/>
                  </a:schemeClr>
                </a:solidFill>
              </a:rPr>
              <a:t>)</a:t>
            </a:r>
            <a:endParaRPr lang="en-US" sz="2000" b="1" i="1" dirty="0" smtClean="0">
              <a:ln w="22225">
                <a:solidFill>
                  <a:schemeClr val="accent2"/>
                </a:solidFill>
                <a:prstDash val="solid"/>
              </a:ln>
              <a:solidFill>
                <a:schemeClr val="accent2">
                  <a:lumMod val="40000"/>
                  <a:lumOff val="6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01682875"/>
              </p:ext>
            </p:extLst>
          </p:nvPr>
        </p:nvGraphicFramePr>
        <p:xfrm>
          <a:off x="3135780" y="1751798"/>
          <a:ext cx="6441358" cy="3108960"/>
        </p:xfrm>
        <a:graphic>
          <a:graphicData uri="http://schemas.openxmlformats.org/drawingml/2006/table">
            <a:tbl>
              <a:tblPr firstRow="1" firstCol="1" bandRow="1">
                <a:tableStyleId>{5C22544A-7EE6-4342-B048-85BDC9FD1C3A}</a:tableStyleId>
              </a:tblPr>
              <a:tblGrid>
                <a:gridCol w="3383169">
                  <a:extLst>
                    <a:ext uri="{9D8B030D-6E8A-4147-A177-3AD203B41FA5}">
                      <a16:colId xmlns:a16="http://schemas.microsoft.com/office/drawing/2014/main" val="630623897"/>
                    </a:ext>
                  </a:extLst>
                </a:gridCol>
                <a:gridCol w="1589809">
                  <a:extLst>
                    <a:ext uri="{9D8B030D-6E8A-4147-A177-3AD203B41FA5}">
                      <a16:colId xmlns:a16="http://schemas.microsoft.com/office/drawing/2014/main" val="2073075407"/>
                    </a:ext>
                  </a:extLst>
                </a:gridCol>
                <a:gridCol w="1468380">
                  <a:extLst>
                    <a:ext uri="{9D8B030D-6E8A-4147-A177-3AD203B41FA5}">
                      <a16:colId xmlns:a16="http://schemas.microsoft.com/office/drawing/2014/main" val="2544949687"/>
                    </a:ext>
                  </a:extLst>
                </a:gridCol>
              </a:tblGrid>
              <a:tr h="682929">
                <a:tc>
                  <a:txBody>
                    <a:bodyPr/>
                    <a:lstStyle/>
                    <a:p>
                      <a:pPr algn="ctr">
                        <a:lnSpc>
                          <a:spcPct val="120000"/>
                        </a:lnSpc>
                        <a:spcAft>
                          <a:spcPts val="0"/>
                        </a:spcAft>
                      </a:pPr>
                      <a:r>
                        <a:rPr lang="en-US" sz="1400" dirty="0" err="1">
                          <a:solidFill>
                            <a:schemeClr val="tx1"/>
                          </a:solidFill>
                          <a:effectLst/>
                        </a:rPr>
                        <a:t>Tiêu</a:t>
                      </a:r>
                      <a:r>
                        <a:rPr lang="en-US" sz="1400" dirty="0">
                          <a:solidFill>
                            <a:schemeClr val="tx1"/>
                          </a:solidFill>
                          <a:effectLst/>
                        </a:rPr>
                        <a:t> </a:t>
                      </a:r>
                      <a:r>
                        <a:rPr lang="en-US" sz="1400" dirty="0" err="1">
                          <a:solidFill>
                            <a:schemeClr val="tx1"/>
                          </a:solidFill>
                          <a:effectLst/>
                        </a:rPr>
                        <a:t>chí</a:t>
                      </a:r>
                      <a:r>
                        <a:rPr lang="en-US" sz="1400" dirty="0">
                          <a:solidFill>
                            <a:schemeClr val="tx1"/>
                          </a:solidFill>
                          <a:effectLst/>
                        </a:rPr>
                        <a:t> </a:t>
                      </a:r>
                      <a:r>
                        <a:rPr lang="en-US" sz="1400" dirty="0" err="1">
                          <a:solidFill>
                            <a:schemeClr val="tx1"/>
                          </a:solidFill>
                          <a:effectLst/>
                        </a:rPr>
                        <a:t>đánh</a:t>
                      </a:r>
                      <a:r>
                        <a:rPr lang="en-US" sz="1400" dirty="0">
                          <a:solidFill>
                            <a:schemeClr val="tx1"/>
                          </a:solidFill>
                          <a:effectLst/>
                        </a:rPr>
                        <a:t> </a:t>
                      </a:r>
                      <a:r>
                        <a:rPr lang="en-US" sz="1400" dirty="0" err="1">
                          <a:solidFill>
                            <a:schemeClr val="tx1"/>
                          </a:solidFill>
                          <a:effectLst/>
                        </a:rPr>
                        <a:t>giá</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err="1">
                          <a:solidFill>
                            <a:schemeClr val="tx1"/>
                          </a:solidFill>
                          <a:effectLst/>
                        </a:rPr>
                        <a:t>Đạt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nSpc>
                          <a:spcPct val="120000"/>
                        </a:lnSpc>
                        <a:spcAft>
                          <a:spcPts val="0"/>
                        </a:spcAft>
                      </a:pPr>
                      <a:r>
                        <a:rPr lang="en-US" sz="1400" dirty="0" err="1">
                          <a:solidFill>
                            <a:schemeClr val="tx1"/>
                          </a:solidFill>
                          <a:effectLst/>
                        </a:rPr>
                        <a:t>Chưa</a:t>
                      </a:r>
                      <a:r>
                        <a:rPr lang="en-US" sz="1400" dirty="0">
                          <a:solidFill>
                            <a:schemeClr val="tx1"/>
                          </a:solidFill>
                          <a:effectLst/>
                        </a:rPr>
                        <a:t> </a:t>
                      </a:r>
                      <a:r>
                        <a:rPr lang="en-US" sz="1400" dirty="0" err="1">
                          <a:solidFill>
                            <a:schemeClr val="tx1"/>
                          </a:solidFill>
                          <a:effectLst/>
                        </a:rPr>
                        <a:t>đạt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extLst>
                  <a:ext uri="{0D108BD9-81ED-4DB2-BD59-A6C34878D82A}">
                    <a16:rowId xmlns:a16="http://schemas.microsoft.com/office/drawing/2014/main" val="4285375590"/>
                  </a:ext>
                </a:extLst>
              </a:tr>
              <a:tr h="768618">
                <a:tc>
                  <a:txBody>
                    <a:bodyPr/>
                    <a:lstStyle/>
                    <a:p>
                      <a:pPr algn="ctr">
                        <a:lnSpc>
                          <a:spcPct val="120000"/>
                        </a:lnSpc>
                        <a:spcAft>
                          <a:spcPts val="0"/>
                        </a:spcAft>
                      </a:pPr>
                      <a:r>
                        <a:rPr lang="en-US" sz="1400" dirty="0" err="1">
                          <a:solidFill>
                            <a:schemeClr val="tx1"/>
                          </a:solidFill>
                          <a:effectLst/>
                        </a:rPr>
                        <a:t>Trẻ</a:t>
                      </a:r>
                      <a:r>
                        <a:rPr lang="en-US" sz="1400" dirty="0">
                          <a:solidFill>
                            <a:schemeClr val="tx1"/>
                          </a:solidFill>
                          <a:effectLst/>
                        </a:rPr>
                        <a:t> </a:t>
                      </a:r>
                      <a:r>
                        <a:rPr lang="en-US" sz="1400" dirty="0" err="1">
                          <a:solidFill>
                            <a:schemeClr val="tx1"/>
                          </a:solidFill>
                          <a:effectLst/>
                        </a:rPr>
                        <a:t>có</a:t>
                      </a:r>
                      <a:r>
                        <a:rPr lang="en-US" sz="1400" dirty="0">
                          <a:solidFill>
                            <a:schemeClr val="tx1"/>
                          </a:solidFill>
                          <a:effectLst/>
                        </a:rPr>
                        <a:t> </a:t>
                      </a:r>
                      <a:r>
                        <a:rPr lang="en-US" sz="1400" dirty="0" err="1">
                          <a:solidFill>
                            <a:schemeClr val="tx1"/>
                          </a:solidFill>
                          <a:effectLst/>
                        </a:rPr>
                        <a:t>khả</a:t>
                      </a:r>
                      <a:r>
                        <a:rPr lang="en-US" sz="1400" dirty="0">
                          <a:solidFill>
                            <a:schemeClr val="tx1"/>
                          </a:solidFill>
                          <a:effectLst/>
                        </a:rPr>
                        <a:t> </a:t>
                      </a:r>
                      <a:r>
                        <a:rPr lang="en-US" sz="1400" dirty="0" err="1">
                          <a:solidFill>
                            <a:schemeClr val="tx1"/>
                          </a:solidFill>
                          <a:effectLst/>
                        </a:rPr>
                        <a:t>năng</a:t>
                      </a:r>
                      <a:r>
                        <a:rPr lang="en-US" sz="1400" dirty="0">
                          <a:solidFill>
                            <a:schemeClr val="tx1"/>
                          </a:solidFill>
                          <a:effectLst/>
                        </a:rPr>
                        <a:t> </a:t>
                      </a:r>
                      <a:r>
                        <a:rPr lang="en-US" sz="1400" dirty="0" err="1">
                          <a:solidFill>
                            <a:schemeClr val="tx1"/>
                          </a:solidFill>
                          <a:effectLst/>
                        </a:rPr>
                        <a:t>thích</a:t>
                      </a:r>
                      <a:r>
                        <a:rPr lang="en-US" sz="1400" dirty="0">
                          <a:solidFill>
                            <a:schemeClr val="tx1"/>
                          </a:solidFill>
                          <a:effectLst/>
                        </a:rPr>
                        <a:t> </a:t>
                      </a:r>
                      <a:r>
                        <a:rPr lang="en-US" sz="1400" dirty="0" err="1">
                          <a:solidFill>
                            <a:schemeClr val="tx1"/>
                          </a:solidFill>
                          <a:effectLst/>
                        </a:rPr>
                        <a:t>nghi</a:t>
                      </a:r>
                      <a:endParaRPr lang="en-US" sz="1200" dirty="0">
                        <a:solidFill>
                          <a:schemeClr val="tx1"/>
                        </a:solidFill>
                        <a:effectLst/>
                      </a:endParaRPr>
                    </a:p>
                    <a:p>
                      <a:pPr algn="ctr">
                        <a:lnSpc>
                          <a:spcPct val="120000"/>
                        </a:lnSpc>
                        <a:spcAft>
                          <a:spcPts val="0"/>
                        </a:spcAft>
                      </a:pPr>
                      <a:r>
                        <a:rPr lang="en-US" sz="1400" dirty="0" err="1">
                          <a:solidFill>
                            <a:schemeClr val="tx1"/>
                          </a:solidFill>
                          <a:effectLst/>
                        </a:rPr>
                        <a:t>môi</a:t>
                      </a:r>
                      <a:r>
                        <a:rPr lang="en-US" sz="1400" dirty="0">
                          <a:solidFill>
                            <a:schemeClr val="tx1"/>
                          </a:solidFill>
                          <a:effectLst/>
                        </a:rPr>
                        <a:t> </a:t>
                      </a:r>
                      <a:r>
                        <a:rPr lang="en-US" sz="1400" dirty="0" err="1">
                          <a:solidFill>
                            <a:schemeClr val="tx1"/>
                          </a:solidFill>
                          <a:effectLst/>
                        </a:rPr>
                        <a:t>trường</a:t>
                      </a:r>
                      <a:r>
                        <a:rPr lang="en-US" sz="1400" dirty="0">
                          <a:solidFill>
                            <a:schemeClr val="tx1"/>
                          </a:solidFill>
                          <a:effectLst/>
                        </a:rPr>
                        <a: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8 </a:t>
                      </a:r>
                      <a:r>
                        <a:rPr lang="en-US" sz="1400" dirty="0" err="1">
                          <a:solidFill>
                            <a:schemeClr val="tx1"/>
                          </a:solidFill>
                          <a:effectLst/>
                        </a:rPr>
                        <a:t>trẻ</a:t>
                      </a:r>
                      <a:r>
                        <a:rPr lang="en-US" sz="1400" dirty="0">
                          <a:solidFill>
                            <a:schemeClr val="tx1"/>
                          </a:solidFill>
                          <a:effectLst/>
                        </a:rPr>
                        <a:t> = 40%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12 </a:t>
                      </a:r>
                      <a:r>
                        <a:rPr lang="en-US" sz="1400" dirty="0" err="1">
                          <a:solidFill>
                            <a:schemeClr val="tx1"/>
                          </a:solidFill>
                          <a:effectLst/>
                        </a:rPr>
                        <a:t>trẻ</a:t>
                      </a:r>
                      <a:r>
                        <a:rPr lang="en-US" sz="1400" dirty="0">
                          <a:solidFill>
                            <a:schemeClr val="tx1"/>
                          </a:solidFill>
                          <a:effectLst/>
                        </a:rPr>
                        <a:t> = 60%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extLst>
                  <a:ext uri="{0D108BD9-81ED-4DB2-BD59-A6C34878D82A}">
                    <a16:rowId xmlns:a16="http://schemas.microsoft.com/office/drawing/2014/main" val="2873763474"/>
                  </a:ext>
                </a:extLst>
              </a:tr>
              <a:tr h="817341">
                <a:tc>
                  <a:txBody>
                    <a:bodyPr/>
                    <a:lstStyle/>
                    <a:p>
                      <a:pPr algn="ctr">
                        <a:lnSpc>
                          <a:spcPct val="120000"/>
                        </a:lnSpc>
                        <a:spcAft>
                          <a:spcPts val="0"/>
                        </a:spcAft>
                      </a:pPr>
                      <a:r>
                        <a:rPr lang="en-US" sz="1400" dirty="0" err="1">
                          <a:solidFill>
                            <a:schemeClr val="tx1"/>
                          </a:solidFill>
                          <a:effectLst/>
                        </a:rPr>
                        <a:t>Trẻ</a:t>
                      </a:r>
                      <a:r>
                        <a:rPr lang="en-US" sz="1400" dirty="0">
                          <a:solidFill>
                            <a:schemeClr val="tx1"/>
                          </a:solidFill>
                          <a:effectLst/>
                        </a:rPr>
                        <a:t> </a:t>
                      </a:r>
                      <a:r>
                        <a:rPr lang="en-US" sz="1400" dirty="0" err="1">
                          <a:solidFill>
                            <a:schemeClr val="tx1"/>
                          </a:solidFill>
                          <a:effectLst/>
                        </a:rPr>
                        <a:t>tích</a:t>
                      </a:r>
                      <a:r>
                        <a:rPr lang="en-US" sz="1400" dirty="0">
                          <a:solidFill>
                            <a:schemeClr val="tx1"/>
                          </a:solidFill>
                          <a:effectLst/>
                        </a:rPr>
                        <a:t> </a:t>
                      </a:r>
                      <a:r>
                        <a:rPr lang="en-US" sz="1400" dirty="0" err="1">
                          <a:solidFill>
                            <a:schemeClr val="tx1"/>
                          </a:solidFill>
                          <a:effectLst/>
                        </a:rPr>
                        <a:t>cực</a:t>
                      </a:r>
                      <a:r>
                        <a:rPr lang="en-US" sz="1400" dirty="0">
                          <a:solidFill>
                            <a:schemeClr val="tx1"/>
                          </a:solidFill>
                          <a:effectLst/>
                        </a:rPr>
                        <a:t> , </a:t>
                      </a:r>
                      <a:r>
                        <a:rPr lang="en-US" sz="1400" dirty="0" err="1">
                          <a:solidFill>
                            <a:schemeClr val="tx1"/>
                          </a:solidFill>
                          <a:effectLst/>
                        </a:rPr>
                        <a:t>mạnh</a:t>
                      </a:r>
                      <a:r>
                        <a:rPr lang="en-US" sz="1400" dirty="0">
                          <a:solidFill>
                            <a:schemeClr val="tx1"/>
                          </a:solidFill>
                          <a:effectLst/>
                        </a:rPr>
                        <a:t> </a:t>
                      </a:r>
                      <a:r>
                        <a:rPr lang="en-US" sz="1400" dirty="0" err="1">
                          <a:solidFill>
                            <a:schemeClr val="tx1"/>
                          </a:solidFill>
                          <a:effectLst/>
                        </a:rPr>
                        <a:t>dạn</a:t>
                      </a:r>
                      <a:r>
                        <a:rPr lang="en-US" sz="1400" dirty="0">
                          <a:solidFill>
                            <a:schemeClr val="tx1"/>
                          </a:solidFill>
                          <a:effectLst/>
                        </a:rPr>
                        <a:t>,</a:t>
                      </a:r>
                      <a:endParaRPr lang="en-US" sz="1200" dirty="0">
                        <a:solidFill>
                          <a:schemeClr val="tx1"/>
                        </a:solidFill>
                        <a:effectLst/>
                      </a:endParaRPr>
                    </a:p>
                    <a:p>
                      <a:pPr algn="ctr">
                        <a:lnSpc>
                          <a:spcPct val="120000"/>
                        </a:lnSpc>
                        <a:spcAft>
                          <a:spcPts val="0"/>
                        </a:spcAft>
                      </a:pPr>
                      <a:r>
                        <a:rPr lang="en-US" sz="1400" dirty="0" err="1">
                          <a:solidFill>
                            <a:schemeClr val="tx1"/>
                          </a:solidFill>
                          <a:effectLst/>
                        </a:rPr>
                        <a:t>tự</a:t>
                      </a:r>
                      <a:r>
                        <a:rPr lang="en-US" sz="1400" dirty="0">
                          <a:solidFill>
                            <a:schemeClr val="tx1"/>
                          </a:solidFill>
                          <a:effectLst/>
                        </a:rPr>
                        <a:t> tin </a:t>
                      </a:r>
                      <a:r>
                        <a:rPr lang="en-US" sz="1400" dirty="0" err="1">
                          <a:solidFill>
                            <a:schemeClr val="tx1"/>
                          </a:solidFill>
                          <a:effectLst/>
                        </a:rPr>
                        <a:t>trong</a:t>
                      </a:r>
                      <a:r>
                        <a:rPr lang="en-US" sz="1400" dirty="0">
                          <a:solidFill>
                            <a:schemeClr val="tx1"/>
                          </a:solidFill>
                          <a:effectLst/>
                        </a:rPr>
                        <a:t> </a:t>
                      </a:r>
                      <a:r>
                        <a:rPr lang="en-US" sz="1400" dirty="0" err="1">
                          <a:solidFill>
                            <a:schemeClr val="tx1"/>
                          </a:solidFill>
                          <a:effectLst/>
                        </a:rPr>
                        <a:t>các</a:t>
                      </a:r>
                      <a:r>
                        <a:rPr lang="en-US" sz="1400" dirty="0">
                          <a:solidFill>
                            <a:schemeClr val="tx1"/>
                          </a:solidFill>
                          <a:effectLst/>
                        </a:rPr>
                        <a:t> </a:t>
                      </a:r>
                      <a:r>
                        <a:rPr lang="en-US" sz="1400" dirty="0" err="1">
                          <a:solidFill>
                            <a:schemeClr val="tx1"/>
                          </a:solidFill>
                          <a:effectLst/>
                        </a:rPr>
                        <a:t>hoạt</a:t>
                      </a:r>
                      <a:r>
                        <a:rPr lang="en-US" sz="1400" dirty="0">
                          <a:solidFill>
                            <a:schemeClr val="tx1"/>
                          </a:solidFill>
                          <a:effectLst/>
                        </a:rPr>
                        <a:t> </a:t>
                      </a:r>
                      <a:r>
                        <a:rPr lang="en-US" sz="1400" dirty="0" err="1">
                          <a:solidFill>
                            <a:schemeClr val="tx1"/>
                          </a:solidFill>
                          <a:effectLst/>
                        </a:rPr>
                        <a:t>động</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9 </a:t>
                      </a:r>
                      <a:r>
                        <a:rPr lang="en-US" sz="1400" dirty="0" err="1">
                          <a:solidFill>
                            <a:schemeClr val="tx1"/>
                          </a:solidFill>
                          <a:effectLst/>
                        </a:rPr>
                        <a:t>trẻ</a:t>
                      </a:r>
                      <a:r>
                        <a:rPr lang="en-US" sz="1400" dirty="0">
                          <a:solidFill>
                            <a:schemeClr val="tx1"/>
                          </a:solidFill>
                          <a:effectLst/>
                        </a:rPr>
                        <a:t> = </a:t>
                      </a:r>
                      <a:r>
                        <a:rPr lang="en-US" sz="1400" dirty="0" smtClean="0">
                          <a:solidFill>
                            <a:schemeClr val="tx1"/>
                          </a:solidFill>
                          <a:effectLst/>
                        </a:rPr>
                        <a:t>45%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11 </a:t>
                      </a:r>
                      <a:r>
                        <a:rPr lang="en-US" sz="1400" dirty="0" err="1">
                          <a:solidFill>
                            <a:schemeClr val="tx1"/>
                          </a:solidFill>
                          <a:effectLst/>
                        </a:rPr>
                        <a:t>trẻ</a:t>
                      </a:r>
                      <a:r>
                        <a:rPr lang="en-US" sz="1400" dirty="0">
                          <a:solidFill>
                            <a:schemeClr val="tx1"/>
                          </a:solidFill>
                          <a:effectLst/>
                        </a:rPr>
                        <a:t> = </a:t>
                      </a:r>
                      <a:r>
                        <a:rPr lang="en-US" sz="1400" dirty="0" smtClean="0">
                          <a:solidFill>
                            <a:schemeClr val="tx1"/>
                          </a:solidFill>
                          <a:effectLst/>
                        </a:rPr>
                        <a:t>55%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extLst>
                  <a:ext uri="{0D108BD9-81ED-4DB2-BD59-A6C34878D82A}">
                    <a16:rowId xmlns:a16="http://schemas.microsoft.com/office/drawing/2014/main" val="340346002"/>
                  </a:ext>
                </a:extLst>
              </a:tr>
              <a:tr h="840072">
                <a:tc>
                  <a:txBody>
                    <a:bodyPr/>
                    <a:lstStyle/>
                    <a:p>
                      <a:pPr algn="ctr">
                        <a:lnSpc>
                          <a:spcPct val="120000"/>
                        </a:lnSpc>
                        <a:spcAft>
                          <a:spcPts val="0"/>
                        </a:spcAft>
                      </a:pPr>
                      <a:r>
                        <a:rPr lang="en-US" sz="1400" dirty="0" err="1">
                          <a:solidFill>
                            <a:schemeClr val="tx1"/>
                          </a:solidFill>
                          <a:effectLst/>
                        </a:rPr>
                        <a:t>Trẻ</a:t>
                      </a:r>
                      <a:r>
                        <a:rPr lang="en-US" sz="1400" dirty="0">
                          <a:solidFill>
                            <a:schemeClr val="tx1"/>
                          </a:solidFill>
                          <a:effectLst/>
                        </a:rPr>
                        <a:t> </a:t>
                      </a:r>
                      <a:r>
                        <a:rPr lang="en-US" sz="1400" dirty="0" err="1">
                          <a:solidFill>
                            <a:schemeClr val="tx1"/>
                          </a:solidFill>
                          <a:effectLst/>
                        </a:rPr>
                        <a:t>có</a:t>
                      </a:r>
                      <a:r>
                        <a:rPr lang="en-US" sz="1400" dirty="0">
                          <a:solidFill>
                            <a:schemeClr val="tx1"/>
                          </a:solidFill>
                          <a:effectLst/>
                        </a:rPr>
                        <a:t> </a:t>
                      </a:r>
                      <a:r>
                        <a:rPr lang="en-US" sz="1400" dirty="0" err="1">
                          <a:solidFill>
                            <a:schemeClr val="tx1"/>
                          </a:solidFill>
                          <a:effectLst/>
                        </a:rPr>
                        <a:t>nề</a:t>
                      </a:r>
                      <a:r>
                        <a:rPr lang="en-US" sz="1400" dirty="0">
                          <a:solidFill>
                            <a:schemeClr val="tx1"/>
                          </a:solidFill>
                          <a:effectLst/>
                        </a:rPr>
                        <a:t> </a:t>
                      </a:r>
                      <a:r>
                        <a:rPr lang="en-US" sz="1400" dirty="0" err="1">
                          <a:solidFill>
                            <a:schemeClr val="tx1"/>
                          </a:solidFill>
                          <a:effectLst/>
                        </a:rPr>
                        <a:t>nếp</a:t>
                      </a:r>
                      <a:r>
                        <a:rPr lang="en-US" sz="1400" dirty="0">
                          <a:solidFill>
                            <a:schemeClr val="tx1"/>
                          </a:solidFill>
                          <a:effectLst/>
                        </a:rPr>
                        <a:t>, </a:t>
                      </a:r>
                      <a:r>
                        <a:rPr lang="en-US" sz="1400" dirty="0" err="1">
                          <a:solidFill>
                            <a:schemeClr val="tx1"/>
                          </a:solidFill>
                          <a:effectLst/>
                        </a:rPr>
                        <a:t>hứng</a:t>
                      </a:r>
                      <a:r>
                        <a:rPr lang="en-US" sz="1400" dirty="0">
                          <a:solidFill>
                            <a:schemeClr val="tx1"/>
                          </a:solidFill>
                          <a:effectLst/>
                        </a:rPr>
                        <a:t> </a:t>
                      </a:r>
                      <a:r>
                        <a:rPr lang="en-US" sz="1400" dirty="0" err="1">
                          <a:solidFill>
                            <a:schemeClr val="tx1"/>
                          </a:solidFill>
                          <a:effectLst/>
                        </a:rPr>
                        <a:t>thú</a:t>
                      </a:r>
                      <a:r>
                        <a:rPr lang="en-US" sz="1400" dirty="0">
                          <a:solidFill>
                            <a:schemeClr val="tx1"/>
                          </a:solidFill>
                          <a:effectLst/>
                        </a:rPr>
                        <a:t> </a:t>
                      </a:r>
                      <a:r>
                        <a:rPr lang="en-US" sz="1400" dirty="0" err="1">
                          <a:solidFill>
                            <a:schemeClr val="tx1"/>
                          </a:solidFill>
                          <a:effectLst/>
                        </a:rPr>
                        <a:t>chơi</a:t>
                      </a:r>
                      <a:endParaRPr lang="en-US" sz="1200" dirty="0">
                        <a:solidFill>
                          <a:schemeClr val="tx1"/>
                        </a:solidFill>
                        <a:effectLst/>
                      </a:endParaRPr>
                    </a:p>
                    <a:p>
                      <a:pPr algn="ctr">
                        <a:lnSpc>
                          <a:spcPct val="120000"/>
                        </a:lnSpc>
                        <a:spcAft>
                          <a:spcPts val="0"/>
                        </a:spcAft>
                      </a:pPr>
                      <a:r>
                        <a:rPr lang="en-US" sz="1400" dirty="0" err="1">
                          <a:solidFill>
                            <a:schemeClr val="tx1"/>
                          </a:solidFill>
                          <a:effectLst/>
                        </a:rPr>
                        <a:t>các</a:t>
                      </a:r>
                      <a:r>
                        <a:rPr lang="en-US" sz="1400" dirty="0">
                          <a:solidFill>
                            <a:schemeClr val="tx1"/>
                          </a:solidFill>
                          <a:effectLst/>
                        </a:rPr>
                        <a:t> </a:t>
                      </a:r>
                      <a:r>
                        <a:rPr lang="en-US" sz="1400" dirty="0" err="1">
                          <a:solidFill>
                            <a:schemeClr val="tx1"/>
                          </a:solidFill>
                          <a:effectLst/>
                        </a:rPr>
                        <a:t>trò</a:t>
                      </a:r>
                      <a:r>
                        <a:rPr lang="en-US" sz="1400" dirty="0">
                          <a:solidFill>
                            <a:schemeClr val="tx1"/>
                          </a:solidFill>
                          <a:effectLst/>
                        </a:rPr>
                        <a:t> </a:t>
                      </a:r>
                      <a:r>
                        <a:rPr lang="en-US" sz="1400" dirty="0" err="1">
                          <a:solidFill>
                            <a:schemeClr val="tx1"/>
                          </a:solidFill>
                          <a:effectLst/>
                        </a:rPr>
                        <a:t>chơi</a:t>
                      </a:r>
                      <a:r>
                        <a:rPr lang="en-US" sz="1400" dirty="0">
                          <a:solidFill>
                            <a:schemeClr val="tx1"/>
                          </a:solidFill>
                          <a:effectLst/>
                        </a:rPr>
                        <a: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10 </a:t>
                      </a:r>
                      <a:r>
                        <a:rPr lang="en-US" sz="1400" dirty="0" err="1">
                          <a:solidFill>
                            <a:schemeClr val="tx1"/>
                          </a:solidFill>
                          <a:effectLst/>
                        </a:rPr>
                        <a:t>trẻ</a:t>
                      </a:r>
                      <a:r>
                        <a:rPr lang="en-US" sz="1400" dirty="0">
                          <a:solidFill>
                            <a:schemeClr val="tx1"/>
                          </a:solidFill>
                          <a:effectLst/>
                        </a:rPr>
                        <a:t> =50%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tc>
                  <a:txBody>
                    <a:bodyPr/>
                    <a:lstStyle/>
                    <a:p>
                      <a:pPr algn="ctr">
                        <a:lnSpc>
                          <a:spcPct val="120000"/>
                        </a:lnSpc>
                        <a:spcAft>
                          <a:spcPts val="0"/>
                        </a:spcAft>
                      </a:pPr>
                      <a:r>
                        <a:rPr lang="en-US" sz="1400" dirty="0" smtClean="0">
                          <a:solidFill>
                            <a:schemeClr val="tx1"/>
                          </a:solidFill>
                          <a:effectLst/>
                        </a:rPr>
                        <a:t>10 </a:t>
                      </a:r>
                      <a:r>
                        <a:rPr lang="en-US" sz="1400" dirty="0" err="1">
                          <a:solidFill>
                            <a:schemeClr val="tx1"/>
                          </a:solidFill>
                          <a:effectLst/>
                        </a:rPr>
                        <a:t>trẻ</a:t>
                      </a:r>
                      <a:r>
                        <a:rPr lang="en-US" sz="1400" dirty="0">
                          <a:solidFill>
                            <a:schemeClr val="tx1"/>
                          </a:solidFill>
                          <a:effectLst/>
                        </a:rPr>
                        <a:t> =50%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gradFill flip="none" rotWithShape="1">
                      <a:gsLst>
                        <a:gs pos="0">
                          <a:schemeClr val="accent2">
                            <a:lumMod val="60000"/>
                            <a:lumOff val="40000"/>
                          </a:schemeClr>
                        </a:gs>
                        <a:gs pos="50000">
                          <a:schemeClr val="accent2">
                            <a:lumMod val="20000"/>
                            <a:lumOff val="80000"/>
                          </a:schemeClr>
                        </a:gs>
                        <a:gs pos="100000">
                          <a:schemeClr val="accent2">
                            <a:lumMod val="40000"/>
                            <a:lumOff val="60000"/>
                          </a:schemeClr>
                        </a:gs>
                      </a:gsLst>
                      <a:lin ang="5400000" scaled="1"/>
                      <a:tileRect/>
                    </a:gradFill>
                  </a:tcPr>
                </a:tc>
                <a:extLst>
                  <a:ext uri="{0D108BD9-81ED-4DB2-BD59-A6C34878D82A}">
                    <a16:rowId xmlns:a16="http://schemas.microsoft.com/office/drawing/2014/main" val="4240272582"/>
                  </a:ext>
                </a:extLst>
              </a:tr>
            </a:tbl>
          </a:graphicData>
        </a:graphic>
      </p:graphicFrame>
    </p:spTree>
    <p:extLst>
      <p:ext uri="{BB962C8B-B14F-4D97-AF65-F5344CB8AC3E}">
        <p14:creationId xmlns:p14="http://schemas.microsoft.com/office/powerpoint/2010/main" val="36642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9035" y="1963671"/>
            <a:ext cx="10329706" cy="369332"/>
          </a:xfrm>
          <a:prstGeom prst="rect">
            <a:avLst/>
          </a:prstGeom>
          <a:noFill/>
        </p:spPr>
        <p:txBody>
          <a:bodyPr wrap="square" rtlCol="0">
            <a:spAutoFit/>
          </a:bodyPr>
          <a:lstStyle/>
          <a:p>
            <a:endParaRPr lang="en-US" dirty="0"/>
          </a:p>
        </p:txBody>
      </p:sp>
      <p:graphicFrame>
        <p:nvGraphicFramePr>
          <p:cNvPr id="12" name="Diagram 11"/>
          <p:cNvGraphicFramePr/>
          <p:nvPr>
            <p:extLst>
              <p:ext uri="{D42A27DB-BD31-4B8C-83A1-F6EECF244321}">
                <p14:modId xmlns:p14="http://schemas.microsoft.com/office/powerpoint/2010/main" val="105142726"/>
              </p:ext>
            </p:extLst>
          </p:nvPr>
        </p:nvGraphicFramePr>
        <p:xfrm>
          <a:off x="190916" y="1356528"/>
          <a:ext cx="11625943" cy="1718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ext uri="{D42A27DB-BD31-4B8C-83A1-F6EECF244321}">
                <p14:modId xmlns:p14="http://schemas.microsoft.com/office/powerpoint/2010/main" val="3692602449"/>
              </p:ext>
            </p:extLst>
          </p:nvPr>
        </p:nvGraphicFramePr>
        <p:xfrm>
          <a:off x="190916" y="3145134"/>
          <a:ext cx="11646040" cy="1778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p:cNvGraphicFramePr/>
          <p:nvPr>
            <p:extLst>
              <p:ext uri="{D42A27DB-BD31-4B8C-83A1-F6EECF244321}">
                <p14:modId xmlns:p14="http://schemas.microsoft.com/office/powerpoint/2010/main" val="3954094913"/>
              </p:ext>
            </p:extLst>
          </p:nvPr>
        </p:nvGraphicFramePr>
        <p:xfrm>
          <a:off x="150721" y="4994030"/>
          <a:ext cx="11726429" cy="17452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0" name="Group 19"/>
          <p:cNvGrpSpPr/>
          <p:nvPr/>
        </p:nvGrpSpPr>
        <p:grpSpPr>
          <a:xfrm>
            <a:off x="468611" y="67886"/>
            <a:ext cx="11348248" cy="1218304"/>
            <a:chOff x="649481" y="250163"/>
            <a:chExt cx="11348248" cy="1218304"/>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grpSpPr>
        <p:sp>
          <p:nvSpPr>
            <p:cNvPr id="21" name="Line Callout 2 20"/>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người</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tiên</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đáng</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cậy</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trẻ</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lgn="ct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649481" y="250163"/>
              <a:ext cx="1782220" cy="12183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1</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800000" flipV="1">
            <a:off x="270465" y="1407979"/>
            <a:ext cx="1648056" cy="1692543"/>
          </a:xfrm>
          <a:prstGeom prst="ellipse">
            <a:avLst/>
          </a:prstGeom>
          <a:ln>
            <a:noFill/>
          </a:ln>
          <a:effectLst>
            <a:softEdge rad="112500"/>
          </a:effectLst>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0916" y="3170860"/>
            <a:ext cx="1739484" cy="1752832"/>
          </a:xfrm>
          <a:prstGeom prst="ellipse">
            <a:avLst/>
          </a:prstGeom>
          <a:ln>
            <a:noFill/>
          </a:ln>
          <a:effectLst>
            <a:softEdge rad="112500"/>
          </a:effec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463" y="5019756"/>
            <a:ext cx="1648057" cy="1719552"/>
          </a:xfrm>
          <a:prstGeom prst="ellipse">
            <a:avLst/>
          </a:prstGeom>
          <a:ln>
            <a:noFill/>
          </a:ln>
          <a:effectLst>
            <a:softEdge rad="112500"/>
          </a:effectLst>
        </p:spPr>
      </p:pic>
    </p:spTree>
    <p:extLst>
      <p:ext uri="{BB962C8B-B14F-4D97-AF65-F5344CB8AC3E}">
        <p14:creationId xmlns:p14="http://schemas.microsoft.com/office/powerpoint/2010/main" val="5382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7" grpId="0">
        <p:bldAsOne/>
      </p:bldGraphic>
      <p:bldGraphic spid="1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74436">
            <a:off x="3261882" y="1430749"/>
            <a:ext cx="1885561" cy="1123544"/>
          </a:xfrm>
          <a:prstGeom prst="rect">
            <a:avLst/>
          </a:prstGeom>
          <a:solidFill>
            <a:srgbClr val="FFD4BC"/>
          </a:solidFill>
          <a:ln w="190500" cap="sq">
            <a:solidFill>
              <a:schemeClr val="accent6">
                <a:lumMod val="60000"/>
                <a:lumOff val="40000"/>
              </a:schemeClr>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
          <p:cNvGrpSpPr/>
          <p:nvPr/>
        </p:nvGrpSpPr>
        <p:grpSpPr>
          <a:xfrm>
            <a:off x="477983" y="34145"/>
            <a:ext cx="11348248" cy="1218304"/>
            <a:chOff x="649481" y="250163"/>
            <a:chExt cx="11348248" cy="1218304"/>
          </a:xfrm>
          <a:solidFill>
            <a:srgbClr val="FFD4BC"/>
          </a:solidFill>
        </p:grpSpPr>
        <p:sp>
          <p:nvSpPr>
            <p:cNvPr id="3" name="Line Callout 2 2"/>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gũi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thiện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649481" y="250163"/>
              <a:ext cx="1782220" cy="12183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2</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8" name="Oval 7"/>
          <p:cNvSpPr/>
          <p:nvPr/>
        </p:nvSpPr>
        <p:spPr>
          <a:xfrm>
            <a:off x="96822" y="1516136"/>
            <a:ext cx="3018167" cy="4482730"/>
          </a:xfrm>
          <a:prstGeom prst="ellipse">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chemeClr val="tx1"/>
                </a:solidFill>
              </a:rPr>
              <a:t>Trong những ngày đầu bé mới đến trường, tôi nghĩ trường lớp phải thật đẹp, thật hấp dẫn và thu hút trẻ. Vì vậy để chuẩn bị đón trẻ, tôi cùng các bạn trong lớp sắp xếp các góc chơi với đầy đủ các loại đồ chơi khác nhau. </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8698512" y="1252449"/>
            <a:ext cx="3192746" cy="5815366"/>
          </a:xfrm>
          <a:prstGeom prst="ellipse">
            <a:avLst/>
          </a:prstGeom>
          <a:solidFill>
            <a:srgbClr val="FFD4BC"/>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smtClean="0">
                <a:solidFill>
                  <a:schemeClr val="tx1"/>
                </a:solidFill>
              </a:rPr>
              <a:t>Nhất </a:t>
            </a:r>
            <a:r>
              <a:rPr lang="vi-VN" sz="1600" dirty="0">
                <a:solidFill>
                  <a:schemeClr val="tx1"/>
                </a:solidFill>
              </a:rPr>
              <a:t>là các loại đồ chơi chuyển động (xe ô tô, máy bay nhiều loại…), tạo ra âm thanh (như con chút chit, kèn, xúc xắc…) đồ chơi phát triển trí tuệ (đồ chơi lắp ghép, xếp hình…) và một số  thú bông, búp bê, các loại bóng. Đồ chơi phải đủ để mỗi cháu có ít nhất một món, không tranh dành nhau. Các trò chơi góc giúp trẻ vui vẻ hòa nhập với môi trường lớp học.</a:t>
            </a:r>
            <a:endParaRPr lang="en-US" sz="1600" dirty="0">
              <a:solidFill>
                <a:schemeClr val="tx1"/>
              </a:solidFill>
            </a:endParaRPr>
          </a:p>
          <a:p>
            <a:pPr algn="ctr"/>
            <a:endParaRPr lang="en-US" sz="1600" b="1" dirty="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42893">
            <a:off x="3457193" y="3264873"/>
            <a:ext cx="1651729" cy="1237502"/>
          </a:xfrm>
          <a:prstGeom prst="rect">
            <a:avLst/>
          </a:prstGeom>
          <a:solidFill>
            <a:srgbClr val="FFFFFF">
              <a:shade val="85000"/>
            </a:srgbClr>
          </a:solidFill>
          <a:ln w="190500" cap="sq">
            <a:solidFill>
              <a:schemeClr val="accent6">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542" y="1206507"/>
            <a:ext cx="1798706" cy="1347619"/>
          </a:xfrm>
          <a:prstGeom prst="round2DiagRect">
            <a:avLst>
              <a:gd name="adj1" fmla="val 16667"/>
              <a:gd name="adj2" fmla="val 2735"/>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107" y="2808192"/>
            <a:ext cx="1836050" cy="1375598"/>
          </a:xfrm>
          <a:prstGeom prst="snip2DiagRect">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45648">
            <a:off x="3235955" y="5036710"/>
            <a:ext cx="1737051" cy="1301426"/>
          </a:xfrm>
          <a:prstGeom prst="rect">
            <a:avLst/>
          </a:prstGeom>
          <a:solidFill>
            <a:srgbClr val="FFFFFF">
              <a:shade val="85000"/>
            </a:srgbClr>
          </a:solidFill>
          <a:ln w="190500" cap="sq">
            <a:solidFill>
              <a:schemeClr val="accent6">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610" y="4437804"/>
            <a:ext cx="1668569" cy="1250119"/>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22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3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style.rotation</p:attrName>
                                        </p:attrNameLst>
                                      </p:cBhvr>
                                      <p:tavLst>
                                        <p:tav tm="0">
                                          <p:val>
                                            <p:fltVal val="90"/>
                                          </p:val>
                                        </p:tav>
                                        <p:tav tm="100000">
                                          <p:val>
                                            <p:fltVal val="0"/>
                                          </p:val>
                                        </p:tav>
                                      </p:tavLst>
                                    </p:anim>
                                    <p:animEffect transition="in" filter="fade">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8611" y="67886"/>
            <a:ext cx="11348248" cy="1218304"/>
            <a:chOff x="649481" y="250163"/>
            <a:chExt cx="11348248" cy="1218304"/>
          </a:xfrm>
          <a:solidFill>
            <a:srgbClr val="FFD4BC"/>
          </a:solidFill>
        </p:grpSpPr>
        <p:sp>
          <p:nvSpPr>
            <p:cNvPr id="3" name="Line Callout 2 2"/>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latin typeface="Times New Roman" panose="02020603050405020304" pitchFamily="18" charset="0"/>
                  <a:cs typeface="Times New Roman" panose="02020603050405020304" pitchFamily="18" charset="0"/>
                </a:rPr>
                <a:t>Tận dụng môi trường thiên nhiên, chơi ngoài sân trường</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649481" y="250163"/>
              <a:ext cx="1782220" cy="12183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3</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graphicFrame>
        <p:nvGraphicFramePr>
          <p:cNvPr id="16" name="Diagram 15"/>
          <p:cNvGraphicFramePr/>
          <p:nvPr>
            <p:extLst>
              <p:ext uri="{D42A27DB-BD31-4B8C-83A1-F6EECF244321}">
                <p14:modId xmlns:p14="http://schemas.microsoft.com/office/powerpoint/2010/main" val="222495232"/>
              </p:ext>
            </p:extLst>
          </p:nvPr>
        </p:nvGraphicFramePr>
        <p:xfrm>
          <a:off x="196553" y="876783"/>
          <a:ext cx="11620306" cy="581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Vertical Scroll 16"/>
          <p:cNvSpPr/>
          <p:nvPr/>
        </p:nvSpPr>
        <p:spPr>
          <a:xfrm>
            <a:off x="273466" y="3499502"/>
            <a:ext cx="3025211" cy="3298677"/>
          </a:xfrm>
          <a:prstGeom prst="verticalScroll">
            <a:avLst/>
          </a:prstGeom>
          <a:solidFill>
            <a:srgbClr val="FFD4BC"/>
          </a:solidFill>
          <a:ln>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400" b="1" dirty="0" smtClean="0">
                <a:solidFill>
                  <a:schemeClr val="tx1"/>
                </a:solidFill>
                <a:latin typeface="Times New Roman" panose="02020603050405020304" pitchFamily="18" charset="0"/>
                <a:cs typeface="Times New Roman" panose="02020603050405020304" pitchFamily="18" charset="0"/>
              </a:rPr>
              <a:t>Cho </a:t>
            </a:r>
            <a:r>
              <a:rPr lang="pt-BR" sz="1400" b="1" dirty="0">
                <a:solidFill>
                  <a:schemeClr val="tx1"/>
                </a:solidFill>
                <a:latin typeface="Times New Roman" panose="02020603050405020304" pitchFamily="18" charset="0"/>
                <a:cs typeface="Times New Roman" panose="02020603050405020304" pitchFamily="18" charset="0"/>
              </a:rPr>
              <a:t>các bé ra sân trường đi dạo dưới những tán cây để hít thở không khí trong lành? Chính không khí này sẽ  giúp bé  thoải mái, tâm lý vui vẻ. Khi được ra sân các cháu thơ thẩn đi theo cô giáo ngắm nhìn xung quanh hoặc chạy nhảy vui đùa. Đối với những cháu còn lạ, ngơ ngác và khóc thì tôi thường dẫn cháu đi bên cạnh, vỗ về âu yếm vuốt ve để các cháu cảm thấy bớt cô đơn. </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 name="Vertical Scroll 17"/>
          <p:cNvSpPr/>
          <p:nvPr/>
        </p:nvSpPr>
        <p:spPr>
          <a:xfrm>
            <a:off x="4639379" y="3397981"/>
            <a:ext cx="3025211" cy="3298677"/>
          </a:xfrm>
          <a:prstGeom prst="verticalScroll">
            <a:avLst/>
          </a:prstGeom>
          <a:solidFill>
            <a:srgbClr val="FFD4BC"/>
          </a:solidFill>
          <a:ln>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400" b="1" dirty="0">
                <a:solidFill>
                  <a:schemeClr val="tx1"/>
                </a:solidFill>
                <a:latin typeface="Times New Roman" panose="02020603050405020304" pitchFamily="18" charset="0"/>
                <a:cs typeface="Times New Roman" panose="02020603050405020304" pitchFamily="18" charset="0"/>
              </a:rPr>
              <a:t>Được lợi thế là có một sân trường rộng để các cháu chơi đùa, đi dạo…Mỗi năm học được cải tạo và sắp xếp lại, trang bị thêm nhiều cây xanh …. tạo được một sân chơi thoáng mát, sạch, đẹp thu hút sự hứng thú của trẻ và phụ huynh Tại sao mình không cho các bé ra sân trường đi dạo dưới những tán cây để hít thở không khí trong lành? Chính không khí này sẽ  giúp bé  thoải mái, tâm lý vui vẻ</a:t>
            </a:r>
            <a:r>
              <a:rPr lang="pt-BR" sz="700" b="1" dirty="0">
                <a:solidFill>
                  <a:schemeClr val="tx1"/>
                </a:solidFill>
              </a:rPr>
              <a:t>.</a:t>
            </a:r>
            <a:endParaRPr lang="en-US" sz="700" b="1" dirty="0">
              <a:solidFill>
                <a:schemeClr val="tx1"/>
              </a:solidFill>
            </a:endParaRPr>
          </a:p>
        </p:txBody>
      </p:sp>
      <p:sp>
        <p:nvSpPr>
          <p:cNvPr id="19" name="Vertical Scroll 18"/>
          <p:cNvSpPr/>
          <p:nvPr/>
        </p:nvSpPr>
        <p:spPr>
          <a:xfrm>
            <a:off x="8397669" y="3379861"/>
            <a:ext cx="3025211" cy="3298677"/>
          </a:xfrm>
          <a:prstGeom prst="verticalScroll">
            <a:avLst/>
          </a:prstGeom>
          <a:solidFill>
            <a:srgbClr val="FFD4BC"/>
          </a:solidFill>
          <a:ln>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400" b="1" dirty="0">
                <a:solidFill>
                  <a:schemeClr val="tx1"/>
                </a:solidFill>
                <a:latin typeface="Times New Roman" panose="02020603050405020304" pitchFamily="18" charset="0"/>
                <a:cs typeface="Times New Roman" panose="02020603050405020304" pitchFamily="18" charset="0"/>
              </a:rPr>
              <a:t>Dần dần các cháu bị tiếng nói, tiếng hát, đọc thơ và kể chuyện của tôi thu hút. Các cháu không khóc nữa mà hòa cùng vào các bạn tham gia các trò chơi “Thổi bóng” “Bắt bướm”… </a:t>
            </a:r>
            <a:endParaRPr lang="pt-BR" sz="1400" b="1" dirty="0" smtClean="0">
              <a:solidFill>
                <a:schemeClr val="tx1"/>
              </a:solidFill>
              <a:latin typeface="Times New Roman" panose="02020603050405020304" pitchFamily="18" charset="0"/>
              <a:cs typeface="Times New Roman" panose="02020603050405020304" pitchFamily="18" charset="0"/>
            </a:endParaRPr>
          </a:p>
          <a:p>
            <a:pPr lvl="0" algn="just"/>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Ngoài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việc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tạo</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được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không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gian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thoáng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đãng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khi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ra</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ngoài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trời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các</a:t>
            </a:r>
            <a:r>
              <a:rPr lang="en-US" sz="1400" b="1" dirty="0">
                <a:solidFill>
                  <a:schemeClr val="tx1"/>
                </a:solidFill>
                <a:latin typeface="Times New Roman" panose="02020603050405020304" pitchFamily="18" charset="0"/>
                <a:cs typeface="Times New Roman" panose="02020603050405020304" pitchFamily="18" charset="0"/>
              </a:rPr>
              <a:t> con </a:t>
            </a:r>
            <a:r>
              <a:rPr lang="en-US" sz="1400" b="1" dirty="0" err="1">
                <a:solidFill>
                  <a:schemeClr val="tx1"/>
                </a:solidFill>
                <a:latin typeface="Times New Roman" panose="02020603050405020304" pitchFamily="18" charset="0"/>
                <a:cs typeface="Times New Roman" panose="02020603050405020304" pitchFamily="18" charset="0"/>
              </a:rPr>
              <a:t>có</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thể</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thỏa</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sức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khám</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phá</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thiên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nhiên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Thỏa</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mãn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trí</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tò</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mò</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của</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trẻ</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về</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một</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môi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trường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mới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đầy</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thú</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vị</a:t>
            </a:r>
            <a:r>
              <a:rPr lang="en-US" sz="1400" b="1" dirty="0">
                <a:solidFill>
                  <a:schemeClr val="tx1"/>
                </a:solidFill>
                <a:latin typeface="Times New Roman" panose="02020603050405020304" pitchFamily="18" charset="0"/>
                <a:cs typeface="Times New Roman" panose="02020603050405020304" pitchFamily="18" charset="0"/>
              </a:rPr>
              <a:t>.</a:t>
            </a:r>
          </a:p>
        </p:txBody>
      </p:sp>
      <p:sp>
        <p:nvSpPr>
          <p:cNvPr id="20" name="Oval 19"/>
          <p:cNvSpPr/>
          <p:nvPr/>
        </p:nvSpPr>
        <p:spPr>
          <a:xfrm>
            <a:off x="3163079" y="1992063"/>
            <a:ext cx="1385807" cy="1164379"/>
          </a:xfrm>
          <a:prstGeom prst="ellipse">
            <a:avLst/>
          </a:prstGeom>
          <a:solidFill>
            <a:srgbClr val="A9D18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148" y="1690639"/>
            <a:ext cx="1855845" cy="1578918"/>
          </a:xfrm>
          <a:prstGeom prst="ellipse">
            <a:avLst/>
          </a:prstGeom>
          <a:ln>
            <a:solidFill>
              <a:schemeClr val="accent2">
                <a:lumMod val="50000"/>
              </a:schemeClr>
            </a:solidFill>
            <a:prstDash val="lgDash"/>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5786" y="1610991"/>
            <a:ext cx="2062757" cy="1545451"/>
          </a:xfrm>
          <a:prstGeom prst="ellipse">
            <a:avLst/>
          </a:prstGeom>
          <a:ln>
            <a:noFill/>
          </a:ln>
          <a:effectLst>
            <a:softEdge rad="112500"/>
          </a:effectLst>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1672" y="1481058"/>
            <a:ext cx="2098980" cy="1572590"/>
          </a:xfrm>
          <a:prstGeom prst="ellipse">
            <a:avLst/>
          </a:prstGeom>
          <a:ln>
            <a:noFill/>
          </a:ln>
          <a:effectLst>
            <a:softEdge rad="112500"/>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0264" y="2148202"/>
            <a:ext cx="1263790" cy="946852"/>
          </a:xfrm>
          <a:prstGeom prst="ellipse">
            <a:avLst/>
          </a:prstGeom>
          <a:ln>
            <a:noFill/>
          </a:ln>
          <a:effectLst>
            <a:softEdge rad="112500"/>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8208" y="1844738"/>
            <a:ext cx="1438783" cy="1077959"/>
          </a:xfrm>
          <a:prstGeom prst="ellipse">
            <a:avLst/>
          </a:prstGeom>
          <a:ln>
            <a:noFill/>
          </a:ln>
          <a:effectLst>
            <a:softEdge rad="112500"/>
          </a:effectLst>
        </p:spPr>
      </p:pic>
    </p:spTree>
    <p:extLst>
      <p:ext uri="{BB962C8B-B14F-4D97-AF65-F5344CB8AC3E}">
        <p14:creationId xmlns:p14="http://schemas.microsoft.com/office/powerpoint/2010/main" val="32082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fltVal val="0"/>
                                          </p:val>
                                        </p:tav>
                                        <p:tav tm="100000">
                                          <p:val>
                                            <p:strVal val="#ppt_w"/>
                                          </p:val>
                                        </p:tav>
                                      </p:tavLst>
                                    </p:anim>
                                    <p:anim calcmode="lin" valueType="num">
                                      <p:cBhvr>
                                        <p:cTn id="28" dur="1000" fill="hold"/>
                                        <p:tgtEl>
                                          <p:spTgt spid="22"/>
                                        </p:tgtEl>
                                        <p:attrNameLst>
                                          <p:attrName>ppt_h</p:attrName>
                                        </p:attrNameLst>
                                      </p:cBhvr>
                                      <p:tavLst>
                                        <p:tav tm="0">
                                          <p:val>
                                            <p:fltVal val="0"/>
                                          </p:val>
                                        </p:tav>
                                        <p:tav tm="100000">
                                          <p:val>
                                            <p:strVal val="#ppt_h"/>
                                          </p:val>
                                        </p:tav>
                                      </p:tavLst>
                                    </p:anim>
                                    <p:anim calcmode="lin" valueType="num">
                                      <p:cBhvr>
                                        <p:cTn id="29" dur="1000" fill="hold"/>
                                        <p:tgtEl>
                                          <p:spTgt spid="22"/>
                                        </p:tgtEl>
                                        <p:attrNameLst>
                                          <p:attrName>style.rotation</p:attrName>
                                        </p:attrNameLst>
                                      </p:cBhvr>
                                      <p:tavLst>
                                        <p:tav tm="0">
                                          <p:val>
                                            <p:fltVal val="90"/>
                                          </p:val>
                                        </p:tav>
                                        <p:tav tm="100000">
                                          <p:val>
                                            <p:fltVal val="0"/>
                                          </p:val>
                                        </p:tav>
                                      </p:tavLst>
                                    </p:anim>
                                    <p:animEffect transition="in" filter="fade">
                                      <p:cBhvr>
                                        <p:cTn id="30" dur="1000"/>
                                        <p:tgtEl>
                                          <p:spTgt spid="22"/>
                                        </p:tgtEl>
                                      </p:cBhvr>
                                    </p:animEffect>
                                  </p:childTnLst>
                                </p:cTn>
                              </p:par>
                              <p:par>
                                <p:cTn id="31" presetID="3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style.rotation</p:attrName>
                                        </p:attrNameLst>
                                      </p:cBhvr>
                                      <p:tavLst>
                                        <p:tav tm="0">
                                          <p:val>
                                            <p:fltVal val="90"/>
                                          </p:val>
                                        </p:tav>
                                        <p:tav tm="100000">
                                          <p:val>
                                            <p:fltVal val="0"/>
                                          </p:val>
                                        </p:tav>
                                      </p:tavLst>
                                    </p:anim>
                                    <p:animEffect transition="in" filter="fade">
                                      <p:cBhvr>
                                        <p:cTn id="36" dur="1000"/>
                                        <p:tgtEl>
                                          <p:spTgt spid="24"/>
                                        </p:tgtEl>
                                      </p:cBhvr>
                                    </p:animEffect>
                                  </p:childTnLst>
                                </p:cTn>
                              </p:par>
                              <p:par>
                                <p:cTn id="37" presetID="3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par>
                                <p:cTn id="43" presetID="3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fltVal val="0"/>
                                          </p:val>
                                        </p:tav>
                                        <p:tav tm="100000">
                                          <p:val>
                                            <p:strVal val="#ppt_h"/>
                                          </p:val>
                                        </p:tav>
                                      </p:tavLst>
                                    </p:anim>
                                    <p:anim calcmode="lin" valueType="num">
                                      <p:cBhvr>
                                        <p:cTn id="47" dur="1000" fill="hold"/>
                                        <p:tgtEl>
                                          <p:spTgt spid="23"/>
                                        </p:tgtEl>
                                        <p:attrNameLst>
                                          <p:attrName>style.rotation</p:attrName>
                                        </p:attrNameLst>
                                      </p:cBhvr>
                                      <p:tavLst>
                                        <p:tav tm="0">
                                          <p:val>
                                            <p:fltVal val="90"/>
                                          </p:val>
                                        </p:tav>
                                        <p:tav tm="100000">
                                          <p:val>
                                            <p:fltVal val="0"/>
                                          </p:val>
                                        </p:tav>
                                      </p:tavLst>
                                    </p:anim>
                                    <p:animEffect transition="in" filter="fade">
                                      <p:cBhvr>
                                        <p:cTn id="48" dur="1000"/>
                                        <p:tgtEl>
                                          <p:spTgt spid="23"/>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589660" y="105917"/>
            <a:ext cx="9690931" cy="1372452"/>
            <a:chOff x="163085" y="173089"/>
            <a:chExt cx="11834644" cy="1372452"/>
          </a:xfrm>
          <a:solidFill>
            <a:srgbClr val="FFD4BC"/>
          </a:solidFill>
        </p:grpSpPr>
        <p:sp>
          <p:nvSpPr>
            <p:cNvPr id="6" name="Line Callout 2 5"/>
            <p:cNvSpPr/>
            <p:nvPr/>
          </p:nvSpPr>
          <p:spPr>
            <a:xfrm>
              <a:off x="2221098" y="480108"/>
              <a:ext cx="9776631" cy="758414"/>
            </a:xfrm>
            <a:prstGeom prst="borderCallout2">
              <a:avLst>
                <a:gd name="adj1" fmla="val 90038"/>
                <a:gd name="adj2" fmla="val 901"/>
                <a:gd name="adj3" fmla="val 47550"/>
                <a:gd name="adj4" fmla="val -15982"/>
                <a:gd name="adj5" fmla="val 184808"/>
                <a:gd name="adj6" fmla="val -26655"/>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Chú</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trọng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63085" y="173089"/>
              <a:ext cx="2339790" cy="1372452"/>
            </a:xfrm>
            <a:prstGeom prst="ellipse">
              <a:avLst/>
            </a:prstGeom>
            <a:solidFill>
              <a:srgbClr val="FFD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err="1">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2800" b="1" i="1" dirty="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2800" b="1" i="1" dirty="0" err="1"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i="1" dirty="0" smtClean="0">
                  <a:solidFill>
                    <a:schemeClr val="tx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4</a:t>
              </a:r>
              <a:endParaRPr lang="en-US" altLang="vi-VN" sz="2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3" name="Rounded Rectangular Callout 2"/>
          <p:cNvSpPr/>
          <p:nvPr/>
        </p:nvSpPr>
        <p:spPr>
          <a:xfrm>
            <a:off x="755009" y="1785388"/>
            <a:ext cx="4756558" cy="1719743"/>
          </a:xfrm>
          <a:prstGeom prst="wedgeRoundRectCallou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mầm</a:t>
            </a:r>
            <a:r>
              <a:rPr lang="en-US" dirty="0">
                <a:solidFill>
                  <a:schemeClr val="tx1"/>
                </a:solidFill>
                <a:latin typeface="Times New Roman" panose="02020603050405020304" pitchFamily="18" charset="0"/>
                <a:cs typeface="Times New Roman" panose="02020603050405020304" pitchFamily="18" charset="0"/>
              </a:rPr>
              <a:t> non </a:t>
            </a:r>
            <a:r>
              <a:rPr lang="en-US" dirty="0" err="1">
                <a:solidFill>
                  <a:schemeClr val="tx1"/>
                </a:solidFill>
                <a:latin typeface="Times New Roman" panose="02020603050405020304" pitchFamily="18" charset="0"/>
                <a:cs typeface="Times New Roman" panose="02020603050405020304" pitchFamily="18" charset="0"/>
              </a:rPr>
              <a:t>không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ca </a:t>
            </a:r>
            <a:r>
              <a:rPr lang="en-US" dirty="0" err="1">
                <a:solidFill>
                  <a:schemeClr val="tx1"/>
                </a:solidFill>
                <a:latin typeface="Times New Roman" panose="02020603050405020304" pitchFamily="18" charset="0"/>
                <a:cs typeface="Times New Roman" panose="02020603050405020304" pitchFamily="18" charset="0"/>
              </a:rPr>
              <a:t>sĩ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mẹ</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lứa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tuổi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mầm</a:t>
            </a:r>
            <a:r>
              <a:rPr lang="en-US" dirty="0">
                <a:solidFill>
                  <a:schemeClr val="tx1"/>
                </a:solidFill>
                <a:latin typeface="Times New Roman" panose="02020603050405020304" pitchFamily="18" charset="0"/>
                <a:cs typeface="Times New Roman" panose="02020603050405020304" pitchFamily="18" charset="0"/>
              </a:rPr>
              <a:t> non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non </a:t>
            </a:r>
            <a:r>
              <a:rPr lang="en-US" dirty="0" err="1">
                <a:solidFill>
                  <a:schemeClr val="tx1"/>
                </a:solidFill>
                <a:latin typeface="Times New Roman" panose="02020603050405020304" pitchFamily="18" charset="0"/>
                <a:cs typeface="Times New Roman" panose="02020603050405020304" pitchFamily="18" charset="0"/>
              </a:rPr>
              <a:t>nớt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chưa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tâm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dễ</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nhạy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cảm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xung</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quanh</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6200863" y="1783921"/>
            <a:ext cx="5216554" cy="1719743"/>
          </a:xfrm>
          <a:prstGeom prst="wedgeRoundRectCallou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dễ</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hút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bởi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đẹp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mắt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tâm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lí</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ấy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xuyên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hút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a:t>
            </a:r>
            <a:r>
              <a:rPr lang="en-US" dirty="0">
                <a:solidFill>
                  <a:schemeClr val="tx1"/>
                </a:solidFill>
                <a:latin typeface="Times New Roman" panose="02020603050405020304" pitchFamily="18" charset="0"/>
                <a:cs typeface="Times New Roman" panose="02020603050405020304" pitchFamily="18" charset="0"/>
              </a:rPr>
              <a:t> ý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giúp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chóng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lẫm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chóng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bắt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nhịp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p:txBody>
      </p:sp>
      <p:sp>
        <p:nvSpPr>
          <p:cNvPr id="12" name="Flowchart: Alternate Process 11"/>
          <p:cNvSpPr/>
          <p:nvPr/>
        </p:nvSpPr>
        <p:spPr>
          <a:xfrm>
            <a:off x="849013" y="4049282"/>
            <a:ext cx="4756558" cy="1418602"/>
          </a:xfrm>
          <a:prstGeom prst="flowChartAlternateProcess">
            <a:avLst/>
          </a:prstGeom>
          <a:solidFill>
            <a:srgbClr val="FFD4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mj-lt"/>
              </a:rPr>
              <a:t>như hoạt động chuyển tiếp, tôi tổ chức chơi 1 trò chơi cùng trẻ. Trẻ luôn thích thú khi được tham gia cùng cô những trò chơi ngắn, vui nhộn. Qua đó, tôi cũng có thể an ủi, động viên</a:t>
            </a:r>
            <a:r>
              <a:rPr lang="en-US" dirty="0" smtClean="0">
                <a:solidFill>
                  <a:schemeClr val="tx1"/>
                </a:solidFill>
                <a:latin typeface="+mj-lt"/>
              </a:rPr>
              <a:t> </a:t>
            </a:r>
            <a:r>
              <a:rPr lang="en-US" dirty="0" err="1" smtClean="0">
                <a:solidFill>
                  <a:schemeClr val="tx1"/>
                </a:solidFill>
                <a:latin typeface="Times New Roman" panose="02020603050405020304" pitchFamily="18" charset="0"/>
                <a:cs typeface="Times New Roman" panose="02020603050405020304" pitchFamily="18" charset="0"/>
              </a:rPr>
              <a:t>trẻ</a:t>
            </a:r>
            <a:r>
              <a:rPr lang="vi-VN" dirty="0" smtClean="0">
                <a:solidFill>
                  <a:schemeClr val="tx1"/>
                </a:solidFill>
                <a:latin typeface="+mj-lt"/>
              </a:rPr>
              <a:t> nhiều hơn</a:t>
            </a:r>
            <a:r>
              <a:rPr lang="en-US" dirty="0">
                <a:solidFill>
                  <a:schemeClr val="tx1"/>
                </a:solidFill>
                <a:latin typeface="+mj-lt"/>
              </a:rPr>
              <a:t>.</a:t>
            </a:r>
          </a:p>
        </p:txBody>
      </p:sp>
      <p:sp>
        <p:nvSpPr>
          <p:cNvPr id="13" name="Flowchart: Alternate Process 12"/>
          <p:cNvSpPr/>
          <p:nvPr/>
        </p:nvSpPr>
        <p:spPr>
          <a:xfrm>
            <a:off x="6200863" y="4049282"/>
            <a:ext cx="5216554" cy="1418602"/>
          </a:xfrm>
          <a:prstGeom prst="flowChartAlternateProcess">
            <a:avLst/>
          </a:prstGeom>
          <a:solidFill>
            <a:srgbClr val="FFD4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Times New Roman" panose="02020603050405020304" pitchFamily="18" charset="0"/>
                <a:cs typeface="Times New Roman" panose="02020603050405020304" pitchFamily="18" charset="0"/>
              </a:rPr>
              <a:t>Những bài đồng dao, bài vè và các trò chơi dân gian luôn có sức cuốn hút với trẻ nhà trẻ. Nhịp, vần dễ thuộc, trò chơi ngắn</a:t>
            </a:r>
            <a:r>
              <a:rPr lang="vi-VN" dirty="0" smtClean="0">
                <a:solidFill>
                  <a:schemeClr val="tx1"/>
                </a:solidFill>
                <a:latin typeface="Times New Roman" panose="02020603050405020304" pitchFamily="18" charset="0"/>
                <a:cs typeface="Times New Roman" panose="02020603050405020304" pitchFamily="18" charset="0"/>
              </a:rPr>
              <a: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vừa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học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vừa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chơi</a:t>
            </a:r>
            <a:r>
              <a:rPr lang="vi-VN" dirty="0" smtClean="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Trẻ rất hứng thú khi cùng cô tham gia các trò chơi dân </a:t>
            </a:r>
            <a:r>
              <a:rPr lang="vi-VN" dirty="0" smtClean="0">
                <a:solidFill>
                  <a:schemeClr val="tx1"/>
                </a:solidFill>
                <a:latin typeface="Times New Roman" panose="02020603050405020304" pitchFamily="18" charset="0"/>
                <a:cs typeface="Times New Roman" panose="02020603050405020304" pitchFamily="18" charset="0"/>
              </a:rPr>
              <a:t>gian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5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2708</Words>
  <Application>Microsoft Office PowerPoint</Application>
  <PresentationFormat>Widescreen</PresentationFormat>
  <Paragraphs>140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宋体</vt: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63</cp:revision>
  <dcterms:created xsi:type="dcterms:W3CDTF">2023-10-24T14:57:26Z</dcterms:created>
  <dcterms:modified xsi:type="dcterms:W3CDTF">2024-10-31T16:09:17Z</dcterms:modified>
</cp:coreProperties>
</file>