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4" r:id="rId2"/>
    <p:sldId id="257" r:id="rId3"/>
    <p:sldId id="281" r:id="rId4"/>
    <p:sldId id="263" r:id="rId5"/>
    <p:sldId id="335" r:id="rId6"/>
    <p:sldId id="336" r:id="rId7"/>
    <p:sldId id="337" r:id="rId8"/>
    <p:sldId id="294" r:id="rId9"/>
    <p:sldId id="338" r:id="rId10"/>
    <p:sldId id="339" r:id="rId11"/>
    <p:sldId id="341" r:id="rId12"/>
    <p:sldId id="342" r:id="rId13"/>
    <p:sldId id="322" r:id="rId14"/>
    <p:sldId id="329" r:id="rId15"/>
    <p:sldId id="333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E520"/>
    <a:srgbClr val="3333FF"/>
    <a:srgbClr val="CF2D01"/>
    <a:srgbClr val="CC00CC"/>
    <a:srgbClr val="5C9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>
      <p:cViewPr varScale="1">
        <p:scale>
          <a:sx n="70" d="100"/>
          <a:sy n="70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3A6A8-7AD4-4D6B-B88F-BAB23AF2CAC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F95BB-EB58-4DA5-95B0-6403F7518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6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E95EC-6E35-4827-9F5E-CFDBD639ED4A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2026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80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4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7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5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5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3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7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1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6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5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D92EE-FC76-435D-9A08-6F616E352CC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7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3607" y="381000"/>
            <a:ext cx="4929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ỦY BAN NHÂN DÂN </a:t>
            </a:r>
            <a:r>
              <a:rPr lang="en-US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  <a:endParaRPr lang="en-US" sz="2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NGỌC THỤY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499605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ĐỘNG: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KHÁM PHÁ KHOA HỌC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75982" y="3124200"/>
            <a:ext cx="7696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PTGT đường </a:t>
            </a:r>
            <a:r>
              <a:rPr lang="en-US" sz="2800" b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hàng </a:t>
            </a:r>
            <a:r>
              <a:rPr lang="en-US" sz="28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endParaRPr lang="en-US" sz="28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Trẻ 5-6 tuổi </a:t>
            </a:r>
            <a:endParaRPr lang="en-US" sz="28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Phạm Thị Thoa</a:t>
            </a:r>
            <a:endParaRPr lang="en-US" sz="28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1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743200"/>
            <a:ext cx="834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 New Roman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 New Roman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 New Roman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 New Roman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 New Roman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 New Roman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 New Roman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 New Roman"/>
              </a:rPr>
              <a:t>tàu</a:t>
            </a:r>
            <a:r>
              <a:rPr lang="en-US" sz="36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 New Roman"/>
              </a:rPr>
              <a:t>hoả</a:t>
            </a:r>
            <a:endParaRPr lang="en-US" sz="3600" b="1" dirty="0">
              <a:solidFill>
                <a:srgbClr val="FF000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268233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864015" y="1243767"/>
            <a:ext cx="3843337" cy="2932765"/>
            <a:chOff x="3864015" y="1243767"/>
            <a:chExt cx="3843337" cy="2932765"/>
          </a:xfrm>
        </p:grpSpPr>
        <p:sp>
          <p:nvSpPr>
            <p:cNvPr id="4" name="Oval 3"/>
            <p:cNvSpPr/>
            <p:nvPr/>
          </p:nvSpPr>
          <p:spPr>
            <a:xfrm>
              <a:off x="3864015" y="2271532"/>
              <a:ext cx="3843337" cy="1905000"/>
            </a:xfrm>
            <a:prstGeom prst="ellipse">
              <a:avLst/>
            </a:prstGeom>
            <a:noFill/>
            <a:ln w="5715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Arrow 4"/>
            <p:cNvSpPr/>
            <p:nvPr/>
          </p:nvSpPr>
          <p:spPr>
            <a:xfrm rot="16724266" flipV="1">
              <a:off x="5959354" y="1894196"/>
              <a:ext cx="618555" cy="127481"/>
            </a:xfrm>
            <a:prstGeom prst="rightArrow">
              <a:avLst/>
            </a:prstGeom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18201" y="1243767"/>
              <a:ext cx="13131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  <a:latin typeface="Time New Roman"/>
                </a:rPr>
                <a:t>Đầu</a:t>
              </a:r>
              <a:r>
                <a:rPr lang="en-US" sz="2400" b="1" dirty="0">
                  <a:solidFill>
                    <a:srgbClr val="FF000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 New Roman"/>
                </a:rPr>
                <a:t>tầu</a:t>
              </a:r>
              <a:endParaRPr lang="en-US" sz="2400" b="1" dirty="0">
                <a:solidFill>
                  <a:srgbClr val="FF0000"/>
                </a:solidFill>
                <a:latin typeface="Time New Roman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9600" y="1408184"/>
            <a:ext cx="3276600" cy="2478016"/>
            <a:chOff x="609600" y="1408184"/>
            <a:chExt cx="3276600" cy="2478016"/>
          </a:xfrm>
        </p:grpSpPr>
        <p:sp>
          <p:nvSpPr>
            <p:cNvPr id="9" name="Oval 8"/>
            <p:cNvSpPr/>
            <p:nvPr/>
          </p:nvSpPr>
          <p:spPr>
            <a:xfrm>
              <a:off x="609600" y="2514600"/>
              <a:ext cx="3276600" cy="13716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16724266" flipV="1">
              <a:off x="2138201" y="2153294"/>
              <a:ext cx="618555" cy="12748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33301" y="1408184"/>
              <a:ext cx="21242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 New Roman"/>
                </a:rPr>
                <a:t>Các</a:t>
              </a:r>
              <a:r>
                <a:rPr lang="en-US" sz="2800" b="1" dirty="0">
                  <a:solidFill>
                    <a:srgbClr val="FF0000"/>
                  </a:solidFill>
                  <a:latin typeface="Time New Roman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 New Roman"/>
                </a:rPr>
                <a:t>toa</a:t>
              </a:r>
              <a:r>
                <a:rPr lang="en-US" sz="2800" b="1" dirty="0">
                  <a:solidFill>
                    <a:srgbClr val="FF0000"/>
                  </a:solidFill>
                  <a:latin typeface="Time New Roman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 New Roman"/>
                </a:rPr>
                <a:t>tầu</a:t>
              </a:r>
              <a:endParaRPr lang="en-US" sz="2800" b="1" dirty="0">
                <a:solidFill>
                  <a:srgbClr val="FF0000"/>
                </a:solidFill>
                <a:latin typeface="Time New Roman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71800" y="3886200"/>
            <a:ext cx="3406816" cy="1439396"/>
            <a:chOff x="2971800" y="3886200"/>
            <a:chExt cx="3406816" cy="1439396"/>
          </a:xfrm>
        </p:grpSpPr>
        <p:sp>
          <p:nvSpPr>
            <p:cNvPr id="13" name="Oval 12"/>
            <p:cNvSpPr/>
            <p:nvPr/>
          </p:nvSpPr>
          <p:spPr>
            <a:xfrm>
              <a:off x="2971800" y="3886200"/>
              <a:ext cx="2667000" cy="331204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16724266" flipH="1" flipV="1">
              <a:off x="4250993" y="4479461"/>
              <a:ext cx="582681" cy="75314"/>
            </a:xfrm>
            <a:prstGeom prst="rightArrow">
              <a:avLst>
                <a:gd name="adj1" fmla="val 50000"/>
                <a:gd name="adj2" fmla="val 59704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77099" y="4802376"/>
              <a:ext cx="32015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  <a:latin typeface="Time New Roman"/>
                </a:rPr>
                <a:t>Hệ</a:t>
              </a:r>
              <a:r>
                <a:rPr lang="en-US" sz="2800" b="1" dirty="0">
                  <a:solidFill>
                    <a:srgbClr val="00B050"/>
                  </a:solidFill>
                  <a:latin typeface="Time New Roman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Time New Roman"/>
                </a:rPr>
                <a:t>thống</a:t>
              </a:r>
              <a:r>
                <a:rPr lang="en-US" sz="2800" b="1" dirty="0">
                  <a:solidFill>
                    <a:srgbClr val="00B050"/>
                  </a:solidFill>
                  <a:latin typeface="Time New Roman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Time New Roman"/>
                </a:rPr>
                <a:t>bánh</a:t>
              </a:r>
              <a:r>
                <a:rPr lang="en-US" sz="2800" b="1" dirty="0">
                  <a:solidFill>
                    <a:srgbClr val="00B050"/>
                  </a:solidFill>
                  <a:latin typeface="Time New Roman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Time New Roman"/>
                </a:rPr>
                <a:t>xe</a:t>
              </a:r>
              <a:endParaRPr lang="en-US" sz="2800" b="1" dirty="0">
                <a:solidFill>
                  <a:srgbClr val="00B050"/>
                </a:solidFill>
                <a:latin typeface="Time New Roman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8914" y="4648200"/>
            <a:ext cx="4131941" cy="1524000"/>
            <a:chOff x="328914" y="4648200"/>
            <a:chExt cx="4131941" cy="1524000"/>
          </a:xfrm>
        </p:grpSpPr>
        <p:sp>
          <p:nvSpPr>
            <p:cNvPr id="17" name="Oval 16"/>
            <p:cNvSpPr/>
            <p:nvPr/>
          </p:nvSpPr>
          <p:spPr>
            <a:xfrm>
              <a:off x="328914" y="4648200"/>
              <a:ext cx="1576086" cy="1524000"/>
            </a:xfrm>
            <a:prstGeom prst="ellipse">
              <a:avLst/>
            </a:prstGeom>
            <a:noFill/>
            <a:ln w="76200">
              <a:solidFill>
                <a:srgbClr val="0BE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 rot="784364">
              <a:off x="1917210" y="5647826"/>
              <a:ext cx="776153" cy="196895"/>
            </a:xfrm>
            <a:prstGeom prst="rightArrow">
              <a:avLst/>
            </a:prstGeom>
            <a:solidFill>
              <a:srgbClr val="0BE520"/>
            </a:solidFill>
            <a:ln>
              <a:solidFill>
                <a:srgbClr val="0BE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87613" y="5673701"/>
              <a:ext cx="1773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BE520"/>
                  </a:solidFill>
                  <a:latin typeface="Time New Roman"/>
                </a:rPr>
                <a:t>Đường</a:t>
              </a:r>
              <a:r>
                <a:rPr lang="en-US" sz="2400" b="1" dirty="0">
                  <a:solidFill>
                    <a:srgbClr val="0BE520"/>
                  </a:solidFill>
                  <a:latin typeface="Time New Roman"/>
                </a:rPr>
                <a:t> ray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138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57200"/>
            <a:ext cx="3700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 PTGT </a:t>
            </a:r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sắt</a:t>
            </a:r>
            <a:endParaRPr lang="en-US" sz="2400" b="1" dirty="0">
              <a:solidFill>
                <a:srgbClr val="FF0000"/>
              </a:solidFill>
              <a:latin typeface="Time New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1371600"/>
            <a:ext cx="3399081" cy="3128665"/>
            <a:chOff x="533400" y="1371600"/>
            <a:chExt cx="3399081" cy="31286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1371600"/>
              <a:ext cx="3399081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1219200" y="4038600"/>
              <a:ext cx="23535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BE520"/>
                  </a:solidFill>
                  <a:latin typeface="Time New Roman"/>
                </a:rPr>
                <a:t>Tàu</a:t>
              </a:r>
              <a:r>
                <a:rPr lang="en-US" sz="2400" b="1" dirty="0">
                  <a:solidFill>
                    <a:srgbClr val="0BE52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BE520"/>
                  </a:solidFill>
                  <a:latin typeface="Time New Roman"/>
                </a:rPr>
                <a:t>điện</a:t>
              </a:r>
              <a:r>
                <a:rPr lang="en-US" sz="2400" b="1" dirty="0">
                  <a:solidFill>
                    <a:srgbClr val="0BE52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BE520"/>
                  </a:solidFill>
                  <a:latin typeface="Time New Roman"/>
                </a:rPr>
                <a:t>ngầm</a:t>
              </a:r>
              <a:endParaRPr lang="en-US" sz="2400" b="1" dirty="0">
                <a:solidFill>
                  <a:srgbClr val="0BE520"/>
                </a:solidFill>
                <a:latin typeface="Time New Roman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92239" y="1371600"/>
            <a:ext cx="3810000" cy="3164354"/>
            <a:chOff x="4692239" y="1371600"/>
            <a:chExt cx="3810000" cy="31643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2239" y="1371600"/>
              <a:ext cx="38100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5638800" y="4074289"/>
              <a:ext cx="21948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BE520"/>
                  </a:solidFill>
                  <a:latin typeface="Time New Roman"/>
                </a:rPr>
                <a:t>Tàu</a:t>
              </a:r>
              <a:r>
                <a:rPr lang="en-US" sz="2400" b="1" dirty="0">
                  <a:solidFill>
                    <a:srgbClr val="0BE52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BE520"/>
                  </a:solidFill>
                  <a:latin typeface="Time New Roman"/>
                </a:rPr>
                <a:t>hơi</a:t>
              </a:r>
              <a:r>
                <a:rPr lang="en-US" sz="2400" b="1" dirty="0">
                  <a:solidFill>
                    <a:srgbClr val="0BE52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BE520"/>
                  </a:solidFill>
                  <a:latin typeface="Time New Roman"/>
                </a:rPr>
                <a:t>nước</a:t>
              </a:r>
              <a:endParaRPr lang="en-US" sz="2400" b="1" dirty="0">
                <a:solidFill>
                  <a:srgbClr val="0BE520"/>
                </a:solidFill>
                <a:latin typeface="Time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8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9116" y="0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 New Roman"/>
              </a:rPr>
              <a:t>So </a:t>
            </a:r>
            <a:r>
              <a:rPr lang="en-US" sz="2800" b="1" dirty="0" err="1">
                <a:solidFill>
                  <a:srgbClr val="FF0000"/>
                </a:solidFill>
                <a:latin typeface="Time New Roman"/>
              </a:rPr>
              <a:t>sánh</a:t>
            </a:r>
            <a:endParaRPr lang="en-US" sz="28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699" y="513656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 New Roman"/>
              </a:rPr>
              <a:t>GIỐNG NHAU: </a:t>
            </a:r>
            <a:r>
              <a:rPr lang="en-US" sz="2400" b="1" dirty="0" err="1">
                <a:solidFill>
                  <a:srgbClr val="00B0F0"/>
                </a:solidFill>
                <a:latin typeface="Time New Roman"/>
              </a:rPr>
              <a:t>Đều</a:t>
            </a:r>
            <a:r>
              <a:rPr lang="en-US" sz="2400" b="1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 New Roman"/>
              </a:rPr>
              <a:t>chở</a:t>
            </a:r>
            <a:r>
              <a:rPr lang="en-US" sz="2400" b="1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 New Roman"/>
              </a:rPr>
              <a:t>người</a:t>
            </a:r>
            <a:r>
              <a:rPr lang="en-US" sz="2400" b="1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 New Roman"/>
              </a:rPr>
              <a:t>hoặc</a:t>
            </a:r>
            <a:r>
              <a:rPr lang="en-US" sz="2400" b="1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 New Roman"/>
              </a:rPr>
              <a:t>hàng</a:t>
            </a:r>
            <a:r>
              <a:rPr lang="en-US" sz="2400" b="1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 New Roman"/>
              </a:rPr>
              <a:t>hoá</a:t>
            </a:r>
            <a:r>
              <a:rPr lang="en-US" sz="2400" b="1" dirty="0">
                <a:solidFill>
                  <a:srgbClr val="00B0F0"/>
                </a:solidFill>
                <a:latin typeface="Time New Roman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 New Roman"/>
              </a:rPr>
              <a:t>chạy</a:t>
            </a:r>
            <a:r>
              <a:rPr lang="en-US" sz="2400" b="1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 New Roman"/>
              </a:rPr>
              <a:t>bằng</a:t>
            </a:r>
            <a:r>
              <a:rPr lang="en-US" sz="2400" b="1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 New Roman"/>
              </a:rPr>
              <a:t>động</a:t>
            </a:r>
            <a:r>
              <a:rPr lang="en-US" sz="2400" b="1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 New Roman"/>
              </a:rPr>
              <a:t>cơ</a:t>
            </a:r>
            <a:r>
              <a:rPr lang="en-US" sz="2400" b="1" dirty="0">
                <a:solidFill>
                  <a:srgbClr val="00B0F0"/>
                </a:solidFill>
                <a:latin typeface="Time New Roman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 New Roman"/>
              </a:rPr>
              <a:t>rất</a:t>
            </a:r>
            <a:r>
              <a:rPr lang="en-US" sz="2400" b="1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 New Roman"/>
              </a:rPr>
              <a:t>có</a:t>
            </a:r>
            <a:r>
              <a:rPr lang="en-US" sz="2400" b="1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 New Roman"/>
              </a:rPr>
              <a:t>ích</a:t>
            </a:r>
            <a:r>
              <a:rPr lang="en-US" sz="2400" b="1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 New Roman"/>
              </a:rPr>
              <a:t>cho</a:t>
            </a:r>
            <a:r>
              <a:rPr lang="en-US" sz="2400" b="1" dirty="0">
                <a:solidFill>
                  <a:srgbClr val="00B0F0"/>
                </a:solidFill>
                <a:latin typeface="Time New Roman"/>
              </a:rPr>
              <a:t> con </a:t>
            </a:r>
            <a:r>
              <a:rPr lang="en-US" sz="2400" b="1" dirty="0" err="1">
                <a:solidFill>
                  <a:srgbClr val="00B0F0"/>
                </a:solidFill>
                <a:latin typeface="Time New Roman"/>
              </a:rPr>
              <a:t>người</a:t>
            </a:r>
            <a:endParaRPr lang="en-US" sz="2400" b="1" dirty="0">
              <a:solidFill>
                <a:srgbClr val="00B0F0"/>
              </a:solidFill>
              <a:latin typeface="Time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5917" y="5198718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KHÁC NHAU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5867400"/>
            <a:ext cx="51904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CC00CC"/>
                </a:solidFill>
                <a:latin typeface="Time New Roman"/>
              </a:rPr>
              <a:t>Máy</a:t>
            </a:r>
            <a:r>
              <a:rPr lang="en-US" sz="2200" b="1" dirty="0">
                <a:solidFill>
                  <a:srgbClr val="CC00CC"/>
                </a:solidFill>
                <a:latin typeface="Time New Roman"/>
              </a:rPr>
              <a:t> bay </a:t>
            </a:r>
            <a:r>
              <a:rPr lang="en-US" sz="2200" b="1" dirty="0" err="1">
                <a:solidFill>
                  <a:srgbClr val="CC00CC"/>
                </a:solidFill>
                <a:latin typeface="Time New Roman"/>
              </a:rPr>
              <a:t>bay</a:t>
            </a:r>
            <a:r>
              <a:rPr lang="en-US" sz="2200" b="1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200" b="1" dirty="0" err="1">
                <a:solidFill>
                  <a:srgbClr val="CC00CC"/>
                </a:solidFill>
                <a:latin typeface="Time New Roman"/>
              </a:rPr>
              <a:t>trên</a:t>
            </a:r>
            <a:r>
              <a:rPr lang="en-US" sz="2200" b="1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200" b="1" dirty="0" err="1">
                <a:solidFill>
                  <a:srgbClr val="CC00CC"/>
                </a:solidFill>
                <a:latin typeface="Time New Roman"/>
              </a:rPr>
              <a:t>trời</a:t>
            </a:r>
            <a:endParaRPr lang="en-US" sz="2200" b="1" dirty="0">
              <a:solidFill>
                <a:srgbClr val="CC00CC"/>
              </a:solidFill>
              <a:latin typeface="Time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798" y="5867400"/>
            <a:ext cx="50589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CC00CC"/>
                </a:solidFill>
                <a:latin typeface="Time New Roman"/>
              </a:rPr>
              <a:t>Tàu</a:t>
            </a:r>
            <a:r>
              <a:rPr lang="en-US" sz="2200" b="1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200" b="1" dirty="0" err="1">
                <a:solidFill>
                  <a:srgbClr val="CC00CC"/>
                </a:solidFill>
                <a:latin typeface="Time New Roman"/>
              </a:rPr>
              <a:t>hoả</a:t>
            </a:r>
            <a:r>
              <a:rPr lang="en-US" sz="2200" b="1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200" b="1" dirty="0" err="1">
                <a:solidFill>
                  <a:srgbClr val="CC00CC"/>
                </a:solidFill>
                <a:latin typeface="Time New Roman"/>
              </a:rPr>
              <a:t>chạy</a:t>
            </a:r>
            <a:r>
              <a:rPr lang="en-US" sz="2200" b="1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200" b="1" dirty="0" err="1">
                <a:solidFill>
                  <a:srgbClr val="CC00CC"/>
                </a:solidFill>
                <a:latin typeface="Time New Roman"/>
              </a:rPr>
              <a:t>trên</a:t>
            </a:r>
            <a:r>
              <a:rPr lang="en-US" sz="2200" b="1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200" b="1" dirty="0" err="1">
                <a:solidFill>
                  <a:srgbClr val="CC00CC"/>
                </a:solidFill>
                <a:latin typeface="Time New Roman"/>
              </a:rPr>
              <a:t>đường</a:t>
            </a:r>
            <a:r>
              <a:rPr lang="en-US" sz="2200" b="1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200" b="1" dirty="0" err="1">
                <a:solidFill>
                  <a:srgbClr val="CC00CC"/>
                </a:solidFill>
                <a:latin typeface="Time New Roman"/>
              </a:rPr>
              <a:t>sắt</a:t>
            </a:r>
            <a:endParaRPr lang="en-US" sz="2200" b="1" dirty="0">
              <a:solidFill>
                <a:srgbClr val="CC00CC"/>
              </a:solidFill>
              <a:latin typeface="Time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98" y="1803427"/>
            <a:ext cx="4038601" cy="30733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03427"/>
            <a:ext cx="4057702" cy="30733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839147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0084" y="1905000"/>
            <a:ext cx="723948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*TC 1: Thi nói nhanh</a:t>
            </a:r>
          </a:p>
          <a:p>
            <a:r>
              <a:rPr lang="vi-VN" sz="2400" dirty="0"/>
              <a:t>-  Cô nói tên PTGT – trẻ nói đó là PTGT đường gì?</a:t>
            </a:r>
          </a:p>
          <a:p>
            <a:r>
              <a:rPr lang="vi-VN" sz="2400" dirty="0"/>
              <a:t>*TC2: Đội nào nhanh nhất.</a:t>
            </a:r>
          </a:p>
          <a:p>
            <a:pPr marL="342900" indent="-342900">
              <a:buFontTx/>
              <a:buChar char="-"/>
            </a:pPr>
            <a:r>
              <a:rPr lang="vi-VN" sz="2400" dirty="0"/>
              <a:t>Cô chia lớp thành 3 đội, đứng thành 3 hàng dọc. </a:t>
            </a:r>
            <a:endParaRPr lang="en-US" sz="2400" dirty="0"/>
          </a:p>
          <a:p>
            <a:r>
              <a:rPr lang="vi-VN" sz="2400" dirty="0"/>
              <a:t>mỗi đội phải lấy PTGT theo yêu cầu.</a:t>
            </a:r>
          </a:p>
          <a:p>
            <a:r>
              <a:rPr lang="vi-VN" sz="2400" dirty="0"/>
              <a:t>+ Đội 1 – Đường bộ</a:t>
            </a:r>
          </a:p>
          <a:p>
            <a:r>
              <a:rPr lang="vi-VN" sz="2400" dirty="0"/>
              <a:t>+ Đội 2 – Đường thủy</a:t>
            </a:r>
          </a:p>
          <a:p>
            <a:r>
              <a:rPr lang="vi-VN" sz="2400" dirty="0"/>
              <a:t>+ Đội 3 – đường sắt và đường hàng không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3200400" y="712735"/>
            <a:ext cx="5638800" cy="914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 New Roman"/>
              </a:rPr>
              <a:t>Trò</a:t>
            </a:r>
            <a:r>
              <a:rPr lang="en-US" sz="4000" dirty="0">
                <a:latin typeface="Time New Roman"/>
              </a:rPr>
              <a:t> </a:t>
            </a:r>
            <a:r>
              <a:rPr lang="en-US" sz="4000" dirty="0" err="1">
                <a:latin typeface="Time New Roman"/>
              </a:rPr>
              <a:t>chơi</a:t>
            </a:r>
            <a:r>
              <a:rPr lang="en-US" sz="4000" dirty="0">
                <a:latin typeface="Time New Roman"/>
              </a:rPr>
              <a:t> </a:t>
            </a:r>
            <a:r>
              <a:rPr lang="en-US" sz="4000" dirty="0" err="1">
                <a:latin typeface="Time New Roman"/>
              </a:rPr>
              <a:t>luyện</a:t>
            </a:r>
            <a:r>
              <a:rPr lang="en-US" sz="4000" dirty="0">
                <a:latin typeface="Time New Roman"/>
              </a:rPr>
              <a:t> </a:t>
            </a:r>
            <a:r>
              <a:rPr lang="en-US" sz="4000" dirty="0" err="1">
                <a:latin typeface="Time New Roman"/>
              </a:rPr>
              <a:t>tập</a:t>
            </a:r>
            <a:r>
              <a:rPr lang="en-US" sz="4000" dirty="0">
                <a:latin typeface="Time New Roman"/>
              </a:rPr>
              <a:t>:</a:t>
            </a:r>
          </a:p>
        </p:txBody>
      </p:sp>
      <p:pic>
        <p:nvPicPr>
          <p:cNvPr id="2" name="noi vong tay l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0" y="45709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2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9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28800"/>
            <a:ext cx="899160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3892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457200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PTGT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" name="Anh Phi Công Ơ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7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8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28" y="0"/>
            <a:ext cx="9152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1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33000" r="-4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286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859420" y="1524000"/>
            <a:ext cx="73196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i="1" dirty="0">
                <a:solidFill>
                  <a:srgbClr val="0070C0"/>
                </a:solidFill>
                <a:latin typeface="Time New Roman"/>
              </a:rPr>
              <a:t>* Khám phá: PTGT đường hàng không.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743200"/>
            <a:ext cx="792800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C00CC"/>
                </a:solidFill>
                <a:latin typeface="Time New Roman"/>
              </a:rPr>
              <a:t>- </a:t>
            </a:r>
            <a:r>
              <a:rPr lang="en-US" sz="2400" dirty="0" err="1">
                <a:solidFill>
                  <a:srgbClr val="CC00CC"/>
                </a:solidFill>
                <a:latin typeface="Time New Roman"/>
              </a:rPr>
              <a:t>Các</a:t>
            </a:r>
            <a:r>
              <a:rPr lang="en-US" sz="2400" dirty="0">
                <a:solidFill>
                  <a:srgbClr val="CC00CC"/>
                </a:solidFill>
                <a:latin typeface="Time New Roman"/>
              </a:rPr>
              <a:t> con </a:t>
            </a:r>
            <a:r>
              <a:rPr lang="en-US" sz="2400" dirty="0" err="1">
                <a:solidFill>
                  <a:srgbClr val="CC00CC"/>
                </a:solidFill>
                <a:latin typeface="Time New Roman"/>
              </a:rPr>
              <a:t>hãy</a:t>
            </a:r>
            <a:r>
              <a:rPr lang="en-US" sz="2400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 New Roman"/>
              </a:rPr>
              <a:t>kể</a:t>
            </a:r>
            <a:r>
              <a:rPr lang="en-US" sz="2400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 New Roman"/>
              </a:rPr>
              <a:t>tên</a:t>
            </a:r>
            <a:r>
              <a:rPr lang="en-US" sz="2400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 New Roman"/>
              </a:rPr>
              <a:t>các</a:t>
            </a:r>
            <a:r>
              <a:rPr lang="en-US" sz="2400" dirty="0">
                <a:solidFill>
                  <a:srgbClr val="CC00CC"/>
                </a:solidFill>
                <a:latin typeface="Time New Roman"/>
              </a:rPr>
              <a:t> PTGT </a:t>
            </a:r>
            <a:r>
              <a:rPr lang="en-US" sz="2400" dirty="0" err="1">
                <a:solidFill>
                  <a:srgbClr val="CC00CC"/>
                </a:solidFill>
                <a:latin typeface="Time New Roman"/>
              </a:rPr>
              <a:t>hàng</a:t>
            </a:r>
            <a:r>
              <a:rPr lang="en-US" sz="2400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 New Roman"/>
              </a:rPr>
              <a:t>không</a:t>
            </a:r>
            <a:r>
              <a:rPr lang="en-US" sz="2400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 New Roman"/>
              </a:rPr>
              <a:t>mà</a:t>
            </a:r>
            <a:r>
              <a:rPr lang="en-US" sz="2400" dirty="0">
                <a:solidFill>
                  <a:srgbClr val="CC00CC"/>
                </a:solidFill>
                <a:latin typeface="Time New Roman"/>
              </a:rPr>
              <a:t> con </a:t>
            </a:r>
            <a:r>
              <a:rPr lang="en-US" sz="2400" dirty="0" err="1">
                <a:solidFill>
                  <a:srgbClr val="CC00CC"/>
                </a:solidFill>
                <a:latin typeface="Time New Roman"/>
              </a:rPr>
              <a:t>biết</a:t>
            </a:r>
            <a:r>
              <a:rPr lang="en-US" sz="2400" dirty="0">
                <a:solidFill>
                  <a:srgbClr val="CC00CC"/>
                </a:solidFill>
                <a:latin typeface="Time New Roman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C00CC"/>
                </a:solidFill>
                <a:latin typeface="Time New Roman"/>
              </a:rPr>
              <a:t>- </a:t>
            </a:r>
            <a:r>
              <a:rPr lang="en-US" sz="2400" dirty="0" err="1">
                <a:solidFill>
                  <a:srgbClr val="CC00CC"/>
                </a:solidFill>
                <a:latin typeface="Time New Roman"/>
              </a:rPr>
              <a:t>Cùng</a:t>
            </a:r>
            <a:r>
              <a:rPr lang="en-US" sz="2400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 New Roman"/>
              </a:rPr>
              <a:t>nhau</a:t>
            </a:r>
            <a:r>
              <a:rPr lang="en-US" sz="2400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 New Roman"/>
              </a:rPr>
              <a:t>quan</a:t>
            </a:r>
            <a:r>
              <a:rPr lang="en-US" sz="2400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 New Roman"/>
              </a:rPr>
              <a:t>sát</a:t>
            </a:r>
            <a:r>
              <a:rPr lang="en-US" sz="2400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 New Roman"/>
              </a:rPr>
              <a:t>và</a:t>
            </a:r>
            <a:r>
              <a:rPr lang="en-US" sz="2400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 New Roman"/>
              </a:rPr>
              <a:t>khám</a:t>
            </a:r>
            <a:r>
              <a:rPr lang="en-US" sz="2400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 New Roman"/>
              </a:rPr>
              <a:t>phá</a:t>
            </a:r>
            <a:r>
              <a:rPr lang="en-US" sz="2400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 New Roman"/>
              </a:rPr>
              <a:t>chiếc</a:t>
            </a:r>
            <a:r>
              <a:rPr lang="en-US" sz="2400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 New Roman"/>
              </a:rPr>
              <a:t>máy</a:t>
            </a:r>
            <a:r>
              <a:rPr lang="en-US" sz="2400" dirty="0">
                <a:solidFill>
                  <a:srgbClr val="CC00CC"/>
                </a:solidFill>
                <a:latin typeface="Time New Roman"/>
              </a:rPr>
              <a:t> bay</a:t>
            </a:r>
          </a:p>
        </p:txBody>
      </p:sp>
    </p:spTree>
    <p:extLst>
      <p:ext uri="{BB962C8B-B14F-4D97-AF65-F5344CB8AC3E}">
        <p14:creationId xmlns:p14="http://schemas.microsoft.com/office/powerpoint/2010/main" val="22908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33"/>
            <a:ext cx="9124829" cy="68580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7239000" y="1331268"/>
            <a:ext cx="2101458" cy="2402532"/>
            <a:chOff x="7239000" y="1331268"/>
            <a:chExt cx="2101458" cy="2402532"/>
          </a:xfrm>
        </p:grpSpPr>
        <p:sp>
          <p:nvSpPr>
            <p:cNvPr id="6" name="Oval 5"/>
            <p:cNvSpPr/>
            <p:nvPr/>
          </p:nvSpPr>
          <p:spPr>
            <a:xfrm>
              <a:off x="7239000" y="2438400"/>
              <a:ext cx="1885829" cy="1295400"/>
            </a:xfrm>
            <a:prstGeom prst="ellipse">
              <a:avLst/>
            </a:prstGeom>
            <a:noFill/>
            <a:ln w="57150">
              <a:solidFill>
                <a:srgbClr val="CF2D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72400" y="1331268"/>
              <a:ext cx="15680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  <a:latin typeface="Time New Roman"/>
                </a:rPr>
                <a:t>Phần</a:t>
              </a:r>
              <a:r>
                <a:rPr lang="en-US" sz="2400" b="1" dirty="0">
                  <a:solidFill>
                    <a:srgbClr val="FF000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 New Roman"/>
                </a:rPr>
                <a:t>đầu</a:t>
              </a:r>
              <a:endParaRPr lang="en-US" sz="2400" b="1" dirty="0">
                <a:solidFill>
                  <a:srgbClr val="FF0000"/>
                </a:solidFill>
                <a:latin typeface="Time New Roman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8327829" y="1772767"/>
              <a:ext cx="228600" cy="685800"/>
            </a:xfrm>
            <a:prstGeom prst="straightConnector1">
              <a:avLst/>
            </a:prstGeom>
            <a:ln w="76200">
              <a:solidFill>
                <a:srgbClr val="CF2D0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081372" y="1377434"/>
            <a:ext cx="3124200" cy="2737366"/>
            <a:chOff x="4081372" y="1377434"/>
            <a:chExt cx="3124200" cy="2737366"/>
          </a:xfrm>
        </p:grpSpPr>
        <p:cxnSp>
          <p:nvCxnSpPr>
            <p:cNvPr id="7" name="Straight Arrow Connector 6"/>
            <p:cNvCxnSpPr/>
            <p:nvPr/>
          </p:nvCxnSpPr>
          <p:spPr>
            <a:xfrm flipH="1" flipV="1">
              <a:off x="5486400" y="1772767"/>
              <a:ext cx="42772" cy="741833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081372" y="2514600"/>
              <a:ext cx="3124200" cy="16002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8342" y="1377434"/>
              <a:ext cx="1670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Phần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thân</a:t>
              </a:r>
              <a:endParaRPr lang="en-US" sz="2400" b="1" dirty="0">
                <a:solidFill>
                  <a:srgbClr val="0070C0"/>
                </a:solidFill>
                <a:latin typeface="Time New Roman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676400" y="1260224"/>
            <a:ext cx="2550260" cy="2473576"/>
            <a:chOff x="1676400" y="1260224"/>
            <a:chExt cx="2550260" cy="2473576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2862172" y="1752600"/>
              <a:ext cx="228600" cy="685800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 rot="1130517">
              <a:off x="1676400" y="2514600"/>
              <a:ext cx="2371544" cy="1219200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54884" y="1260224"/>
              <a:ext cx="22717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FFFF00"/>
                  </a:solidFill>
                  <a:latin typeface="Time New Roman"/>
                </a:rPr>
                <a:t>Cánh</a:t>
              </a:r>
              <a:r>
                <a:rPr lang="en-US" sz="2400" b="1" dirty="0">
                  <a:solidFill>
                    <a:srgbClr val="FFFF0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Time New Roman"/>
                </a:rPr>
                <a:t>máy</a:t>
              </a:r>
              <a:r>
                <a:rPr lang="en-US" sz="2400" b="1" dirty="0">
                  <a:solidFill>
                    <a:srgbClr val="FFFF00"/>
                  </a:solidFill>
                  <a:latin typeface="Time New Roman"/>
                </a:rPr>
                <a:t> bay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295" y="2164310"/>
            <a:ext cx="2753719" cy="3636939"/>
            <a:chOff x="117295" y="2164310"/>
            <a:chExt cx="2753719" cy="3636939"/>
          </a:xfrm>
        </p:grpSpPr>
        <p:sp>
          <p:nvSpPr>
            <p:cNvPr id="16" name="Oval 15"/>
            <p:cNvSpPr/>
            <p:nvPr/>
          </p:nvSpPr>
          <p:spPr>
            <a:xfrm rot="16200000">
              <a:off x="-286450" y="2568055"/>
              <a:ext cx="2483890" cy="1676400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800" y="5339584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7030A0"/>
                  </a:solidFill>
                  <a:latin typeface="Time New Roman"/>
                </a:rPr>
                <a:t>Đuôi</a:t>
              </a:r>
              <a:r>
                <a:rPr lang="en-US" sz="2400" b="1" dirty="0">
                  <a:solidFill>
                    <a:srgbClr val="7030A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ime New Roman"/>
                </a:rPr>
                <a:t>máy</a:t>
              </a:r>
              <a:r>
                <a:rPr lang="en-US" sz="2400" b="1" dirty="0">
                  <a:solidFill>
                    <a:srgbClr val="7030A0"/>
                  </a:solidFill>
                  <a:latin typeface="Time New Roman"/>
                </a:rPr>
                <a:t> bay</a:t>
              </a:r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>
            <a:off x="1066800" y="4661817"/>
            <a:ext cx="228600" cy="75924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3886200" y="4130644"/>
            <a:ext cx="2762537" cy="2048159"/>
            <a:chOff x="3886200" y="4130644"/>
            <a:chExt cx="2762537" cy="2048159"/>
          </a:xfrm>
        </p:grpSpPr>
        <p:sp>
          <p:nvSpPr>
            <p:cNvPr id="21" name="Oval 20"/>
            <p:cNvSpPr/>
            <p:nvPr/>
          </p:nvSpPr>
          <p:spPr>
            <a:xfrm>
              <a:off x="3886200" y="4130644"/>
              <a:ext cx="1905000" cy="876823"/>
            </a:xfrm>
            <a:prstGeom prst="ellipse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5133472" y="5023311"/>
              <a:ext cx="228520" cy="677983"/>
            </a:xfrm>
            <a:prstGeom prst="straightConnector1">
              <a:avLst/>
            </a:prstGeom>
            <a:ln w="762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893128" y="5717138"/>
              <a:ext cx="17556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92D050"/>
                  </a:solidFill>
                  <a:latin typeface="Time New Roman"/>
                </a:rPr>
                <a:t>Phần</a:t>
              </a:r>
              <a:r>
                <a:rPr lang="en-US" sz="2400" b="1" dirty="0">
                  <a:solidFill>
                    <a:srgbClr val="92D05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92D050"/>
                  </a:solidFill>
                  <a:latin typeface="Time New Roman"/>
                </a:rPr>
                <a:t>bánh</a:t>
              </a:r>
              <a:endParaRPr lang="en-US" sz="2400" b="1" dirty="0">
                <a:solidFill>
                  <a:srgbClr val="92D050"/>
                </a:solidFill>
                <a:latin typeface="Time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566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1143000"/>
            <a:ext cx="4225837" cy="1420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B0F0"/>
                </a:solidFill>
                <a:latin typeface="Time New Roman"/>
              </a:rPr>
              <a:t>- </a:t>
            </a:r>
            <a:r>
              <a:rPr lang="en-US" sz="2000" dirty="0" err="1">
                <a:solidFill>
                  <a:srgbClr val="00B0F0"/>
                </a:solidFill>
                <a:latin typeface="Time New Roman"/>
              </a:rPr>
              <a:t>Máy</a:t>
            </a:r>
            <a:r>
              <a:rPr lang="en-US" sz="2000" dirty="0">
                <a:solidFill>
                  <a:srgbClr val="00B0F0"/>
                </a:solidFill>
                <a:latin typeface="Time New Roman"/>
              </a:rPr>
              <a:t> bay </a:t>
            </a:r>
            <a:r>
              <a:rPr lang="en-US" sz="2000" dirty="0" err="1">
                <a:solidFill>
                  <a:srgbClr val="00B0F0"/>
                </a:solidFill>
                <a:latin typeface="Time New Roman"/>
              </a:rPr>
              <a:t>là</a:t>
            </a:r>
            <a:r>
              <a:rPr lang="en-US" sz="2000" dirty="0">
                <a:solidFill>
                  <a:srgbClr val="00B0F0"/>
                </a:solidFill>
                <a:latin typeface="Time New Roman"/>
              </a:rPr>
              <a:t> PTGT </a:t>
            </a:r>
            <a:r>
              <a:rPr lang="en-US" sz="2000" dirty="0" err="1">
                <a:solidFill>
                  <a:srgbClr val="00B0F0"/>
                </a:solidFill>
                <a:latin typeface="Time New Roman"/>
              </a:rPr>
              <a:t>đường</a:t>
            </a:r>
            <a:r>
              <a:rPr lang="en-US" sz="2000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 New Roman"/>
              </a:rPr>
              <a:t>gì</a:t>
            </a:r>
            <a:r>
              <a:rPr lang="en-US" sz="2000" dirty="0">
                <a:solidFill>
                  <a:srgbClr val="00B0F0"/>
                </a:solidFill>
                <a:latin typeface="Time New Roman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B0F0"/>
                </a:solidFill>
                <a:latin typeface="Time New Roman"/>
              </a:rPr>
              <a:t>- </a:t>
            </a:r>
            <a:r>
              <a:rPr lang="en-US" sz="2000" dirty="0" err="1">
                <a:solidFill>
                  <a:srgbClr val="00B0F0"/>
                </a:solidFill>
                <a:latin typeface="Time New Roman"/>
              </a:rPr>
              <a:t>Các</a:t>
            </a:r>
            <a:r>
              <a:rPr lang="en-US" sz="2000" dirty="0">
                <a:solidFill>
                  <a:srgbClr val="00B0F0"/>
                </a:solidFill>
                <a:latin typeface="Time New Roman"/>
              </a:rPr>
              <a:t> con </a:t>
            </a:r>
            <a:r>
              <a:rPr lang="en-US" sz="2000" dirty="0" err="1">
                <a:solidFill>
                  <a:srgbClr val="00B0F0"/>
                </a:solidFill>
                <a:latin typeface="Time New Roman"/>
              </a:rPr>
              <a:t>thường</a:t>
            </a:r>
            <a:r>
              <a:rPr lang="en-US" sz="2000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 New Roman"/>
              </a:rPr>
              <a:t>nhìn</a:t>
            </a:r>
            <a:r>
              <a:rPr lang="en-US" sz="2000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 New Roman"/>
              </a:rPr>
              <a:t>thấy</a:t>
            </a:r>
            <a:r>
              <a:rPr lang="en-US" sz="2000" dirty="0">
                <a:solidFill>
                  <a:srgbClr val="00B0F0"/>
                </a:solidFill>
                <a:latin typeface="Time New Roman"/>
              </a:rPr>
              <a:t> ở </a:t>
            </a:r>
            <a:r>
              <a:rPr lang="en-US" sz="2000" dirty="0" err="1">
                <a:solidFill>
                  <a:srgbClr val="00B0F0"/>
                </a:solidFill>
                <a:latin typeface="Time New Roman"/>
              </a:rPr>
              <a:t>đâu</a:t>
            </a:r>
            <a:r>
              <a:rPr lang="en-US" sz="2000" dirty="0">
                <a:solidFill>
                  <a:srgbClr val="00B0F0"/>
                </a:solidFill>
                <a:latin typeface="Time New Roman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B0F0"/>
                </a:solidFill>
                <a:latin typeface="Time New Roman"/>
              </a:rPr>
              <a:t>- </a:t>
            </a:r>
            <a:r>
              <a:rPr lang="en-US" sz="2000" dirty="0" err="1">
                <a:solidFill>
                  <a:srgbClr val="00B0F0"/>
                </a:solidFill>
                <a:latin typeface="Time New Roman"/>
              </a:rPr>
              <a:t>Người</a:t>
            </a:r>
            <a:r>
              <a:rPr lang="en-US" sz="2000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 New Roman"/>
              </a:rPr>
              <a:t>lái</a:t>
            </a:r>
            <a:r>
              <a:rPr lang="en-US" sz="2000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 New Roman"/>
              </a:rPr>
              <a:t>máy</a:t>
            </a:r>
            <a:r>
              <a:rPr lang="en-US" sz="2000" dirty="0">
                <a:solidFill>
                  <a:srgbClr val="00B0F0"/>
                </a:solidFill>
                <a:latin typeface="Time New Roman"/>
              </a:rPr>
              <a:t> bay </a:t>
            </a:r>
            <a:r>
              <a:rPr lang="en-US" sz="2000" dirty="0" err="1">
                <a:solidFill>
                  <a:srgbClr val="00B0F0"/>
                </a:solidFill>
                <a:latin typeface="Time New Roman"/>
              </a:rPr>
              <a:t>được</a:t>
            </a:r>
            <a:r>
              <a:rPr lang="en-US" sz="2000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 New Roman"/>
              </a:rPr>
              <a:t>gọi</a:t>
            </a:r>
            <a:r>
              <a:rPr lang="en-US" sz="2000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 New Roman"/>
              </a:rPr>
              <a:t>là</a:t>
            </a:r>
            <a:r>
              <a:rPr lang="en-US" sz="2000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 New Roman"/>
              </a:rPr>
              <a:t>gì</a:t>
            </a:r>
            <a:r>
              <a:rPr lang="en-US" sz="2000" dirty="0">
                <a:solidFill>
                  <a:srgbClr val="00B0F0"/>
                </a:solidFill>
                <a:latin typeface="Time New Roman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886200"/>
            <a:ext cx="88753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Máy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bay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PTGT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đường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hàng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nhìn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thấy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</a:p>
          <a:p>
            <a:pPr algn="just"/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sân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bay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hoặc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trời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lái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máy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bay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gọi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phi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công</a:t>
            </a:r>
            <a:endParaRPr lang="en-US" sz="2400" dirty="0">
              <a:solidFill>
                <a:srgbClr val="FF000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050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304800"/>
            <a:ext cx="4995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 PTGT </a:t>
            </a:r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không</a:t>
            </a:r>
            <a:endParaRPr lang="en-US" sz="2400" b="1" dirty="0">
              <a:solidFill>
                <a:srgbClr val="FF0000"/>
              </a:solidFill>
              <a:latin typeface="Time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96" y="1676400"/>
            <a:ext cx="2481513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922" y="1066800"/>
            <a:ext cx="2446564" cy="1980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6172199" y="1600200"/>
            <a:ext cx="2619375" cy="2433638"/>
            <a:chOff x="6172199" y="1600200"/>
            <a:chExt cx="2619375" cy="243363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72199" y="1600200"/>
              <a:ext cx="2619375" cy="243363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7357478" y="3429000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latin typeface="Time New Roman"/>
                </a:rPr>
                <a:t>Tên</a:t>
              </a:r>
              <a:r>
                <a:rPr lang="en-US" b="1" dirty="0">
                  <a:solidFill>
                    <a:schemeClr val="bg1"/>
                  </a:solidFill>
                  <a:latin typeface="Time New Roman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 New Roman"/>
                </a:rPr>
                <a:t>lửa</a:t>
              </a:r>
              <a:endParaRPr lang="en-US" b="1" dirty="0">
                <a:solidFill>
                  <a:schemeClr val="bg1"/>
                </a:solidFill>
                <a:latin typeface="Time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20908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527385" y="2326511"/>
            <a:ext cx="5181600" cy="44958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B050"/>
              </a:solidFill>
              <a:latin typeface="Time New Roman"/>
            </a:endParaRPr>
          </a:p>
          <a:p>
            <a:pPr algn="just"/>
            <a:r>
              <a:rPr lang="vi-VN" sz="2400" b="1" dirty="0">
                <a:solidFill>
                  <a:srgbClr val="00B050"/>
                </a:solidFill>
                <a:latin typeface="Time New Roman"/>
              </a:rPr>
              <a:t>Cái gì chạy trên đường ray</a:t>
            </a:r>
          </a:p>
          <a:p>
            <a:pPr algn="just"/>
            <a:r>
              <a:rPr lang="vi-VN" sz="2400" b="1" dirty="0">
                <a:solidFill>
                  <a:srgbClr val="00B050"/>
                </a:solidFill>
                <a:latin typeface="Time New Roman"/>
              </a:rPr>
              <a:t>Đưa em đi khắp nơi gần, nơi xa</a:t>
            </a:r>
          </a:p>
          <a:p>
            <a:pPr algn="just"/>
            <a:r>
              <a:rPr lang="vi-VN" sz="2400" b="1" dirty="0">
                <a:solidFill>
                  <a:srgbClr val="00B050"/>
                </a:solidFill>
                <a:latin typeface="Time New Roman"/>
              </a:rPr>
              <a:t>Khi về đỗ ở sân ga</a:t>
            </a:r>
          </a:p>
          <a:p>
            <a:pPr algn="just"/>
            <a:r>
              <a:rPr lang="vi-VN" sz="2400" b="1" dirty="0">
                <a:solidFill>
                  <a:srgbClr val="00B050"/>
                </a:solidFill>
                <a:latin typeface="Time New Roman"/>
              </a:rPr>
              <a:t>Người lên, kẻ xuống vào ra rộn r</a:t>
            </a:r>
            <a:r>
              <a:rPr lang="en-US" sz="2400" b="1" dirty="0">
                <a:solidFill>
                  <a:srgbClr val="00B050"/>
                </a:solidFill>
                <a:latin typeface="Time New Roman"/>
              </a:rPr>
              <a:t>à</a:t>
            </a:r>
            <a:r>
              <a:rPr lang="vi-VN" sz="2400" b="1" dirty="0">
                <a:solidFill>
                  <a:srgbClr val="00B050"/>
                </a:solidFill>
                <a:latin typeface="Time New Roman"/>
              </a:rPr>
              <a:t>ng</a:t>
            </a:r>
            <a:r>
              <a:rPr lang="en-US" sz="2400" b="1" dirty="0">
                <a:solidFill>
                  <a:srgbClr val="00B050"/>
                </a:solidFill>
                <a:latin typeface="Time New Roman"/>
              </a:rPr>
              <a:t>?</a:t>
            </a:r>
            <a:endParaRPr lang="vi-VN" sz="2400" b="1" dirty="0">
              <a:solidFill>
                <a:srgbClr val="00B050"/>
              </a:solidFill>
              <a:latin typeface="Time New Roman"/>
            </a:endParaRPr>
          </a:p>
          <a:p>
            <a:pPr algn="ctr"/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>
            <a:off x="2514600" y="76200"/>
            <a:ext cx="6172200" cy="20574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prstClr val="white"/>
                </a:solidFill>
              </a:rPr>
              <a:t>Nghe đố , Nghe đố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43836"/>
            <a:ext cx="284897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670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4607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9663FA0A-875F-4277-A754-9EEAD4A10252}"/>
  <p:tag name="ISPRING_RESOURCE_FOLDER" val="C:\Users\Administrator\Desktop\Lửa và hỏa hoạn\khám phá lửa - hòa\"/>
  <p:tag name="ISPRING_PRESENTATION_PATH" val="C:\Users\Administrator\Desktop\Lửa và hỏa hoạn\khám phá lửa - hòa.pptx"/>
  <p:tag name="ISPRING_PROJECT_FOLDER_UPDATED" val="1"/>
  <p:tag name="ISPRING_SCREEN_RECS_UPDATED" val="C:\Users\Administrator\Desktop\Lửa và hỏa hoạn\khám phá lửa - hò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320</Words>
  <Application>Microsoft Office PowerPoint</Application>
  <PresentationFormat>On-screen Show (4:3)</PresentationFormat>
  <Paragraphs>62</Paragraphs>
  <Slides>15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LEHAIT</dc:creator>
  <cp:lastModifiedBy>saocodon</cp:lastModifiedBy>
  <cp:revision>130</cp:revision>
  <dcterms:created xsi:type="dcterms:W3CDTF">2017-10-28T02:11:03Z</dcterms:created>
  <dcterms:modified xsi:type="dcterms:W3CDTF">2024-04-05T02:59:15Z</dcterms:modified>
</cp:coreProperties>
</file>