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4" r:id="rId5"/>
    <p:sldId id="285" r:id="rId6"/>
    <p:sldId id="286" r:id="rId7"/>
    <p:sldId id="287" r:id="rId8"/>
    <p:sldId id="288" r:id="rId9"/>
    <p:sldId id="283" r:id="rId10"/>
    <p:sldId id="258" r:id="rId11"/>
    <p:sldId id="259" r:id="rId12"/>
    <p:sldId id="264" r:id="rId13"/>
    <p:sldId id="265" r:id="rId14"/>
    <p:sldId id="279" r:id="rId15"/>
    <p:sldId id="261" r:id="rId16"/>
    <p:sldId id="262" r:id="rId17"/>
    <p:sldId id="275" r:id="rId18"/>
    <p:sldId id="290" r:id="rId19"/>
    <p:sldId id="276" r:id="rId20"/>
    <p:sldId id="291" r:id="rId21"/>
    <p:sldId id="277" r:id="rId22"/>
    <p:sldId id="292" r:id="rId23"/>
    <p:sldId id="278" r:id="rId24"/>
    <p:sldId id="293" r:id="rId25"/>
    <p:sldId id="289" r:id="rId26"/>
    <p:sldId id="263" r:id="rId2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77D4EF0-D314-48B9-9E59-16A1973E8007}" type="datetimeFigureOut">
              <a:rPr lang="vi-VN" smtClean="0"/>
              <a:t>19/04/2024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387655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77D4EF0-D314-48B9-9E59-16A1973E8007}" type="datetimeFigureOut">
              <a:rPr lang="vi-VN" smtClean="0"/>
              <a:t>19/04/2024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202927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77D4EF0-D314-48B9-9E59-16A1973E8007}" type="datetimeFigureOut">
              <a:rPr lang="vi-VN" smtClean="0"/>
              <a:t>19/04/2024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362972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77D4EF0-D314-48B9-9E59-16A1973E8007}" type="datetimeFigureOut">
              <a:rPr lang="vi-VN" smtClean="0"/>
              <a:t>19/04/2024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81705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D4EF0-D314-48B9-9E59-16A1973E8007}" type="datetimeFigureOut">
              <a:rPr lang="vi-VN" smtClean="0"/>
              <a:t>19/04/2024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234775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77D4EF0-D314-48B9-9E59-16A1973E8007}" type="datetimeFigureOut">
              <a:rPr lang="vi-VN" smtClean="0"/>
              <a:t>19/04/2024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20266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77D4EF0-D314-48B9-9E59-16A1973E8007}" type="datetimeFigureOut">
              <a:rPr lang="vi-VN" smtClean="0"/>
              <a:t>19/04/2024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206943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77D4EF0-D314-48B9-9E59-16A1973E8007}" type="datetimeFigureOut">
              <a:rPr lang="vi-VN" smtClean="0"/>
              <a:t>19/04/2024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409571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D4EF0-D314-48B9-9E59-16A1973E8007}" type="datetimeFigureOut">
              <a:rPr lang="vi-VN" smtClean="0"/>
              <a:t>19/04/2024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165660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D4EF0-D314-48B9-9E59-16A1973E8007}" type="datetimeFigureOut">
              <a:rPr lang="vi-VN" smtClean="0"/>
              <a:t>19/04/2024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250922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D4EF0-D314-48B9-9E59-16A1973E8007}" type="datetimeFigureOut">
              <a:rPr lang="vi-VN" smtClean="0"/>
              <a:t>19/04/2024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F599999-0071-47A9-9FE1-EB427BF17BE2}" type="slidenum">
              <a:rPr lang="vi-VN" smtClean="0"/>
              <a:t>‹#›</a:t>
            </a:fld>
            <a:endParaRPr lang="vi-VN"/>
          </a:p>
        </p:txBody>
      </p:sp>
    </p:spTree>
    <p:extLst>
      <p:ext uri="{BB962C8B-B14F-4D97-AF65-F5344CB8AC3E}">
        <p14:creationId xmlns:p14="http://schemas.microsoft.com/office/powerpoint/2010/main" val="333756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D4EF0-D314-48B9-9E59-16A1973E8007}" type="datetimeFigureOut">
              <a:rPr lang="vi-VN" smtClean="0"/>
              <a:t>19/04/2024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99999-0071-47A9-9FE1-EB427BF17BE2}" type="slidenum">
              <a:rPr lang="vi-VN" smtClean="0"/>
              <a:t>‹#›</a:t>
            </a:fld>
            <a:endParaRPr lang="vi-VN"/>
          </a:p>
        </p:txBody>
      </p:sp>
    </p:spTree>
    <p:extLst>
      <p:ext uri="{BB962C8B-B14F-4D97-AF65-F5344CB8AC3E}">
        <p14:creationId xmlns:p14="http://schemas.microsoft.com/office/powerpoint/2010/main" val="318950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2236720" y="1121395"/>
            <a:ext cx="4896544" cy="1046440"/>
          </a:xfrm>
          <a:prstGeom prst="rect">
            <a:avLst/>
          </a:prstGeom>
          <a:noFill/>
        </p:spPr>
        <p:txBody>
          <a:bodyPr wrap="square" rtlCol="0">
            <a:spAutoFit/>
          </a:bodyPr>
          <a:lstStyle/>
          <a:p>
            <a:pPr algn="ctr"/>
            <a:r>
              <a:rPr lang="en-US" sz="2200" b="1" dirty="0">
                <a:solidFill>
                  <a:srgbClr val="002060"/>
                </a:solidFill>
                <a:latin typeface="Times New Roman" pitchFamily="18" charset="0"/>
                <a:cs typeface="Times New Roman" pitchFamily="18" charset="0"/>
              </a:rPr>
              <a:t>UBND QUẬN LONG BIÊN</a:t>
            </a:r>
          </a:p>
          <a:p>
            <a:pPr algn="ctr"/>
            <a:r>
              <a:rPr lang="en-US" sz="2200" b="1" dirty="0">
                <a:solidFill>
                  <a:srgbClr val="002060"/>
                </a:solidFill>
                <a:latin typeface="Times New Roman" pitchFamily="18" charset="0"/>
                <a:cs typeface="Times New Roman" pitchFamily="18" charset="0"/>
              </a:rPr>
              <a:t>TRƯỜNG MẦM NON NGỌC THỤY</a:t>
            </a:r>
            <a:endParaRPr lang="vi-VN" sz="2200" b="1" dirty="0">
              <a:solidFill>
                <a:srgbClr val="002060"/>
              </a:solidFill>
              <a:latin typeface="Times New Roman" pitchFamily="18" charset="0"/>
              <a:cs typeface="Times New Roman" pitchFamily="18" charset="0"/>
            </a:endParaRPr>
          </a:p>
          <a:p>
            <a:endParaRPr lang="vi-VN" dirty="0"/>
          </a:p>
        </p:txBody>
      </p:sp>
      <p:sp>
        <p:nvSpPr>
          <p:cNvPr id="13" name="Rectangle 12"/>
          <p:cNvSpPr/>
          <p:nvPr/>
        </p:nvSpPr>
        <p:spPr>
          <a:xfrm>
            <a:off x="1226308" y="2593572"/>
            <a:ext cx="669138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KHÁM PHÁ KHOA HỌC</a:t>
            </a:r>
            <a:endParaRPr lang="vi-VN"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740706" y="3720101"/>
            <a:ext cx="7662587" cy="707886"/>
          </a:xfrm>
          <a:prstGeom prst="rect">
            <a:avLst/>
          </a:prstGeom>
          <a:noFill/>
        </p:spPr>
        <p:txBody>
          <a:bodyPr wrap="square" lIns="91440" tIns="45720" rIns="91440" bIns="45720">
            <a:spAutoFit/>
          </a:bodyPr>
          <a:lstStyle/>
          <a:p>
            <a:pPr algn="ctr"/>
            <a:r>
              <a:rPr lang="en-US"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Tầm</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quan</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trọng</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của</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40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nước</a:t>
            </a:r>
            <a:endParaRPr lang="vi-VN"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6" name="TextBox 15"/>
          <p:cNvSpPr txBox="1"/>
          <p:nvPr/>
        </p:nvSpPr>
        <p:spPr>
          <a:xfrm>
            <a:off x="2236720" y="4631186"/>
            <a:ext cx="6567598" cy="1107996"/>
          </a:xfrm>
          <a:prstGeom prst="rect">
            <a:avLst/>
          </a:prstGeom>
          <a:noFill/>
        </p:spPr>
        <p:txBody>
          <a:bodyPr wrap="square" rtlCol="0">
            <a:spAutoFit/>
          </a:bodyPr>
          <a:lstStyle/>
          <a:p>
            <a:r>
              <a:rPr lang="en-US" sz="2400" b="1" dirty="0" err="1">
                <a:solidFill>
                  <a:schemeClr val="accent2">
                    <a:lumMod val="75000"/>
                  </a:schemeClr>
                </a:solidFill>
                <a:latin typeface="Times New Roman" pitchFamily="18" charset="0"/>
                <a:cs typeface="Times New Roman" pitchFamily="18" charset="0"/>
              </a:rPr>
              <a:t>Lứa</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tuổi</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Mẫu</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giáo</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bé</a:t>
            </a:r>
            <a:r>
              <a:rPr lang="en-US" sz="2400" b="1" dirty="0">
                <a:solidFill>
                  <a:schemeClr val="accent2">
                    <a:lumMod val="75000"/>
                  </a:schemeClr>
                </a:solidFill>
                <a:latin typeface="Times New Roman" pitchFamily="18" charset="0"/>
                <a:cs typeface="Times New Roman" pitchFamily="18" charset="0"/>
              </a:rPr>
              <a:t> 3-4 </a:t>
            </a:r>
            <a:r>
              <a:rPr lang="en-US" sz="2400" b="1" dirty="0" err="1">
                <a:solidFill>
                  <a:schemeClr val="accent2">
                    <a:lumMod val="75000"/>
                  </a:schemeClr>
                </a:solidFill>
                <a:latin typeface="Times New Roman" pitchFamily="18" charset="0"/>
                <a:cs typeface="Times New Roman" pitchFamily="18" charset="0"/>
              </a:rPr>
              <a:t>tuổi</a:t>
            </a:r>
            <a:endParaRPr lang="en-US" sz="2400" b="1" dirty="0">
              <a:solidFill>
                <a:schemeClr val="accent2">
                  <a:lumMod val="75000"/>
                </a:schemeClr>
              </a:solidFill>
              <a:latin typeface="Times New Roman" pitchFamily="18" charset="0"/>
              <a:cs typeface="Times New Roman" pitchFamily="18" charset="0"/>
            </a:endParaRPr>
          </a:p>
          <a:p>
            <a:r>
              <a:rPr lang="en-US" sz="2400" b="1" dirty="0" err="1">
                <a:solidFill>
                  <a:schemeClr val="accent2">
                    <a:lumMod val="75000"/>
                  </a:schemeClr>
                </a:solidFill>
                <a:latin typeface="Times New Roman" pitchFamily="18" charset="0"/>
                <a:cs typeface="Times New Roman" pitchFamily="18" charset="0"/>
              </a:rPr>
              <a:t>Thời</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gian</a:t>
            </a:r>
            <a:r>
              <a:rPr lang="en-US" sz="2400" b="1" dirty="0">
                <a:solidFill>
                  <a:schemeClr val="accent2">
                    <a:lumMod val="75000"/>
                  </a:schemeClr>
                </a:solidFill>
                <a:latin typeface="Times New Roman" pitchFamily="18" charset="0"/>
                <a:cs typeface="Times New Roman" pitchFamily="18" charset="0"/>
              </a:rPr>
              <a:t>: 20-25 </a:t>
            </a:r>
            <a:r>
              <a:rPr lang="en-US" sz="2400" b="1" dirty="0" err="1">
                <a:solidFill>
                  <a:schemeClr val="accent2">
                    <a:lumMod val="75000"/>
                  </a:schemeClr>
                </a:solidFill>
                <a:latin typeface="Times New Roman" pitchFamily="18" charset="0"/>
                <a:cs typeface="Times New Roman" pitchFamily="18" charset="0"/>
              </a:rPr>
              <a:t>phút</a:t>
            </a:r>
            <a:endParaRPr lang="en-US" sz="2400" b="1" dirty="0">
              <a:solidFill>
                <a:schemeClr val="accent2">
                  <a:lumMod val="75000"/>
                </a:schemeClr>
              </a:solidFill>
              <a:latin typeface="Times New Roman" pitchFamily="18" charset="0"/>
              <a:cs typeface="Times New Roman" pitchFamily="18" charset="0"/>
            </a:endParaRPr>
          </a:p>
          <a:p>
            <a:endParaRPr lang="vi-VN" dirty="0"/>
          </a:p>
        </p:txBody>
      </p:sp>
      <p:pic>
        <p:nvPicPr>
          <p:cNvPr id="5" name="Picture 4">
            <a:extLst>
              <a:ext uri="{FF2B5EF4-FFF2-40B4-BE49-F238E27FC236}">
                <a16:creationId xmlns:a16="http://schemas.microsoft.com/office/drawing/2014/main" id="{C623DC42-9EE8-E59C-D89D-C6A9B48B65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06" y="647149"/>
            <a:ext cx="1520686" cy="1520686"/>
          </a:xfrm>
          <a:prstGeom prst="rect">
            <a:avLst/>
          </a:prstGeom>
        </p:spPr>
      </p:pic>
    </p:spTree>
    <p:extLst>
      <p:ext uri="{BB962C8B-B14F-4D97-AF65-F5344CB8AC3E}">
        <p14:creationId xmlns:p14="http://schemas.microsoft.com/office/powerpoint/2010/main" val="216781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72542" cy="6829191"/>
          </a:xfrm>
        </p:spPr>
      </p:pic>
      <p:sp>
        <p:nvSpPr>
          <p:cNvPr id="8" name="Flowchart: Punched Tape 7"/>
          <p:cNvSpPr/>
          <p:nvPr/>
        </p:nvSpPr>
        <p:spPr>
          <a:xfrm>
            <a:off x="1907704" y="489407"/>
            <a:ext cx="5760640" cy="2278789"/>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TextBox 10"/>
          <p:cNvSpPr txBox="1"/>
          <p:nvPr/>
        </p:nvSpPr>
        <p:spPr>
          <a:xfrm>
            <a:off x="2109499" y="905526"/>
            <a:ext cx="5256584" cy="1446550"/>
          </a:xfrm>
          <a:prstGeom prst="rect">
            <a:avLst/>
          </a:prstGeom>
          <a:noFill/>
        </p:spPr>
        <p:txBody>
          <a:bodyPr wrap="square" rtlCol="0">
            <a:spAutoFit/>
          </a:bodyPr>
          <a:lstStyle/>
          <a:p>
            <a:pPr algn="ctr"/>
            <a:r>
              <a:rPr lang="en-US" sz="4400" b="1" dirty="0" err="1">
                <a:solidFill>
                  <a:srgbClr val="0070C0"/>
                </a:solidFill>
              </a:rPr>
              <a:t>Nước</a:t>
            </a:r>
            <a:r>
              <a:rPr lang="en-US" sz="4400" b="1" dirty="0">
                <a:solidFill>
                  <a:srgbClr val="0070C0"/>
                </a:solidFill>
              </a:rPr>
              <a:t> </a:t>
            </a:r>
            <a:r>
              <a:rPr lang="en-US" sz="4400" b="1" dirty="0" err="1">
                <a:solidFill>
                  <a:srgbClr val="0070C0"/>
                </a:solidFill>
              </a:rPr>
              <a:t>đối</a:t>
            </a:r>
            <a:r>
              <a:rPr lang="en-US" sz="4400" b="1" dirty="0">
                <a:solidFill>
                  <a:srgbClr val="0070C0"/>
                </a:solidFill>
              </a:rPr>
              <a:t> </a:t>
            </a:r>
            <a:r>
              <a:rPr lang="en-US" sz="4400" b="1" dirty="0" err="1">
                <a:solidFill>
                  <a:srgbClr val="0070C0"/>
                </a:solidFill>
              </a:rPr>
              <a:t>với</a:t>
            </a:r>
            <a:r>
              <a:rPr lang="en-US" sz="4400" b="1" dirty="0">
                <a:solidFill>
                  <a:srgbClr val="0070C0"/>
                </a:solidFill>
              </a:rPr>
              <a:t> con </a:t>
            </a:r>
            <a:r>
              <a:rPr lang="en-US" sz="4400" b="1" dirty="0" err="1">
                <a:solidFill>
                  <a:srgbClr val="0070C0"/>
                </a:solidFill>
              </a:rPr>
              <a:t>người</a:t>
            </a:r>
            <a:endParaRPr lang="vi-VN" sz="4400" b="1" dirty="0">
              <a:solidFill>
                <a:srgbClr val="0070C0"/>
              </a:solidFill>
            </a:endParaRPr>
          </a:p>
        </p:txBody>
      </p:sp>
      <p:cxnSp>
        <p:nvCxnSpPr>
          <p:cNvPr id="13" name="Straight Arrow Connector 12"/>
          <p:cNvCxnSpPr/>
          <p:nvPr/>
        </p:nvCxnSpPr>
        <p:spPr>
          <a:xfrm flipH="1">
            <a:off x="2339752" y="2669938"/>
            <a:ext cx="2088233" cy="1304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4705329" y="2430987"/>
            <a:ext cx="198504" cy="1521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5276053" y="2352076"/>
            <a:ext cx="2594086" cy="1622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0" y="3974247"/>
            <a:ext cx="2449734" cy="194701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99" y="3993397"/>
            <a:ext cx="2798971" cy="1916833"/>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849" y="3974246"/>
            <a:ext cx="2902989" cy="1939106"/>
          </a:xfrm>
          <a:prstGeom prst="rect">
            <a:avLst/>
          </a:prstGeom>
        </p:spPr>
      </p:pic>
    </p:spTree>
    <p:extLst>
      <p:ext uri="{BB962C8B-B14F-4D97-AF65-F5344CB8AC3E}">
        <p14:creationId xmlns:p14="http://schemas.microsoft.com/office/powerpoint/2010/main" val="3576993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anim calcmode="lin" valueType="num">
                                      <p:cBhvr>
                                        <p:cTn id="46" dur="2000" fill="hold"/>
                                        <p:tgtEl>
                                          <p:spTgt spid="25"/>
                                        </p:tgtEl>
                                        <p:attrNameLst>
                                          <p:attrName>ppt_w</p:attrName>
                                        </p:attrNameLst>
                                      </p:cBhvr>
                                      <p:tavLst>
                                        <p:tav tm="0" fmla="#ppt_w*sin(2.5*pi*$)">
                                          <p:val>
                                            <p:fltVal val="0"/>
                                          </p:val>
                                        </p:tav>
                                        <p:tav tm="100000">
                                          <p:val>
                                            <p:fltVal val="1"/>
                                          </p:val>
                                        </p:tav>
                                      </p:tavLst>
                                    </p:anim>
                                    <p:anim calcmode="lin" valueType="num">
                                      <p:cBhvr>
                                        <p:cTn id="4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20" y="6927"/>
            <a:ext cx="9117779" cy="6851073"/>
          </a:xfrm>
        </p:spPr>
      </p:pic>
      <p:sp>
        <p:nvSpPr>
          <p:cNvPr id="5" name="TextBox 4"/>
          <p:cNvSpPr txBox="1"/>
          <p:nvPr/>
        </p:nvSpPr>
        <p:spPr>
          <a:xfrm>
            <a:off x="469436" y="254942"/>
            <a:ext cx="4464496" cy="769441"/>
          </a:xfrm>
          <a:prstGeom prst="rect">
            <a:avLst/>
          </a:prstGeom>
          <a:noFill/>
        </p:spPr>
        <p:txBody>
          <a:bodyPr wrap="square" rtlCol="0">
            <a:spAutoFit/>
          </a:bodyPr>
          <a:lstStyle/>
          <a:p>
            <a:r>
              <a:rPr lang="en-US" sz="4400" b="1" i="1" dirty="0" err="1">
                <a:latin typeface="+mj-lt"/>
                <a:ea typeface="Verdana" pitchFamily="34" charset="0"/>
                <a:cs typeface="Verdana" pitchFamily="34" charset="0"/>
              </a:rPr>
              <a:t>Nước</a:t>
            </a:r>
            <a:r>
              <a:rPr lang="en-US" sz="4400" b="1" i="1" dirty="0">
                <a:latin typeface="+mj-lt"/>
                <a:ea typeface="Verdana" pitchFamily="34" charset="0"/>
                <a:cs typeface="Verdana" pitchFamily="34" charset="0"/>
              </a:rPr>
              <a:t> </a:t>
            </a:r>
            <a:r>
              <a:rPr lang="en-US" sz="4400" b="1" i="1" dirty="0" err="1">
                <a:latin typeface="+mj-lt"/>
                <a:ea typeface="Verdana" pitchFamily="34" charset="0"/>
                <a:cs typeface="Verdana" pitchFamily="34" charset="0"/>
              </a:rPr>
              <a:t>dùng</a:t>
            </a:r>
            <a:r>
              <a:rPr lang="en-US" sz="4400" b="1" i="1" dirty="0">
                <a:latin typeface="+mj-lt"/>
                <a:ea typeface="Verdana" pitchFamily="34" charset="0"/>
                <a:cs typeface="Verdana" pitchFamily="34" charset="0"/>
              </a:rPr>
              <a:t> </a:t>
            </a:r>
            <a:r>
              <a:rPr lang="en-US" sz="4400" b="1" i="1" dirty="0" err="1">
                <a:latin typeface="+mj-lt"/>
                <a:ea typeface="Verdana" pitchFamily="34" charset="0"/>
                <a:cs typeface="Verdana" pitchFamily="34" charset="0"/>
              </a:rPr>
              <a:t>để</a:t>
            </a:r>
            <a:r>
              <a:rPr lang="en-US" sz="4400" b="1" i="1" dirty="0">
                <a:latin typeface="+mj-lt"/>
                <a:ea typeface="Verdana" pitchFamily="34" charset="0"/>
                <a:cs typeface="Verdana" pitchFamily="34" charset="0"/>
              </a:rPr>
              <a:t>:</a:t>
            </a:r>
            <a:endParaRPr lang="vi-VN" sz="4400" b="1" i="1" dirty="0">
              <a:latin typeface="+mj-lt"/>
              <a:ea typeface="Verdana" pitchFamily="34" charset="0"/>
              <a:cs typeface="Verdana"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00" y="1459266"/>
            <a:ext cx="3769233" cy="22103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39" y="1450330"/>
            <a:ext cx="3439945" cy="22193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648" y="3967680"/>
            <a:ext cx="3588085" cy="2592288"/>
          </a:xfrm>
          <a:prstGeom prst="rect">
            <a:avLst/>
          </a:prstGeom>
        </p:spPr>
      </p:pic>
      <p:pic>
        <p:nvPicPr>
          <p:cNvPr id="11" name="Picture 10">
            <a:extLst>
              <a:ext uri="{FF2B5EF4-FFF2-40B4-BE49-F238E27FC236}">
                <a16:creationId xmlns:a16="http://schemas.microsoft.com/office/drawing/2014/main" id="{D6C5A1F9-67AA-2B94-AA41-A35E33E5CC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9162"/>
          <a:stretch/>
        </p:blipFill>
        <p:spPr>
          <a:xfrm>
            <a:off x="4925711" y="3967680"/>
            <a:ext cx="3164946" cy="2592288"/>
          </a:xfrm>
          <a:prstGeom prst="rect">
            <a:avLst/>
          </a:prstGeom>
        </p:spPr>
      </p:pic>
    </p:spTree>
    <p:extLst>
      <p:ext uri="{BB962C8B-B14F-4D97-AF65-F5344CB8AC3E}">
        <p14:creationId xmlns:p14="http://schemas.microsoft.com/office/powerpoint/2010/main" val="2315784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hanninhthuan6.jpg"/>
          <p:cNvPicPr>
            <a:picLocks noChangeAspect="1"/>
          </p:cNvPicPr>
          <p:nvPr/>
        </p:nvPicPr>
        <p:blipFill>
          <a:blip r:embed="rId2"/>
          <a:stretch>
            <a:fillRect/>
          </a:stretch>
        </p:blipFill>
        <p:spPr>
          <a:xfrm>
            <a:off x="0" y="857250"/>
            <a:ext cx="4648200" cy="2571750"/>
          </a:xfrm>
          <a:prstGeom prst="rect">
            <a:avLst/>
          </a:prstGeom>
        </p:spPr>
      </p:pic>
      <p:pic>
        <p:nvPicPr>
          <p:cNvPr id="5" name="Picture 4" descr="Tu ngay 10.1..(1).jpg"/>
          <p:cNvPicPr>
            <a:picLocks noChangeAspect="1"/>
          </p:cNvPicPr>
          <p:nvPr/>
        </p:nvPicPr>
        <p:blipFill>
          <a:blip r:embed="rId3"/>
          <a:stretch>
            <a:fillRect/>
          </a:stretch>
        </p:blipFill>
        <p:spPr>
          <a:xfrm>
            <a:off x="4648200" y="857250"/>
            <a:ext cx="4495800" cy="2647950"/>
          </a:xfrm>
          <a:prstGeom prst="rect">
            <a:avLst/>
          </a:prstGeom>
        </p:spPr>
      </p:pic>
      <p:pic>
        <p:nvPicPr>
          <p:cNvPr id="6" name="Picture 12" descr="tuoicay2xg7.jpg"/>
          <p:cNvPicPr>
            <a:picLocks noChangeAspect="1" noChangeArrowheads="1"/>
          </p:cNvPicPr>
          <p:nvPr/>
        </p:nvPicPr>
        <p:blipFill>
          <a:blip r:embed="rId4"/>
          <a:srcRect/>
          <a:stretch>
            <a:fillRect/>
          </a:stretch>
        </p:blipFill>
        <p:spPr bwMode="auto">
          <a:xfrm>
            <a:off x="0" y="3429000"/>
            <a:ext cx="4648200" cy="2571750"/>
          </a:xfrm>
          <a:prstGeom prst="rect">
            <a:avLst/>
          </a:prstGeom>
          <a:noFill/>
        </p:spPr>
      </p:pic>
      <p:pic>
        <p:nvPicPr>
          <p:cNvPr id="7" name="Picture 15" descr="ha-noi-xot-xa-nhin-nhung-cay-quat-tien-trieu-chet-kho-"/>
          <p:cNvPicPr>
            <a:picLocks noChangeAspect="1" noChangeArrowheads="1"/>
          </p:cNvPicPr>
          <p:nvPr/>
        </p:nvPicPr>
        <p:blipFill>
          <a:blip r:embed="rId5"/>
          <a:srcRect/>
          <a:stretch>
            <a:fillRect/>
          </a:stretch>
        </p:blipFill>
        <p:spPr bwMode="auto">
          <a:xfrm>
            <a:off x="4648200" y="3505200"/>
            <a:ext cx="4495800" cy="2495550"/>
          </a:xfrm>
          <a:prstGeom prst="rect">
            <a:avLst/>
          </a:prstGeom>
          <a:noFill/>
        </p:spPr>
      </p:pic>
      <p:sp>
        <p:nvSpPr>
          <p:cNvPr id="8" name="TextBox 7"/>
          <p:cNvSpPr txBox="1"/>
          <p:nvPr/>
        </p:nvSpPr>
        <p:spPr>
          <a:xfrm>
            <a:off x="4648200" y="857250"/>
            <a:ext cx="2514600" cy="1077218"/>
          </a:xfrm>
          <a:prstGeom prst="rect">
            <a:avLst/>
          </a:prstGeom>
          <a:noFill/>
        </p:spPr>
        <p:txBody>
          <a:bodyPr wrap="square" rtlCol="0">
            <a:spAutoFit/>
          </a:bodyPr>
          <a:lstStyle/>
          <a:p>
            <a:r>
              <a:rPr lang="en-US" sz="3200" b="1" dirty="0" err="1">
                <a:solidFill>
                  <a:srgbClr val="FF0000"/>
                </a:solidFill>
              </a:rPr>
              <a:t>Nước</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cây</a:t>
            </a:r>
            <a:r>
              <a:rPr lang="en-US" sz="3200" b="1" dirty="0">
                <a:solidFill>
                  <a:srgbClr val="FF0000"/>
                </a:solidFill>
              </a:rPr>
              <a:t> </a:t>
            </a:r>
            <a:r>
              <a:rPr lang="en-US" sz="3200" b="1" dirty="0" err="1">
                <a:solidFill>
                  <a:srgbClr val="FF0000"/>
                </a:solidFill>
              </a:rPr>
              <a:t>trồng</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4" descr="1435138553-fyze3_cxcj"/>
          <p:cNvPicPr>
            <a:picLocks noChangeAspect="1" noChangeArrowheads="1"/>
          </p:cNvPicPr>
          <p:nvPr/>
        </p:nvPicPr>
        <p:blipFill>
          <a:blip r:embed="rId2"/>
          <a:srcRect/>
          <a:stretch>
            <a:fillRect/>
          </a:stretch>
        </p:blipFill>
        <p:spPr bwMode="auto">
          <a:xfrm>
            <a:off x="0" y="857250"/>
            <a:ext cx="4343400" cy="2362200"/>
          </a:xfrm>
          <a:prstGeom prst="rect">
            <a:avLst/>
          </a:prstGeom>
          <a:noFill/>
        </p:spPr>
      </p:pic>
      <p:pic>
        <p:nvPicPr>
          <p:cNvPr id="7" name="Picture 13" descr="cavoi"/>
          <p:cNvPicPr>
            <a:picLocks noGrp="1" noChangeAspect="1" noChangeArrowheads="1"/>
          </p:cNvPicPr>
          <p:nvPr>
            <p:ph sz="quarter" idx="4294967295"/>
          </p:nvPr>
        </p:nvPicPr>
        <p:blipFill>
          <a:blip r:embed="rId3"/>
          <a:srcRect/>
          <a:stretch>
            <a:fillRect/>
          </a:stretch>
        </p:blipFill>
        <p:spPr>
          <a:xfrm>
            <a:off x="0" y="3276600"/>
            <a:ext cx="4267200" cy="2724150"/>
          </a:xfrm>
          <a:prstGeom prst="rect">
            <a:avLst/>
          </a:prstGeom>
          <a:noFill/>
        </p:spPr>
      </p:pic>
      <p:pic>
        <p:nvPicPr>
          <p:cNvPr id="8" name="Picture 8" descr="tom.bmp"/>
          <p:cNvPicPr>
            <a:picLocks noChangeAspect="1"/>
          </p:cNvPicPr>
          <p:nvPr/>
        </p:nvPicPr>
        <p:blipFill>
          <a:blip r:embed="rId4"/>
          <a:srcRect/>
          <a:stretch>
            <a:fillRect/>
          </a:stretch>
        </p:blipFill>
        <p:spPr bwMode="auto">
          <a:xfrm>
            <a:off x="4267200" y="3276600"/>
            <a:ext cx="4876800" cy="2724150"/>
          </a:xfrm>
          <a:prstGeom prst="rect">
            <a:avLst/>
          </a:prstGeom>
          <a:noFill/>
          <a:ln w="9525">
            <a:noFill/>
            <a:miter lim="800000"/>
            <a:headEnd/>
            <a:tailEnd/>
          </a:ln>
        </p:spPr>
      </p:pic>
      <p:pic>
        <p:nvPicPr>
          <p:cNvPr id="9" name="Picture 9" descr="tóm.bmp"/>
          <p:cNvPicPr>
            <a:picLocks noChangeAspect="1"/>
          </p:cNvPicPr>
          <p:nvPr/>
        </p:nvPicPr>
        <p:blipFill>
          <a:blip r:embed="rId5"/>
          <a:srcRect/>
          <a:stretch>
            <a:fillRect/>
          </a:stretch>
        </p:blipFill>
        <p:spPr bwMode="auto">
          <a:xfrm>
            <a:off x="4343400" y="857251"/>
            <a:ext cx="4800600" cy="2424223"/>
          </a:xfrm>
          <a:prstGeom prst="rect">
            <a:avLst/>
          </a:prstGeom>
          <a:noFill/>
          <a:ln w="9525">
            <a:noFill/>
            <a:miter lim="800000"/>
            <a:headEnd/>
            <a:tailEnd/>
          </a:ln>
        </p:spPr>
      </p:pic>
      <p:sp>
        <p:nvSpPr>
          <p:cNvPr id="10" name="TextBox 9"/>
          <p:cNvSpPr txBox="1"/>
          <p:nvPr/>
        </p:nvSpPr>
        <p:spPr>
          <a:xfrm>
            <a:off x="4648200" y="857250"/>
            <a:ext cx="2514600" cy="1077218"/>
          </a:xfrm>
          <a:prstGeom prst="rect">
            <a:avLst/>
          </a:prstGeom>
          <a:noFill/>
        </p:spPr>
        <p:txBody>
          <a:bodyPr wrap="square" rtlCol="0">
            <a:spAutoFit/>
          </a:bodyPr>
          <a:lstStyle/>
          <a:p>
            <a:r>
              <a:rPr lang="en-US" sz="3200" b="1" dirty="0" err="1">
                <a:solidFill>
                  <a:srgbClr val="FF0000"/>
                </a:solidFill>
              </a:rPr>
              <a:t>Nước</a:t>
            </a:r>
            <a:r>
              <a:rPr lang="en-US" sz="3200" b="1" dirty="0">
                <a:solidFill>
                  <a:srgbClr val="FF0000"/>
                </a:solidFill>
              </a:rPr>
              <a:t> </a:t>
            </a:r>
            <a:r>
              <a:rPr lang="en-US" sz="3200" b="1" dirty="0" err="1">
                <a:solidFill>
                  <a:srgbClr val="FF0000"/>
                </a:solidFill>
              </a:rPr>
              <a:t>đối</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động</a:t>
            </a:r>
            <a:r>
              <a:rPr lang="en-US" sz="3200" b="1" dirty="0">
                <a:solidFill>
                  <a:srgbClr val="FF0000"/>
                </a:solidFill>
              </a:rPr>
              <a:t> </a:t>
            </a:r>
            <a:r>
              <a:rPr lang="en-US" sz="3200" b="1" dirty="0" err="1">
                <a:solidFill>
                  <a:srgbClr val="FF0000"/>
                </a:solidFill>
              </a:rPr>
              <a:t>vật</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
                                          </p:val>
                                        </p:tav>
                                        <p:tav tm="100000">
                                          <p:val>
                                            <p:strVal val="#ppt_w"/>
                                          </p:val>
                                        </p:tav>
                                      </p:tavLst>
                                    </p:anim>
                                    <p:anim calcmode="lin" valueType="num">
                                      <p:cBhvr>
                                        <p:cTn id="13" dur="500" fill="hold"/>
                                        <p:tgtEl>
                                          <p:spTgt spid="7"/>
                                        </p:tgtEl>
                                        <p:attrNameLst>
                                          <p:attrName>ppt_h</p:attrName>
                                        </p:attrNameLst>
                                      </p:cBhvr>
                                      <p:tavLst>
                                        <p:tav tm="0" fmla="#ppt_h*sin(2.5*pi*$)">
                                          <p:val>
                                            <p:fltVal val="0"/>
                                          </p:val>
                                        </p:tav>
                                        <p:tav tm="100000">
                                          <p:val>
                                            <p:fltVal val="1"/>
                                          </p:val>
                                        </p:tav>
                                      </p:tavLst>
                                    </p:anim>
                                  </p:childTnLst>
                                </p:cTn>
                              </p:par>
                              <p:par>
                                <p:cTn id="14" presetID="2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edge">
                                      <p:cBhvr>
                                        <p:cTn id="16" dur="2000"/>
                                        <p:tgtEl>
                                          <p:spTgt spid="9"/>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62000" y="1085850"/>
            <a:ext cx="7848600" cy="800100"/>
            <a:chOff x="914400" y="76200"/>
            <a:chExt cx="7848600" cy="1066800"/>
          </a:xfrm>
        </p:grpSpPr>
        <p:sp>
          <p:nvSpPr>
            <p:cNvPr id="7" name="Cloud 6"/>
            <p:cNvSpPr/>
            <p:nvPr/>
          </p:nvSpPr>
          <p:spPr bwMode="auto">
            <a:xfrm>
              <a:off x="914400" y="76200"/>
              <a:ext cx="7467600" cy="1066800"/>
            </a:xfrm>
            <a:prstGeom prst="cloud">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en-US"/>
            </a:p>
          </p:txBody>
        </p:sp>
        <p:sp>
          <p:nvSpPr>
            <p:cNvPr id="8" name="TextBox 7"/>
            <p:cNvSpPr txBox="1"/>
            <p:nvPr/>
          </p:nvSpPr>
          <p:spPr bwMode="auto">
            <a:xfrm>
              <a:off x="1600200" y="152400"/>
              <a:ext cx="7162800" cy="94384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000" b="1" spc="50" dirty="0" err="1">
                  <a:ln w="11430"/>
                  <a:solidFill>
                    <a:srgbClr val="0070C0"/>
                  </a:solidFill>
                  <a:effectLst>
                    <a:outerShdw blurRad="76200" dist="50800" dir="5400000" algn="tl" rotWithShape="0">
                      <a:srgbClr val="000000">
                        <a:alpha val="65000"/>
                      </a:srgbClr>
                    </a:outerShdw>
                  </a:effectLst>
                  <a:latin typeface="VNI-Ariston" pitchFamily="2" charset="0"/>
                </a:rPr>
                <a:t>Haõy</a:t>
              </a:r>
              <a:r>
                <a:rPr lang="en-US" sz="4000" b="1" spc="50" dirty="0">
                  <a:ln w="11430"/>
                  <a:solidFill>
                    <a:srgbClr val="0070C0"/>
                  </a:solidFill>
                  <a:effectLst>
                    <a:outerShdw blurRad="76200" dist="50800" dir="5400000" algn="tl" rotWithShape="0">
                      <a:srgbClr val="000000">
                        <a:alpha val="65000"/>
                      </a:srgbClr>
                    </a:outerShdw>
                  </a:effectLst>
                  <a:latin typeface="VNI-Ariston" pitchFamily="2" charset="0"/>
                </a:rPr>
                <a:t> </a:t>
              </a:r>
              <a:r>
                <a:rPr lang="en-US" sz="4000" b="1" spc="50" dirty="0" err="1">
                  <a:ln w="11430"/>
                  <a:solidFill>
                    <a:srgbClr val="0070C0"/>
                  </a:solidFill>
                  <a:effectLst>
                    <a:outerShdw blurRad="76200" dist="50800" dir="5400000" algn="tl" rotWithShape="0">
                      <a:srgbClr val="000000">
                        <a:alpha val="65000"/>
                      </a:srgbClr>
                    </a:outerShdw>
                  </a:effectLst>
                  <a:latin typeface="VNI-Ariston" pitchFamily="2" charset="0"/>
                </a:rPr>
                <a:t>laéng</a:t>
              </a:r>
              <a:r>
                <a:rPr lang="en-US" sz="4000" b="1" spc="50" dirty="0">
                  <a:ln w="11430"/>
                  <a:solidFill>
                    <a:srgbClr val="0070C0"/>
                  </a:solidFill>
                  <a:effectLst>
                    <a:outerShdw blurRad="76200" dist="50800" dir="5400000" algn="tl" rotWithShape="0">
                      <a:srgbClr val="000000">
                        <a:alpha val="65000"/>
                      </a:srgbClr>
                    </a:outerShdw>
                  </a:effectLst>
                  <a:latin typeface="VNI-Ariston" pitchFamily="2" charset="0"/>
                </a:rPr>
                <a:t> </a:t>
              </a:r>
              <a:r>
                <a:rPr lang="en-US" sz="4000" b="1" spc="50" dirty="0" err="1">
                  <a:ln w="11430"/>
                  <a:solidFill>
                    <a:srgbClr val="0070C0"/>
                  </a:solidFill>
                  <a:effectLst>
                    <a:outerShdw blurRad="76200" dist="50800" dir="5400000" algn="tl" rotWithShape="0">
                      <a:srgbClr val="000000">
                        <a:alpha val="65000"/>
                      </a:srgbClr>
                    </a:outerShdw>
                  </a:effectLst>
                  <a:latin typeface="VNI-Ariston" pitchFamily="2" charset="0"/>
                </a:rPr>
                <a:t>nghe</a:t>
              </a:r>
              <a:r>
                <a:rPr lang="en-US" sz="4000" b="1" spc="50" dirty="0">
                  <a:ln w="11430"/>
                  <a:solidFill>
                    <a:srgbClr val="0070C0"/>
                  </a:solidFill>
                  <a:effectLst>
                    <a:outerShdw blurRad="76200" dist="50800" dir="5400000" algn="tl" rotWithShape="0">
                      <a:srgbClr val="000000">
                        <a:alpha val="65000"/>
                      </a:srgbClr>
                    </a:outerShdw>
                  </a:effectLst>
                  <a:latin typeface="VNI-Ariston" pitchFamily="2" charset="0"/>
                </a:rPr>
                <a:t> </a:t>
              </a:r>
              <a:r>
                <a:rPr lang="en-US" sz="4000" b="1" spc="50" dirty="0" err="1">
                  <a:ln w="11430"/>
                  <a:solidFill>
                    <a:srgbClr val="0070C0"/>
                  </a:solidFill>
                  <a:effectLst>
                    <a:outerShdw blurRad="76200" dist="50800" dir="5400000" algn="tl" rotWithShape="0">
                      <a:srgbClr val="000000">
                        <a:alpha val="65000"/>
                      </a:srgbClr>
                    </a:outerShdw>
                  </a:effectLst>
                  <a:latin typeface="VNI-Ariston" pitchFamily="2" charset="0"/>
                </a:rPr>
                <a:t>thoâng</a:t>
              </a:r>
              <a:r>
                <a:rPr lang="en-US" sz="4000" b="1" spc="50" dirty="0">
                  <a:ln w="11430"/>
                  <a:solidFill>
                    <a:srgbClr val="0070C0"/>
                  </a:solidFill>
                  <a:effectLst>
                    <a:outerShdw blurRad="76200" dist="50800" dir="5400000" algn="tl" rotWithShape="0">
                      <a:srgbClr val="000000">
                        <a:alpha val="65000"/>
                      </a:srgbClr>
                    </a:outerShdw>
                  </a:effectLst>
                  <a:latin typeface="VNI-Ariston" pitchFamily="2" charset="0"/>
                </a:rPr>
                <a:t> </a:t>
              </a:r>
              <a:r>
                <a:rPr lang="en-US" sz="4000" b="1" spc="50" dirty="0" err="1">
                  <a:ln w="11430"/>
                  <a:solidFill>
                    <a:srgbClr val="0070C0"/>
                  </a:solidFill>
                  <a:effectLst>
                    <a:outerShdw blurRad="76200" dist="50800" dir="5400000" algn="tl" rotWithShape="0">
                      <a:srgbClr val="000000">
                        <a:alpha val="65000"/>
                      </a:srgbClr>
                    </a:outerShdw>
                  </a:effectLst>
                  <a:latin typeface="VNI-Ariston" pitchFamily="2" charset="0"/>
                </a:rPr>
                <a:t>ñieäp</a:t>
              </a:r>
              <a:r>
                <a:rPr lang="en-US" sz="4000" b="1" spc="50" dirty="0">
                  <a:ln w="11430"/>
                  <a:solidFill>
                    <a:srgbClr val="0070C0"/>
                  </a:solidFill>
                  <a:effectLst>
                    <a:outerShdw blurRad="76200" dist="50800" dir="5400000" algn="tl" rotWithShape="0">
                      <a:srgbClr val="000000">
                        <a:alpha val="65000"/>
                      </a:srgbClr>
                    </a:outerShdw>
                  </a:effectLst>
                  <a:latin typeface="VNI-Ariston" pitchFamily="2" charset="0"/>
                </a:rPr>
                <a:t>:</a:t>
              </a:r>
            </a:p>
          </p:txBody>
        </p:sp>
      </p:grpSp>
      <p:pic>
        <p:nvPicPr>
          <p:cNvPr id="5" name="Picture 3" descr="C:\Documents and Settings\culi\My Documents\My Pictures\h2t61.jpg"/>
          <p:cNvPicPr>
            <a:picLocks noChangeAspect="1" noChangeArrowheads="1"/>
          </p:cNvPicPr>
          <p:nvPr/>
        </p:nvPicPr>
        <p:blipFill>
          <a:blip r:embed="rId2"/>
          <a:srcRect/>
          <a:stretch>
            <a:fillRect/>
          </a:stretch>
        </p:blipFill>
        <p:spPr bwMode="auto">
          <a:xfrm>
            <a:off x="304800" y="2057401"/>
            <a:ext cx="3810000" cy="3327755"/>
          </a:xfrm>
          <a:prstGeom prst="rect">
            <a:avLst/>
          </a:prstGeom>
          <a:noFill/>
          <a:ln w="57150">
            <a:noFill/>
            <a:prstDash val="sysDot"/>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58730" name="Picture 10" descr="hiep 051"/>
          <p:cNvPicPr>
            <a:picLocks noChangeAspect="1" noChangeArrowheads="1"/>
          </p:cNvPicPr>
          <p:nvPr/>
        </p:nvPicPr>
        <p:blipFill>
          <a:blip r:embed="rId3" cstate="print"/>
          <a:srcRect/>
          <a:stretch>
            <a:fillRect/>
          </a:stretch>
        </p:blipFill>
        <p:spPr bwMode="auto">
          <a:xfrm>
            <a:off x="5486400" y="2286000"/>
            <a:ext cx="3657600" cy="3486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8730"/>
                                        </p:tgtEl>
                                        <p:attrNameLst>
                                          <p:attrName>style.visibility</p:attrName>
                                        </p:attrNameLst>
                                      </p:cBhvr>
                                      <p:to>
                                        <p:strVal val="visible"/>
                                      </p:to>
                                    </p:set>
                                    <p:animEffect transition="in" filter="circle(in)">
                                      <p:cBhvr>
                                        <p:cTn id="17" dur="1000"/>
                                        <p:tgtEl>
                                          <p:spTgt spid="158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1836982" y="764704"/>
            <a:ext cx="6530489" cy="3108543"/>
          </a:xfrm>
          <a:prstGeom prst="rect">
            <a:avLst/>
          </a:prstGeom>
          <a:noFill/>
        </p:spPr>
        <p:txBody>
          <a:bodyPr wrap="square" rtlCol="0">
            <a:spAutoFit/>
          </a:bodyPr>
          <a:lstStyle/>
          <a:p>
            <a:r>
              <a:rPr lang="vi-VN" sz="2800" b="1" dirty="0">
                <a:latin typeface="+mj-lt"/>
              </a:rPr>
              <a:t>- Mở rộng: Nước còn dùng trong sản xuất, chế biến....</a:t>
            </a:r>
          </a:p>
          <a:p>
            <a:r>
              <a:rPr lang="vi-VN" sz="2800" b="1" dirty="0">
                <a:latin typeface="+mj-lt"/>
              </a:rPr>
              <a:t>- Giáo dục: Nước rất cần thiết và quan trọng đối với con người và các loài động vật cũng như cây cối, vì vậy phải biết tiết kiệm nước, giũ gìn nguồn nước luôn sạch sẽ..</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645024"/>
            <a:ext cx="3277790" cy="1711132"/>
          </a:xfrm>
          <a:prstGeom prst="rect">
            <a:avLst/>
          </a:prstGeom>
        </p:spPr>
      </p:pic>
    </p:spTree>
    <p:extLst>
      <p:ext uri="{BB962C8B-B14F-4D97-AF65-F5344CB8AC3E}">
        <p14:creationId xmlns:p14="http://schemas.microsoft.com/office/powerpoint/2010/main" val="2406781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6" name="Rectangle 5"/>
          <p:cNvSpPr/>
          <p:nvPr/>
        </p:nvSpPr>
        <p:spPr>
          <a:xfrm rot="20994108">
            <a:off x="2567553" y="1599475"/>
            <a:ext cx="3853939" cy="923330"/>
          </a:xfrm>
          <a:prstGeom prst="rect">
            <a:avLst/>
          </a:prstGeom>
          <a:noFill/>
        </p:spPr>
        <p:txBody>
          <a:bodyPr wrap="none" lIns="91440" tIns="45720" rIns="91440" bIns="45720">
            <a:spAutoFit/>
          </a:bodyPr>
          <a:lstStyle/>
          <a:p>
            <a:pPr algn="ctr"/>
            <a:r>
              <a:rPr lang="vi-VN"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TRÒ CHƠI:</a:t>
            </a:r>
            <a:endParaRPr lang="vi-V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1974173" y="3506082"/>
            <a:ext cx="5195653"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vi-VN" sz="5400" b="1" dirty="0">
                <a:ln/>
                <a:solidFill>
                  <a:srgbClr val="7030A0"/>
                </a:solidFill>
              </a:rPr>
              <a:t>C</a:t>
            </a:r>
            <a:r>
              <a:rPr lang="en-US" sz="5400" b="1" dirty="0" err="1">
                <a:ln/>
                <a:solidFill>
                  <a:srgbClr val="7030A0"/>
                </a:solidFill>
              </a:rPr>
              <a:t>họn</a:t>
            </a:r>
            <a:r>
              <a:rPr lang="en-US" sz="5400" b="1" dirty="0">
                <a:ln/>
                <a:solidFill>
                  <a:srgbClr val="7030A0"/>
                </a:solidFill>
              </a:rPr>
              <a:t> </a:t>
            </a:r>
            <a:r>
              <a:rPr lang="en-US" sz="5400" b="1" dirty="0" err="1">
                <a:ln/>
                <a:solidFill>
                  <a:srgbClr val="7030A0"/>
                </a:solidFill>
              </a:rPr>
              <a:t>hành</a:t>
            </a:r>
            <a:r>
              <a:rPr lang="en-US" sz="5400" b="1" dirty="0">
                <a:ln/>
                <a:solidFill>
                  <a:srgbClr val="7030A0"/>
                </a:solidFill>
              </a:rPr>
              <a:t> </a:t>
            </a:r>
            <a:r>
              <a:rPr lang="en-US" sz="5400" b="1" dirty="0" err="1">
                <a:ln/>
                <a:solidFill>
                  <a:srgbClr val="7030A0"/>
                </a:solidFill>
              </a:rPr>
              <a:t>động</a:t>
            </a:r>
            <a:r>
              <a:rPr lang="en-US" sz="5400" b="1" dirty="0">
                <a:ln/>
                <a:solidFill>
                  <a:srgbClr val="7030A0"/>
                </a:solidFill>
              </a:rPr>
              <a:t> </a:t>
            </a:r>
          </a:p>
          <a:p>
            <a:pPr algn="ctr"/>
            <a:r>
              <a:rPr lang="en-US" sz="5400" b="1" dirty="0" err="1">
                <a:ln/>
                <a:solidFill>
                  <a:srgbClr val="7030A0"/>
                </a:solidFill>
              </a:rPr>
              <a:t>Đúng</a:t>
            </a:r>
            <a:r>
              <a:rPr lang="en-US" sz="5400" b="1" dirty="0">
                <a:ln/>
                <a:solidFill>
                  <a:srgbClr val="7030A0"/>
                </a:solidFill>
              </a:rPr>
              <a:t> - Sai</a:t>
            </a:r>
            <a:endParaRPr lang="vi-VN" sz="5400" b="1" dirty="0">
              <a:ln/>
              <a:solidFill>
                <a:srgbClr val="7030A0"/>
              </a:solidFill>
            </a:endParaRPr>
          </a:p>
        </p:txBody>
      </p:sp>
    </p:spTree>
    <p:extLst>
      <p:ext uri="{BB962C8B-B14F-4D97-AF65-F5344CB8AC3E}">
        <p14:creationId xmlns:p14="http://schemas.microsoft.com/office/powerpoint/2010/main" val="193527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descr="9"/>
          <p:cNvPicPr>
            <a:picLocks noChangeAspect="1" noChangeArrowheads="1"/>
          </p:cNvPicPr>
          <p:nvPr/>
        </p:nvPicPr>
        <p:blipFill>
          <a:blip r:embed="rId2"/>
          <a:srcRect/>
          <a:stretch>
            <a:fillRect/>
          </a:stretch>
        </p:blipFill>
        <p:spPr bwMode="auto">
          <a:xfrm>
            <a:off x="899592" y="857250"/>
            <a:ext cx="3744416" cy="5143500"/>
          </a:xfrm>
          <a:prstGeom prst="rect">
            <a:avLst/>
          </a:prstGeom>
          <a:noFill/>
        </p:spPr>
      </p:pic>
      <p:pic>
        <p:nvPicPr>
          <p:cNvPr id="8" name="Content Placeholder 7">
            <a:extLst>
              <a:ext uri="{FF2B5EF4-FFF2-40B4-BE49-F238E27FC236}">
                <a16:creationId xmlns:a16="http://schemas.microsoft.com/office/drawing/2014/main" id="{0E12ACD6-0FE4-2FA8-E04C-1E381C2A31C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60232" y="2729557"/>
            <a:ext cx="1398885" cy="1398885"/>
          </a:xfr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971600" y="857250"/>
            <a:ext cx="3384376" cy="5143500"/>
            <a:chOff x="161" y="1392"/>
            <a:chExt cx="1279" cy="2256"/>
          </a:xfrm>
        </p:grpSpPr>
        <p:pic>
          <p:nvPicPr>
            <p:cNvPr id="161804" name="Picture 12" descr="7"/>
            <p:cNvPicPr>
              <a:picLocks noChangeAspect="1" noChangeArrowheads="1"/>
            </p:cNvPicPr>
            <p:nvPr/>
          </p:nvPicPr>
          <p:blipFill>
            <a:blip r:embed="rId2"/>
            <a:srcRect/>
            <a:stretch>
              <a:fillRect/>
            </a:stretch>
          </p:blipFill>
          <p:spPr bwMode="auto">
            <a:xfrm>
              <a:off x="161" y="1392"/>
              <a:ext cx="1279" cy="2256"/>
            </a:xfrm>
            <a:prstGeom prst="rect">
              <a:avLst/>
            </a:prstGeom>
            <a:noFill/>
          </p:spPr>
        </p:pic>
        <p:sp>
          <p:nvSpPr>
            <p:cNvPr id="161805" name="Text Box 13"/>
            <p:cNvSpPr txBox="1">
              <a:spLocks noChangeArrowheads="1"/>
            </p:cNvSpPr>
            <p:nvPr/>
          </p:nvSpPr>
          <p:spPr bwMode="auto">
            <a:xfrm>
              <a:off x="240" y="1441"/>
              <a:ext cx="481" cy="202"/>
            </a:xfrm>
            <a:prstGeom prst="rect">
              <a:avLst/>
            </a:prstGeom>
            <a:noFill/>
            <a:ln w="9525">
              <a:noFill/>
              <a:miter lim="800000"/>
              <a:headEnd/>
              <a:tailEnd/>
            </a:ln>
            <a:effectLst/>
          </p:spPr>
          <p:txBody>
            <a:bodyPr>
              <a:spAutoFit/>
            </a:bodyPr>
            <a:lstStyle/>
            <a:p>
              <a:pPr>
                <a:spcBef>
                  <a:spcPct val="50000"/>
                </a:spcBef>
              </a:pPr>
              <a:endParaRPr lang="en-US" sz="2400" b="1"/>
            </a:p>
          </p:txBody>
        </p:sp>
      </p:grpSp>
      <p:pic>
        <p:nvPicPr>
          <p:cNvPr id="6" name="Picture 5">
            <a:extLst>
              <a:ext uri="{FF2B5EF4-FFF2-40B4-BE49-F238E27FC236}">
                <a16:creationId xmlns:a16="http://schemas.microsoft.com/office/drawing/2014/main" id="{0C53C293-F66B-69DA-0F83-2B7ECDA65E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01" r="15561"/>
          <a:stretch/>
        </p:blipFill>
        <p:spPr>
          <a:xfrm>
            <a:off x="5796136" y="2612318"/>
            <a:ext cx="1666988" cy="1633364"/>
          </a:xfrm>
          <a:prstGeom prst="rect">
            <a:avLst/>
          </a:prstGeom>
        </p:spPr>
      </p:pic>
    </p:spTree>
    <p:extLst>
      <p:ext uri="{BB962C8B-B14F-4D97-AF65-F5344CB8AC3E}">
        <p14:creationId xmlns:p14="http://schemas.microsoft.com/office/powerpoint/2010/main" val="29537700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4" name="Picture 14" descr="65_6_1356930814_09_301212_TT_NgheAn"/>
          <p:cNvPicPr>
            <a:picLocks noChangeAspect="1" noChangeArrowheads="1"/>
          </p:cNvPicPr>
          <p:nvPr/>
        </p:nvPicPr>
        <p:blipFill rotWithShape="1">
          <a:blip r:embed="rId2"/>
          <a:srcRect r="28251"/>
          <a:stretch/>
        </p:blipFill>
        <p:spPr bwMode="auto">
          <a:xfrm>
            <a:off x="1115616" y="785142"/>
            <a:ext cx="4744634" cy="5143500"/>
          </a:xfrm>
          <a:prstGeom prst="rect">
            <a:avLst/>
          </a:prstGeom>
          <a:noFill/>
        </p:spPr>
      </p:pic>
      <p:pic>
        <p:nvPicPr>
          <p:cNvPr id="2" name="Content Placeholder 7">
            <a:extLst>
              <a:ext uri="{FF2B5EF4-FFF2-40B4-BE49-F238E27FC236}">
                <a16:creationId xmlns:a16="http://schemas.microsoft.com/office/drawing/2014/main" id="{80E1CB10-7640-304F-6255-3C1AEEFEF2C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20272" y="2657449"/>
            <a:ext cx="1398885" cy="1398885"/>
          </a:xfrm>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267744" y="4305528"/>
            <a:ext cx="2232248" cy="646331"/>
          </a:xfrm>
          <a:prstGeom prst="rect">
            <a:avLst/>
          </a:prstGeom>
          <a:noFill/>
        </p:spPr>
        <p:txBody>
          <a:bodyPr wrap="square" rtlCol="0">
            <a:spAutoFit/>
          </a:bodyPr>
          <a:lstStyle/>
          <a:p>
            <a:endParaRPr lang="vi-VN"/>
          </a:p>
          <a:p>
            <a:endParaRPr lang="vi-VN"/>
          </a:p>
        </p:txBody>
      </p:sp>
      <p:sp>
        <p:nvSpPr>
          <p:cNvPr id="4" name="TextBox 3"/>
          <p:cNvSpPr txBox="1"/>
          <p:nvPr/>
        </p:nvSpPr>
        <p:spPr>
          <a:xfrm>
            <a:off x="505096" y="1985670"/>
            <a:ext cx="7848872" cy="1446550"/>
          </a:xfrm>
          <a:prstGeom prst="rect">
            <a:avLst/>
          </a:prstGeom>
          <a:noFill/>
        </p:spPr>
        <p:txBody>
          <a:bodyPr wrap="square" rtlCol="0">
            <a:spAutoFit/>
          </a:bodyPr>
          <a:lstStyle/>
          <a:p>
            <a:pPr algn="ctr"/>
            <a:r>
              <a:rPr lang="en-US" sz="4400" b="1" dirty="0" err="1">
                <a:solidFill>
                  <a:srgbClr val="C00000"/>
                </a:solidFill>
                <a:latin typeface="Consolas" pitchFamily="49" charset="0"/>
                <a:cs typeface="Consolas" pitchFamily="49" charset="0"/>
              </a:rPr>
              <a:t>Bé</a:t>
            </a:r>
            <a:r>
              <a:rPr lang="en-US" sz="4400" b="1" dirty="0">
                <a:solidFill>
                  <a:srgbClr val="C00000"/>
                </a:solidFill>
                <a:latin typeface="Consolas" pitchFamily="49" charset="0"/>
                <a:cs typeface="Consolas" pitchFamily="49" charset="0"/>
              </a:rPr>
              <a:t> </a:t>
            </a:r>
            <a:r>
              <a:rPr lang="en-US" sz="4400" b="1" dirty="0" err="1">
                <a:solidFill>
                  <a:srgbClr val="C00000"/>
                </a:solidFill>
                <a:latin typeface="Consolas" pitchFamily="49" charset="0"/>
                <a:cs typeface="Consolas" pitchFamily="49" charset="0"/>
              </a:rPr>
              <a:t>vui</a:t>
            </a:r>
            <a:r>
              <a:rPr lang="en-US" sz="4400" b="1" dirty="0">
                <a:solidFill>
                  <a:srgbClr val="C00000"/>
                </a:solidFill>
                <a:latin typeface="Consolas" pitchFamily="49" charset="0"/>
                <a:cs typeface="Consolas" pitchFamily="49" charset="0"/>
              </a:rPr>
              <a:t> ca </a:t>
            </a:r>
            <a:r>
              <a:rPr lang="en-US" sz="4400" b="1" dirty="0" err="1">
                <a:solidFill>
                  <a:srgbClr val="C00000"/>
                </a:solidFill>
                <a:latin typeface="Consolas" pitchFamily="49" charset="0"/>
                <a:cs typeface="Consolas" pitchFamily="49" charset="0"/>
              </a:rPr>
              <a:t>hát</a:t>
            </a:r>
            <a:r>
              <a:rPr lang="en-US" sz="4400" b="1" dirty="0">
                <a:solidFill>
                  <a:srgbClr val="C00000"/>
                </a:solidFill>
                <a:latin typeface="Consolas" pitchFamily="49" charset="0"/>
                <a:cs typeface="Consolas" pitchFamily="49" charset="0"/>
              </a:rPr>
              <a:t>: </a:t>
            </a:r>
          </a:p>
          <a:p>
            <a:pPr algn="ctr"/>
            <a:r>
              <a:rPr lang="en-US" sz="4400" b="1" dirty="0">
                <a:solidFill>
                  <a:srgbClr val="C00000"/>
                </a:solidFill>
                <a:latin typeface="Consolas" pitchFamily="49" charset="0"/>
                <a:cs typeface="Consolas" pitchFamily="49" charset="0"/>
              </a:rPr>
              <a:t>“Cho </a:t>
            </a:r>
            <a:r>
              <a:rPr lang="en-US" sz="4400" b="1" dirty="0" err="1">
                <a:solidFill>
                  <a:srgbClr val="C00000"/>
                </a:solidFill>
                <a:latin typeface="Consolas" pitchFamily="49" charset="0"/>
                <a:cs typeface="Consolas" pitchFamily="49" charset="0"/>
              </a:rPr>
              <a:t>tôi</a:t>
            </a:r>
            <a:r>
              <a:rPr lang="en-US" sz="4400" b="1" dirty="0">
                <a:solidFill>
                  <a:srgbClr val="C00000"/>
                </a:solidFill>
                <a:latin typeface="Consolas" pitchFamily="49" charset="0"/>
                <a:cs typeface="Consolas" pitchFamily="49" charset="0"/>
              </a:rPr>
              <a:t> </a:t>
            </a:r>
            <a:r>
              <a:rPr lang="en-US" sz="4400" b="1" dirty="0" err="1">
                <a:solidFill>
                  <a:srgbClr val="C00000"/>
                </a:solidFill>
                <a:latin typeface="Consolas" pitchFamily="49" charset="0"/>
                <a:cs typeface="Consolas" pitchFamily="49" charset="0"/>
              </a:rPr>
              <a:t>đi</a:t>
            </a:r>
            <a:r>
              <a:rPr lang="en-US" sz="4400" b="1" dirty="0">
                <a:solidFill>
                  <a:srgbClr val="C00000"/>
                </a:solidFill>
                <a:latin typeface="Consolas" pitchFamily="49" charset="0"/>
                <a:cs typeface="Consolas" pitchFamily="49" charset="0"/>
              </a:rPr>
              <a:t> </a:t>
            </a:r>
            <a:r>
              <a:rPr lang="en-US" sz="4400" b="1" dirty="0" err="1">
                <a:solidFill>
                  <a:srgbClr val="C00000"/>
                </a:solidFill>
                <a:latin typeface="Consolas" pitchFamily="49" charset="0"/>
                <a:cs typeface="Consolas" pitchFamily="49" charset="0"/>
              </a:rPr>
              <a:t>làm</a:t>
            </a:r>
            <a:r>
              <a:rPr lang="en-US" sz="4400" b="1" dirty="0">
                <a:solidFill>
                  <a:srgbClr val="C00000"/>
                </a:solidFill>
                <a:latin typeface="Consolas" pitchFamily="49" charset="0"/>
                <a:cs typeface="Consolas" pitchFamily="49" charset="0"/>
              </a:rPr>
              <a:t> </a:t>
            </a:r>
            <a:r>
              <a:rPr lang="en-US" sz="4400" b="1" dirty="0" err="1">
                <a:solidFill>
                  <a:srgbClr val="C00000"/>
                </a:solidFill>
                <a:latin typeface="Consolas" pitchFamily="49" charset="0"/>
                <a:cs typeface="Consolas" pitchFamily="49" charset="0"/>
              </a:rPr>
              <a:t>mưa</a:t>
            </a:r>
            <a:r>
              <a:rPr lang="en-US" sz="4400" b="1" dirty="0">
                <a:solidFill>
                  <a:srgbClr val="C00000"/>
                </a:solidFill>
                <a:latin typeface="Consolas" pitchFamily="49" charset="0"/>
                <a:cs typeface="Consolas" pitchFamily="49" charset="0"/>
              </a:rPr>
              <a:t> </a:t>
            </a:r>
            <a:r>
              <a:rPr lang="en-US" sz="4400" b="1" dirty="0" err="1">
                <a:solidFill>
                  <a:srgbClr val="C00000"/>
                </a:solidFill>
                <a:latin typeface="Consolas" pitchFamily="49" charset="0"/>
                <a:cs typeface="Consolas" pitchFamily="49" charset="0"/>
              </a:rPr>
              <a:t>với</a:t>
            </a:r>
            <a:r>
              <a:rPr lang="en-US" sz="4400" b="1" dirty="0">
                <a:solidFill>
                  <a:srgbClr val="C00000"/>
                </a:solidFill>
                <a:latin typeface="Consolas" pitchFamily="49" charset="0"/>
                <a:cs typeface="Consolas" pitchFamily="49" charset="0"/>
              </a:rPr>
              <a:t>”</a:t>
            </a:r>
          </a:p>
        </p:txBody>
      </p:sp>
      <p:sp>
        <p:nvSpPr>
          <p:cNvPr id="5" name="TextBox 4"/>
          <p:cNvSpPr txBox="1"/>
          <p:nvPr/>
        </p:nvSpPr>
        <p:spPr>
          <a:xfrm>
            <a:off x="2233288" y="3514931"/>
            <a:ext cx="4392488" cy="707886"/>
          </a:xfrm>
          <a:prstGeom prst="rect">
            <a:avLst/>
          </a:prstGeom>
          <a:noFill/>
        </p:spPr>
        <p:txBody>
          <a:bodyPr wrap="square" rtlCol="0">
            <a:spAutoFit/>
          </a:bodyPr>
          <a:lstStyle/>
          <a:p>
            <a:r>
              <a:rPr lang="en-US" sz="4000" b="1" dirty="0" err="1">
                <a:solidFill>
                  <a:srgbClr val="00B050"/>
                </a:solidFill>
                <a:latin typeface="Arial Narrow" pitchFamily="34" charset="0"/>
              </a:rPr>
              <a:t>Tác</a:t>
            </a:r>
            <a:r>
              <a:rPr lang="en-US" sz="4000" b="1" dirty="0">
                <a:solidFill>
                  <a:srgbClr val="00B050"/>
                </a:solidFill>
                <a:latin typeface="Arial Narrow" pitchFamily="34" charset="0"/>
              </a:rPr>
              <a:t> </a:t>
            </a:r>
            <a:r>
              <a:rPr lang="en-US" sz="4000" b="1" dirty="0" err="1">
                <a:solidFill>
                  <a:srgbClr val="00B050"/>
                </a:solidFill>
                <a:latin typeface="Arial Narrow" pitchFamily="34" charset="0"/>
              </a:rPr>
              <a:t>giả</a:t>
            </a:r>
            <a:r>
              <a:rPr lang="en-US" sz="4000" b="1" dirty="0">
                <a:solidFill>
                  <a:srgbClr val="00B050"/>
                </a:solidFill>
                <a:latin typeface="Arial Narrow" pitchFamily="34" charset="0"/>
              </a:rPr>
              <a:t>: Hoàng Hà</a:t>
            </a:r>
            <a:endParaRPr lang="vi-VN" sz="4000" b="1" dirty="0">
              <a:solidFill>
                <a:srgbClr val="00B050"/>
              </a:solidFill>
            </a:endParaRPr>
          </a:p>
        </p:txBody>
      </p:sp>
      <p:pic>
        <p:nvPicPr>
          <p:cNvPr id="6" name="Cho tôi đi lam mua voi">
            <a:hlinkClick r:id="" action="ppaction://media"/>
            <a:extLst>
              <a:ext uri="{FF2B5EF4-FFF2-40B4-BE49-F238E27FC236}">
                <a16:creationId xmlns:a16="http://schemas.microsoft.com/office/drawing/2014/main" id="{C4AA0C56-B71D-0937-37F9-9D3539EA45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5661248"/>
            <a:ext cx="609600" cy="609600"/>
          </a:xfrm>
          <a:prstGeom prst="rect">
            <a:avLst/>
          </a:prstGeom>
        </p:spPr>
      </p:pic>
    </p:spTree>
    <p:extLst>
      <p:ext uri="{BB962C8B-B14F-4D97-AF65-F5344CB8AC3E}">
        <p14:creationId xmlns:p14="http://schemas.microsoft.com/office/powerpoint/2010/main" val="2860740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3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5" name="Picture 15" descr="IMG_1024[1]"/>
          <p:cNvPicPr>
            <a:picLocks noChangeAspect="1" noChangeArrowheads="1"/>
          </p:cNvPicPr>
          <p:nvPr/>
        </p:nvPicPr>
        <p:blipFill>
          <a:blip r:embed="rId2"/>
          <a:srcRect/>
          <a:stretch>
            <a:fillRect/>
          </a:stretch>
        </p:blipFill>
        <p:spPr bwMode="auto">
          <a:xfrm>
            <a:off x="323528" y="857250"/>
            <a:ext cx="6840760" cy="5143500"/>
          </a:xfrm>
          <a:prstGeom prst="rect">
            <a:avLst/>
          </a:prstGeom>
          <a:noFill/>
        </p:spPr>
      </p:pic>
      <p:pic>
        <p:nvPicPr>
          <p:cNvPr id="2" name="Picture 1">
            <a:extLst>
              <a:ext uri="{FF2B5EF4-FFF2-40B4-BE49-F238E27FC236}">
                <a16:creationId xmlns:a16="http://schemas.microsoft.com/office/drawing/2014/main" id="{09FF3979-041F-E29A-4D2A-9391ED683C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01" r="15561"/>
          <a:stretch/>
        </p:blipFill>
        <p:spPr>
          <a:xfrm>
            <a:off x="7380312" y="2612318"/>
            <a:ext cx="1666988" cy="1633364"/>
          </a:xfrm>
          <a:prstGeom prst="rect">
            <a:avLst/>
          </a:prstGeom>
        </p:spPr>
      </p:pic>
    </p:spTree>
    <p:extLst>
      <p:ext uri="{BB962C8B-B14F-4D97-AF65-F5344CB8AC3E}">
        <p14:creationId xmlns:p14="http://schemas.microsoft.com/office/powerpoint/2010/main" val="1116074968"/>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a:grpSpLocks/>
          </p:cNvGrpSpPr>
          <p:nvPr/>
        </p:nvGrpSpPr>
        <p:grpSpPr bwMode="auto">
          <a:xfrm>
            <a:off x="611560" y="857250"/>
            <a:ext cx="4572000" cy="5143500"/>
            <a:chOff x="2016" y="1308"/>
            <a:chExt cx="1632" cy="955"/>
          </a:xfrm>
        </p:grpSpPr>
        <p:pic>
          <p:nvPicPr>
            <p:cNvPr id="165904" name="Picture 16" descr="2"/>
            <p:cNvPicPr>
              <a:picLocks noChangeAspect="1" noChangeArrowheads="1"/>
            </p:cNvPicPr>
            <p:nvPr/>
          </p:nvPicPr>
          <p:blipFill>
            <a:blip r:embed="rId2"/>
            <a:srcRect/>
            <a:stretch>
              <a:fillRect/>
            </a:stretch>
          </p:blipFill>
          <p:spPr bwMode="auto">
            <a:xfrm>
              <a:off x="2016" y="1308"/>
              <a:ext cx="1632" cy="955"/>
            </a:xfrm>
            <a:prstGeom prst="rect">
              <a:avLst/>
            </a:prstGeom>
            <a:noFill/>
          </p:spPr>
        </p:pic>
        <p:sp>
          <p:nvSpPr>
            <p:cNvPr id="165905" name="Oval 17"/>
            <p:cNvSpPr>
              <a:spLocks noChangeArrowheads="1"/>
            </p:cNvSpPr>
            <p:nvPr/>
          </p:nvSpPr>
          <p:spPr bwMode="auto">
            <a:xfrm>
              <a:off x="3312" y="1392"/>
              <a:ext cx="240" cy="240"/>
            </a:xfrm>
            <a:prstGeom prst="ellipse">
              <a:avLst/>
            </a:prstGeom>
            <a:solidFill>
              <a:srgbClr val="37B7F7"/>
            </a:solidFill>
            <a:ln w="3175">
              <a:solidFill>
                <a:srgbClr val="37B7F7"/>
              </a:solidFill>
              <a:round/>
              <a:headEnd/>
              <a:tailEnd/>
            </a:ln>
            <a:effectLst/>
          </p:spPr>
          <p:txBody>
            <a:bodyPr wrap="none" anchor="ctr"/>
            <a:lstStyle/>
            <a:p>
              <a:pPr algn="ctr" eaLnBrk="1" hangingPunct="1"/>
              <a:endParaRPr lang="en-US" b="1">
                <a:solidFill>
                  <a:srgbClr val="FF0066"/>
                </a:solidFill>
                <a:latin typeface="Arial" pitchFamily="34" charset="0"/>
              </a:endParaRPr>
            </a:p>
          </p:txBody>
        </p:sp>
      </p:grpSp>
      <p:pic>
        <p:nvPicPr>
          <p:cNvPr id="5" name="Picture 4">
            <a:extLst>
              <a:ext uri="{FF2B5EF4-FFF2-40B4-BE49-F238E27FC236}">
                <a16:creationId xmlns:a16="http://schemas.microsoft.com/office/drawing/2014/main" id="{EF05DFB7-815B-EE5C-EB36-857448E0A3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01" r="15561"/>
          <a:stretch/>
        </p:blipFill>
        <p:spPr>
          <a:xfrm>
            <a:off x="6300192" y="2492896"/>
            <a:ext cx="1666988" cy="1633364"/>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755576" y="750720"/>
            <a:ext cx="4572000" cy="5209248"/>
            <a:chOff x="192" y="1296"/>
            <a:chExt cx="1584" cy="992"/>
          </a:xfrm>
        </p:grpSpPr>
        <p:pic>
          <p:nvPicPr>
            <p:cNvPr id="165901" name="Picture 13" descr="1"/>
            <p:cNvPicPr>
              <a:picLocks noChangeAspect="1" noChangeArrowheads="1"/>
            </p:cNvPicPr>
            <p:nvPr/>
          </p:nvPicPr>
          <p:blipFill>
            <a:blip r:embed="rId2"/>
            <a:srcRect/>
            <a:stretch>
              <a:fillRect/>
            </a:stretch>
          </p:blipFill>
          <p:spPr bwMode="auto">
            <a:xfrm>
              <a:off x="192" y="1296"/>
              <a:ext cx="1584" cy="992"/>
            </a:xfrm>
            <a:prstGeom prst="rect">
              <a:avLst/>
            </a:prstGeom>
            <a:noFill/>
          </p:spPr>
        </p:pic>
        <p:sp>
          <p:nvSpPr>
            <p:cNvPr id="165902" name="Oval 14"/>
            <p:cNvSpPr>
              <a:spLocks noChangeArrowheads="1"/>
            </p:cNvSpPr>
            <p:nvPr/>
          </p:nvSpPr>
          <p:spPr bwMode="auto">
            <a:xfrm>
              <a:off x="1488" y="1392"/>
              <a:ext cx="240" cy="240"/>
            </a:xfrm>
            <a:prstGeom prst="ellipse">
              <a:avLst/>
            </a:prstGeom>
            <a:solidFill>
              <a:srgbClr val="37B7F7"/>
            </a:solidFill>
            <a:ln w="3175">
              <a:solidFill>
                <a:srgbClr val="37B7F7"/>
              </a:solidFill>
              <a:round/>
              <a:headEnd/>
              <a:tailEnd/>
            </a:ln>
            <a:effectLst/>
          </p:spPr>
          <p:txBody>
            <a:bodyPr wrap="none" anchor="ctr"/>
            <a:lstStyle/>
            <a:p>
              <a:pPr algn="ctr" eaLnBrk="1" hangingPunct="1"/>
              <a:endParaRPr lang="en-US" b="1">
                <a:solidFill>
                  <a:srgbClr val="FF0066"/>
                </a:solidFill>
                <a:latin typeface="Arial" pitchFamily="34" charset="0"/>
              </a:endParaRPr>
            </a:p>
          </p:txBody>
        </p:sp>
      </p:grpSp>
      <p:pic>
        <p:nvPicPr>
          <p:cNvPr id="5" name="Content Placeholder 7">
            <a:extLst>
              <a:ext uri="{FF2B5EF4-FFF2-40B4-BE49-F238E27FC236}">
                <a16:creationId xmlns:a16="http://schemas.microsoft.com/office/drawing/2014/main" id="{B6239189-F990-9D34-256D-75CBB8A0BCA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76256" y="2655901"/>
            <a:ext cx="1398885" cy="1398885"/>
          </a:xfrm>
        </p:spPr>
      </p:pic>
    </p:spTree>
    <p:extLst>
      <p:ext uri="{BB962C8B-B14F-4D97-AF65-F5344CB8AC3E}">
        <p14:creationId xmlns:p14="http://schemas.microsoft.com/office/powerpoint/2010/main" val="8393612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p:cNvGrpSpPr>
          <p:nvPr/>
        </p:nvGrpSpPr>
        <p:grpSpPr bwMode="auto">
          <a:xfrm>
            <a:off x="1043608" y="836712"/>
            <a:ext cx="3096344" cy="5544616"/>
            <a:chOff x="1008" y="2385"/>
            <a:chExt cx="912" cy="1935"/>
          </a:xfrm>
        </p:grpSpPr>
        <p:pic>
          <p:nvPicPr>
            <p:cNvPr id="155665" name="Picture 17" descr="4"/>
            <p:cNvPicPr>
              <a:picLocks noChangeAspect="1" noChangeArrowheads="1"/>
            </p:cNvPicPr>
            <p:nvPr/>
          </p:nvPicPr>
          <p:blipFill>
            <a:blip r:embed="rId2"/>
            <a:srcRect/>
            <a:stretch>
              <a:fillRect/>
            </a:stretch>
          </p:blipFill>
          <p:spPr bwMode="auto">
            <a:xfrm>
              <a:off x="1008" y="2385"/>
              <a:ext cx="912" cy="1935"/>
            </a:xfrm>
            <a:prstGeom prst="rect">
              <a:avLst/>
            </a:prstGeom>
            <a:noFill/>
          </p:spPr>
        </p:pic>
        <p:sp>
          <p:nvSpPr>
            <p:cNvPr id="155666" name="Oval 18"/>
            <p:cNvSpPr>
              <a:spLocks noChangeArrowheads="1"/>
            </p:cNvSpPr>
            <p:nvPr/>
          </p:nvSpPr>
          <p:spPr bwMode="auto">
            <a:xfrm>
              <a:off x="1056" y="4032"/>
              <a:ext cx="240" cy="240"/>
            </a:xfrm>
            <a:prstGeom prst="ellipse">
              <a:avLst/>
            </a:prstGeom>
            <a:solidFill>
              <a:srgbClr val="37B7F7"/>
            </a:solidFill>
            <a:ln w="3175">
              <a:solidFill>
                <a:srgbClr val="37B7F7"/>
              </a:solidFill>
              <a:round/>
              <a:headEnd/>
              <a:tailEnd/>
            </a:ln>
            <a:effectLst/>
          </p:spPr>
          <p:txBody>
            <a:bodyPr wrap="none" anchor="ctr"/>
            <a:lstStyle/>
            <a:p>
              <a:pPr algn="ctr" eaLnBrk="1" hangingPunct="1"/>
              <a:endParaRPr lang="en-US" b="1">
                <a:solidFill>
                  <a:srgbClr val="FF0066"/>
                </a:solidFill>
                <a:latin typeface="Arial" pitchFamily="34" charset="0"/>
              </a:endParaRPr>
            </a:p>
          </p:txBody>
        </p:sp>
      </p:grpSp>
      <p:pic>
        <p:nvPicPr>
          <p:cNvPr id="5" name="Picture 4">
            <a:extLst>
              <a:ext uri="{FF2B5EF4-FFF2-40B4-BE49-F238E27FC236}">
                <a16:creationId xmlns:a16="http://schemas.microsoft.com/office/drawing/2014/main" id="{BF76D6FA-02C8-2753-0C2B-964791BBC5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01" r="15561"/>
          <a:stretch/>
        </p:blipFill>
        <p:spPr>
          <a:xfrm>
            <a:off x="5580112" y="2492896"/>
            <a:ext cx="1666988" cy="1633364"/>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1619672" y="908720"/>
            <a:ext cx="3240360" cy="5472608"/>
            <a:chOff x="2304" y="2383"/>
            <a:chExt cx="881" cy="1937"/>
          </a:xfrm>
        </p:grpSpPr>
        <p:pic>
          <p:nvPicPr>
            <p:cNvPr id="155668" name="Picture 20" descr="5"/>
            <p:cNvPicPr>
              <a:picLocks noChangeAspect="1" noChangeArrowheads="1"/>
            </p:cNvPicPr>
            <p:nvPr/>
          </p:nvPicPr>
          <p:blipFill>
            <a:blip r:embed="rId2"/>
            <a:srcRect/>
            <a:stretch>
              <a:fillRect/>
            </a:stretch>
          </p:blipFill>
          <p:spPr bwMode="auto">
            <a:xfrm>
              <a:off x="2304" y="2383"/>
              <a:ext cx="881" cy="1937"/>
            </a:xfrm>
            <a:prstGeom prst="rect">
              <a:avLst/>
            </a:prstGeom>
            <a:noFill/>
          </p:spPr>
        </p:pic>
        <p:sp>
          <p:nvSpPr>
            <p:cNvPr id="155669" name="Oval 21"/>
            <p:cNvSpPr>
              <a:spLocks noChangeArrowheads="1"/>
            </p:cNvSpPr>
            <p:nvPr/>
          </p:nvSpPr>
          <p:spPr bwMode="auto">
            <a:xfrm>
              <a:off x="2352" y="4080"/>
              <a:ext cx="240" cy="240"/>
            </a:xfrm>
            <a:prstGeom prst="ellipse">
              <a:avLst/>
            </a:prstGeom>
            <a:solidFill>
              <a:srgbClr val="37B7F7"/>
            </a:solidFill>
            <a:ln w="3175">
              <a:solidFill>
                <a:srgbClr val="37B7F7"/>
              </a:solidFill>
              <a:round/>
              <a:headEnd/>
              <a:tailEnd/>
            </a:ln>
            <a:effectLst/>
          </p:spPr>
          <p:txBody>
            <a:bodyPr wrap="none" anchor="ctr"/>
            <a:lstStyle/>
            <a:p>
              <a:pPr algn="ctr" eaLnBrk="1" hangingPunct="1"/>
              <a:endParaRPr lang="en-US" b="1">
                <a:solidFill>
                  <a:srgbClr val="FF0066"/>
                </a:solidFill>
                <a:latin typeface="Arial" pitchFamily="34" charset="0"/>
              </a:endParaRPr>
            </a:p>
          </p:txBody>
        </p:sp>
      </p:grpSp>
      <p:pic>
        <p:nvPicPr>
          <p:cNvPr id="5" name="Content Placeholder 7">
            <a:extLst>
              <a:ext uri="{FF2B5EF4-FFF2-40B4-BE49-F238E27FC236}">
                <a16:creationId xmlns:a16="http://schemas.microsoft.com/office/drawing/2014/main" id="{AE5E4855-CAB8-6439-FBD7-9052CC4747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2200" y="2492896"/>
            <a:ext cx="1398885" cy="1398885"/>
          </a:xfrm>
        </p:spPr>
      </p:pic>
    </p:spTree>
    <p:extLst>
      <p:ext uri="{BB962C8B-B14F-4D97-AF65-F5344CB8AC3E}">
        <p14:creationId xmlns:p14="http://schemas.microsoft.com/office/powerpoint/2010/main" val="88456887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0994108">
            <a:off x="1691680" y="2060322"/>
            <a:ext cx="385393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Arial" panose="020B0604020202020204" pitchFamily="34" charset="0"/>
                <a:ea typeface="+mn-ea"/>
                <a:cs typeface="+mn-cs"/>
              </a:rPr>
              <a:t>TRÒ CHƠI:</a:t>
            </a:r>
            <a:endParaRPr kumimoji="0" lang="vi-VN" sz="5400" b="1" i="0" u="none" strike="noStrike" kern="1200" cap="none" spc="0" normalizeH="0" baseline="0" noProof="0" dirty="0">
              <a:ln w="31550" cmpd="sng">
                <a:gradFill>
                  <a:gsLst>
                    <a:gs pos="70000">
                      <a:srgbClr val="F79646">
                        <a:shade val="50000"/>
                        <a:satMod val="190000"/>
                      </a:srgbClr>
                    </a:gs>
                    <a:gs pos="0">
                      <a:srgbClr val="F79646">
                        <a:tint val="77000"/>
                        <a:satMod val="180000"/>
                      </a:srgb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uLnTx/>
              <a:uFillTx/>
              <a:latin typeface="Arial" panose="020B0604020202020204" pitchFamily="34" charset="0"/>
              <a:ea typeface="+mn-ea"/>
              <a:cs typeface="+mn-cs"/>
            </a:endParaRPr>
          </a:p>
        </p:txBody>
      </p:sp>
      <p:sp>
        <p:nvSpPr>
          <p:cNvPr id="8" name="Rectangle 7"/>
          <p:cNvSpPr/>
          <p:nvPr/>
        </p:nvSpPr>
        <p:spPr>
          <a:xfrm>
            <a:off x="1762010" y="3944089"/>
            <a:ext cx="583634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solidFill>
                  <a:srgbClr val="7030A0"/>
                </a:solidFill>
                <a:effectLst/>
                <a:uLnTx/>
                <a:uFillTx/>
                <a:latin typeface="Arial" panose="020B0604020202020204" pitchFamily="34" charset="0"/>
                <a:ea typeface="+mn-ea"/>
                <a:cs typeface="+mn-cs"/>
              </a:rPr>
              <a:t>C</a:t>
            </a:r>
            <a:r>
              <a:rPr kumimoji="0" lang="en-US" sz="5400" b="1" i="0" u="none" strike="noStrike" kern="1200" cap="none" spc="0" normalizeH="0" baseline="0" noProof="0" dirty="0">
                <a:ln/>
                <a:solidFill>
                  <a:srgbClr val="7030A0"/>
                </a:solidFill>
                <a:effectLst/>
                <a:uLnTx/>
                <a:uFillTx/>
                <a:latin typeface="Calibri"/>
                <a:ea typeface="+mn-ea"/>
                <a:cs typeface="+mn-cs"/>
              </a:rPr>
              <a:t>ho </a:t>
            </a:r>
            <a:r>
              <a:rPr kumimoji="0" lang="en-US" sz="5400" b="1" i="0" u="none" strike="noStrike" kern="1200" cap="none" spc="0" normalizeH="0" baseline="0" noProof="0" dirty="0" err="1">
                <a:ln/>
                <a:solidFill>
                  <a:srgbClr val="7030A0"/>
                </a:solidFill>
                <a:effectLst/>
                <a:uLnTx/>
                <a:uFillTx/>
                <a:latin typeface="Calibri"/>
                <a:ea typeface="+mn-ea"/>
                <a:cs typeface="+mn-cs"/>
              </a:rPr>
              <a:t>cây</a:t>
            </a:r>
            <a:r>
              <a:rPr kumimoji="0" lang="en-US" sz="5400" b="1" i="0" u="none" strike="noStrike" kern="1200" cap="none" spc="0" normalizeH="0" baseline="0" noProof="0" dirty="0">
                <a:ln/>
                <a:solidFill>
                  <a:srgbClr val="7030A0"/>
                </a:solidFill>
                <a:effectLst/>
                <a:uLnTx/>
                <a:uFillTx/>
                <a:latin typeface="Calibri"/>
                <a:ea typeface="+mn-ea"/>
                <a:cs typeface="+mn-cs"/>
              </a:rPr>
              <a:t> </a:t>
            </a:r>
            <a:r>
              <a:rPr kumimoji="0" lang="en-US" sz="5400" b="1" i="0" u="none" strike="noStrike" kern="1200" cap="none" spc="0" normalizeH="0" baseline="0" noProof="0" dirty="0" err="1">
                <a:ln/>
                <a:solidFill>
                  <a:srgbClr val="7030A0"/>
                </a:solidFill>
                <a:effectLst/>
                <a:uLnTx/>
                <a:uFillTx/>
                <a:latin typeface="Calibri"/>
                <a:ea typeface="+mn-ea"/>
                <a:cs typeface="+mn-cs"/>
              </a:rPr>
              <a:t>uống</a:t>
            </a:r>
            <a:r>
              <a:rPr lang="en-US" sz="5400" b="1" dirty="0">
                <a:ln/>
                <a:solidFill>
                  <a:srgbClr val="7030A0"/>
                </a:solidFill>
                <a:latin typeface="Calibri"/>
              </a:rPr>
              <a:t> </a:t>
            </a:r>
            <a:r>
              <a:rPr kumimoji="0" lang="en-US" sz="5400" b="1" i="0" u="none" strike="noStrike" kern="1200" cap="none" spc="0" normalizeH="0" baseline="0" noProof="0" dirty="0" err="1">
                <a:ln/>
                <a:solidFill>
                  <a:srgbClr val="7030A0"/>
                </a:solidFill>
                <a:effectLst/>
                <a:uLnTx/>
                <a:uFillTx/>
                <a:latin typeface="Calibri"/>
                <a:ea typeface="+mn-ea"/>
                <a:cs typeface="+mn-cs"/>
              </a:rPr>
              <a:t>nước</a:t>
            </a:r>
            <a:endParaRPr kumimoji="0" lang="vi-VN" sz="5400" b="1" i="0" u="none" strike="noStrike" kern="1200" cap="none" spc="0" normalizeH="0" baseline="0" noProof="0" dirty="0">
              <a:ln/>
              <a:solidFill>
                <a:srgbClr val="7030A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590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325452">
            <a:off x="1286346" y="2758253"/>
            <a:ext cx="6347710" cy="923330"/>
          </a:xfrm>
          <a:prstGeom prst="rect">
            <a:avLst/>
          </a:prstGeom>
          <a:noFill/>
        </p:spPr>
        <p:txBody>
          <a:bodyPr wrap="square" lIns="91440" tIns="45720" rIns="91440" bIns="45720">
            <a:spAutoFit/>
          </a:bodyPr>
          <a:lstStyle/>
          <a:p>
            <a:pPr algn="ctr"/>
            <a:r>
              <a:rPr lang="vi-VN" sz="54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rPr>
              <a:t>HẸN GẶP LẠI !</a:t>
            </a:r>
          </a:p>
        </p:txBody>
      </p:sp>
    </p:spTree>
    <p:extLst>
      <p:ext uri="{BB962C8B-B14F-4D97-AF65-F5344CB8AC3E}">
        <p14:creationId xmlns:p14="http://schemas.microsoft.com/office/powerpoint/2010/main" val="6920472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4C82-0ADB-4F6D-0CBE-AB06822F51AA}"/>
              </a:ext>
            </a:extLst>
          </p:cNvPr>
          <p:cNvSpPr>
            <a:spLocks noGrp="1"/>
          </p:cNvSpPr>
          <p:nvPr>
            <p:ph type="title"/>
          </p:nvPr>
        </p:nvSpPr>
        <p:spPr>
          <a:xfrm>
            <a:off x="323528" y="2492896"/>
            <a:ext cx="8229600" cy="1143000"/>
          </a:xfrm>
        </p:spPr>
        <p:txBody>
          <a:bodyPr/>
          <a:lstStyle/>
          <a:p>
            <a:r>
              <a:rPr lang="en-US" dirty="0"/>
              <a:t>CÁC NGUỒN NƯỚC</a:t>
            </a:r>
          </a:p>
        </p:txBody>
      </p:sp>
    </p:spTree>
    <p:extLst>
      <p:ext uri="{BB962C8B-B14F-4D97-AF65-F5344CB8AC3E}">
        <p14:creationId xmlns:p14="http://schemas.microsoft.com/office/powerpoint/2010/main" val="181588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D1AC1-388D-6FE9-3582-15D8D24C5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066800"/>
            <a:ext cx="5797871" cy="3858220"/>
          </a:xfrm>
          <a:prstGeom prst="rect">
            <a:avLst/>
          </a:prstGeom>
        </p:spPr>
      </p:pic>
      <p:sp>
        <p:nvSpPr>
          <p:cNvPr id="6" name="TextBox 5">
            <a:extLst>
              <a:ext uri="{FF2B5EF4-FFF2-40B4-BE49-F238E27FC236}">
                <a16:creationId xmlns:a16="http://schemas.microsoft.com/office/drawing/2014/main" id="{A7298BC9-7B30-14D8-51CA-34F63A82D953}"/>
              </a:ext>
            </a:extLst>
          </p:cNvPr>
          <p:cNvSpPr txBox="1"/>
          <p:nvPr/>
        </p:nvSpPr>
        <p:spPr>
          <a:xfrm>
            <a:off x="2971242" y="5077420"/>
            <a:ext cx="3201517" cy="923330"/>
          </a:xfrm>
          <a:prstGeom prst="rect">
            <a:avLst/>
          </a:prstGeom>
          <a:noFill/>
        </p:spPr>
        <p:txBody>
          <a:bodyPr wrap="none" rtlCol="0">
            <a:spAutoFit/>
          </a:bodyPr>
          <a:lstStyle/>
          <a:p>
            <a:r>
              <a:rPr lang="en-US" sz="5400" dirty="0" err="1">
                <a:solidFill>
                  <a:srgbClr val="FF0000"/>
                </a:solidFill>
              </a:rPr>
              <a:t>Nước</a:t>
            </a:r>
            <a:r>
              <a:rPr lang="en-US" sz="5400" dirty="0">
                <a:solidFill>
                  <a:srgbClr val="FF0000"/>
                </a:solidFill>
              </a:rPr>
              <a:t> </a:t>
            </a:r>
            <a:r>
              <a:rPr lang="en-US" sz="5400" dirty="0" err="1">
                <a:solidFill>
                  <a:srgbClr val="FF0000"/>
                </a:solidFill>
              </a:rPr>
              <a:t>mưa</a:t>
            </a:r>
            <a:endParaRPr lang="en-US" sz="5400" dirty="0">
              <a:solidFill>
                <a:srgbClr val="FF0000"/>
              </a:solidFill>
            </a:endParaRPr>
          </a:p>
        </p:txBody>
      </p:sp>
    </p:spTree>
    <p:extLst>
      <p:ext uri="{BB962C8B-B14F-4D97-AF65-F5344CB8AC3E}">
        <p14:creationId xmlns:p14="http://schemas.microsoft.com/office/powerpoint/2010/main" val="313592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inh-anh-thien-nhien-dong-cuc-dep-300x200.jpg"/>
          <p:cNvPicPr>
            <a:picLocks noGrp="1" noChangeAspect="1"/>
          </p:cNvPicPr>
          <p:nvPr>
            <p:ph idx="1"/>
          </p:nvPr>
        </p:nvPicPr>
        <p:blipFill>
          <a:blip r:embed="rId2"/>
          <a:stretch>
            <a:fillRect/>
          </a:stretch>
        </p:blipFill>
        <p:spPr>
          <a:xfrm>
            <a:off x="1371600" y="1219200"/>
            <a:ext cx="6400800" cy="3600450"/>
          </a:xfrm>
        </p:spPr>
      </p:pic>
      <p:sp>
        <p:nvSpPr>
          <p:cNvPr id="5" name="TextBox 4"/>
          <p:cNvSpPr txBox="1"/>
          <p:nvPr/>
        </p:nvSpPr>
        <p:spPr>
          <a:xfrm>
            <a:off x="3042575" y="4819650"/>
            <a:ext cx="3058851" cy="923330"/>
          </a:xfrm>
          <a:prstGeom prst="rect">
            <a:avLst/>
          </a:prstGeom>
          <a:noFill/>
        </p:spPr>
        <p:txBody>
          <a:bodyPr wrap="none" rtlCol="0">
            <a:spAutoFit/>
          </a:bodyPr>
          <a:lstStyle/>
          <a:p>
            <a:r>
              <a:rPr lang="en-US" sz="5400" dirty="0" err="1">
                <a:solidFill>
                  <a:srgbClr val="FF0000"/>
                </a:solidFill>
              </a:rPr>
              <a:t>Nước</a:t>
            </a:r>
            <a:r>
              <a:rPr lang="en-US" sz="5400" dirty="0">
                <a:solidFill>
                  <a:srgbClr val="FF0000"/>
                </a:solidFill>
              </a:rPr>
              <a:t> </a:t>
            </a:r>
            <a:r>
              <a:rPr lang="en-US" sz="5400" dirty="0" err="1">
                <a:solidFill>
                  <a:srgbClr val="FF0000"/>
                </a:solidFill>
              </a:rPr>
              <a:t>suối</a:t>
            </a:r>
            <a:endParaRPr 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144811k7lqebimaw.gif"/>
          <p:cNvPicPr>
            <a:picLocks noGrp="1" noChangeAspect="1"/>
          </p:cNvPicPr>
          <p:nvPr>
            <p:ph idx="1"/>
          </p:nvPr>
        </p:nvPicPr>
        <p:blipFill>
          <a:blip r:embed="rId2"/>
          <a:stretch>
            <a:fillRect/>
          </a:stretch>
        </p:blipFill>
        <p:spPr>
          <a:xfrm>
            <a:off x="1066800" y="1098550"/>
            <a:ext cx="7010400" cy="3943350"/>
          </a:xfrm>
        </p:spPr>
      </p:pic>
      <p:sp>
        <p:nvSpPr>
          <p:cNvPr id="5" name="TextBox 4"/>
          <p:cNvSpPr txBox="1"/>
          <p:nvPr/>
        </p:nvSpPr>
        <p:spPr>
          <a:xfrm>
            <a:off x="3006508" y="5041900"/>
            <a:ext cx="3130985" cy="923330"/>
          </a:xfrm>
          <a:prstGeom prst="rect">
            <a:avLst/>
          </a:prstGeom>
          <a:noFill/>
        </p:spPr>
        <p:txBody>
          <a:bodyPr wrap="none" rtlCol="0">
            <a:spAutoFit/>
          </a:bodyPr>
          <a:lstStyle/>
          <a:p>
            <a:r>
              <a:rPr lang="en-US" sz="5400" dirty="0" err="1">
                <a:solidFill>
                  <a:srgbClr val="FF0000"/>
                </a:solidFill>
              </a:rPr>
              <a:t>Nước</a:t>
            </a:r>
            <a:r>
              <a:rPr lang="en-US" sz="5400" dirty="0">
                <a:solidFill>
                  <a:srgbClr val="FF0000"/>
                </a:solidFill>
              </a:rPr>
              <a:t> </a:t>
            </a:r>
            <a:r>
              <a:rPr lang="en-US" sz="5400" dirty="0" err="1">
                <a:solidFill>
                  <a:srgbClr val="FF0000"/>
                </a:solidFill>
              </a:rPr>
              <a:t>biển</a:t>
            </a:r>
            <a:endParaRPr lang="en-US" sz="5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river"/>
          <p:cNvPicPr>
            <a:picLocks noGrp="1" noChangeAspect="1" noChangeArrowheads="1"/>
          </p:cNvPicPr>
          <p:nvPr>
            <p:ph idx="1"/>
          </p:nvPr>
        </p:nvPicPr>
        <p:blipFill>
          <a:blip r:embed="rId2"/>
          <a:srcRect/>
          <a:stretch>
            <a:fillRect/>
          </a:stretch>
        </p:blipFill>
        <p:spPr>
          <a:xfrm>
            <a:off x="1143000" y="1063230"/>
            <a:ext cx="6629400" cy="3632359"/>
          </a:xfrm>
          <a:noFill/>
        </p:spPr>
      </p:pic>
      <p:sp>
        <p:nvSpPr>
          <p:cNvPr id="5" name="TextBox 4"/>
          <p:cNvSpPr txBox="1"/>
          <p:nvPr/>
        </p:nvSpPr>
        <p:spPr>
          <a:xfrm>
            <a:off x="2959219" y="4695588"/>
            <a:ext cx="3225563" cy="923330"/>
          </a:xfrm>
          <a:prstGeom prst="rect">
            <a:avLst/>
          </a:prstGeom>
          <a:noFill/>
        </p:spPr>
        <p:txBody>
          <a:bodyPr wrap="none" rtlCol="0">
            <a:spAutoFit/>
          </a:bodyPr>
          <a:lstStyle/>
          <a:p>
            <a:r>
              <a:rPr lang="en-US" sz="5400" dirty="0" err="1">
                <a:solidFill>
                  <a:srgbClr val="FF0000"/>
                </a:solidFill>
              </a:rPr>
              <a:t>Nước</a:t>
            </a:r>
            <a:r>
              <a:rPr lang="en-US" sz="5400" dirty="0">
                <a:solidFill>
                  <a:srgbClr val="FF0000"/>
                </a:solidFill>
              </a:rPr>
              <a:t> </a:t>
            </a:r>
            <a:r>
              <a:rPr lang="en-US" sz="5400" dirty="0" err="1">
                <a:solidFill>
                  <a:srgbClr val="FF0000"/>
                </a:solidFill>
              </a:rPr>
              <a:t>sông</a:t>
            </a:r>
            <a:endParaRPr 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3257378" y="5077420"/>
            <a:ext cx="3644267" cy="923330"/>
          </a:xfrm>
          <a:prstGeom prst="rect">
            <a:avLst/>
          </a:prstGeom>
          <a:noFill/>
        </p:spPr>
        <p:txBody>
          <a:bodyPr wrap="none" rtlCol="0">
            <a:spAutoFit/>
          </a:bodyPr>
          <a:lstStyle/>
          <a:p>
            <a:r>
              <a:rPr lang="en-US" sz="5400" dirty="0" err="1">
                <a:solidFill>
                  <a:srgbClr val="FF0000"/>
                </a:solidFill>
              </a:rPr>
              <a:t>Nước</a:t>
            </a:r>
            <a:r>
              <a:rPr lang="en-US" sz="5400" dirty="0">
                <a:solidFill>
                  <a:srgbClr val="FF0000"/>
                </a:solidFill>
              </a:rPr>
              <a:t> </a:t>
            </a:r>
            <a:r>
              <a:rPr lang="en-US" sz="5400" dirty="0" err="1">
                <a:solidFill>
                  <a:srgbClr val="FF0000"/>
                </a:solidFill>
              </a:rPr>
              <a:t>ao</a:t>
            </a:r>
            <a:r>
              <a:rPr lang="en-US" sz="5400" dirty="0">
                <a:solidFill>
                  <a:srgbClr val="FF0000"/>
                </a:solidFill>
              </a:rPr>
              <a:t>, </a:t>
            </a:r>
            <a:r>
              <a:rPr lang="en-US" sz="5400" dirty="0" err="1">
                <a:solidFill>
                  <a:srgbClr val="FF0000"/>
                </a:solidFill>
              </a:rPr>
              <a:t>hồ</a:t>
            </a:r>
            <a:endParaRPr lang="en-US" sz="5400" dirty="0">
              <a:solidFill>
                <a:srgbClr val="FF0000"/>
              </a:solidFill>
            </a:endParaRPr>
          </a:p>
        </p:txBody>
      </p:sp>
      <p:pic>
        <p:nvPicPr>
          <p:cNvPr id="6" name="Picture 5">
            <a:extLst>
              <a:ext uri="{FF2B5EF4-FFF2-40B4-BE49-F238E27FC236}">
                <a16:creationId xmlns:a16="http://schemas.microsoft.com/office/drawing/2014/main" id="{B02CA589-893A-5719-1481-68781B675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56880"/>
            <a:ext cx="6212198" cy="41374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smartphone_stand__1">
            <a:extLst>
              <a:ext uri="{FF2B5EF4-FFF2-40B4-BE49-F238E27FC236}">
                <a16:creationId xmlns:a16="http://schemas.microsoft.com/office/drawing/2014/main" id="{F2BFA74D-B948-595E-74F9-9AC08A56A099}"/>
              </a:ext>
            </a:extLst>
          </p:cNvPr>
          <p:cNvPicPr>
            <a:picLocks noChangeAspect="1" noChangeArrowheads="1"/>
          </p:cNvPicPr>
          <p:nvPr/>
        </p:nvPicPr>
        <p:blipFill>
          <a:blip r:embed="rId2"/>
          <a:srcRect/>
          <a:stretch>
            <a:fillRect/>
          </a:stretch>
        </p:blipFill>
        <p:spPr bwMode="auto">
          <a:xfrm>
            <a:off x="914400" y="990600"/>
            <a:ext cx="7518400" cy="3657600"/>
          </a:xfrm>
          <a:prstGeom prst="rect">
            <a:avLst/>
          </a:prstGeom>
          <a:noFill/>
        </p:spPr>
      </p:pic>
      <p:sp>
        <p:nvSpPr>
          <p:cNvPr id="5" name="TextBox 4">
            <a:extLst>
              <a:ext uri="{FF2B5EF4-FFF2-40B4-BE49-F238E27FC236}">
                <a16:creationId xmlns:a16="http://schemas.microsoft.com/office/drawing/2014/main" id="{296FB67A-E109-1EB2-7DB8-642520602C28}"/>
              </a:ext>
            </a:extLst>
          </p:cNvPr>
          <p:cNvSpPr txBox="1"/>
          <p:nvPr/>
        </p:nvSpPr>
        <p:spPr>
          <a:xfrm>
            <a:off x="3257378" y="5077420"/>
            <a:ext cx="3086101" cy="923330"/>
          </a:xfrm>
          <a:prstGeom prst="rect">
            <a:avLst/>
          </a:prstGeom>
          <a:noFill/>
        </p:spPr>
        <p:txBody>
          <a:bodyPr wrap="none" rtlCol="0">
            <a:spAutoFit/>
          </a:bodyPr>
          <a:lstStyle/>
          <a:p>
            <a:r>
              <a:rPr lang="en-US" sz="5400" dirty="0" err="1">
                <a:solidFill>
                  <a:srgbClr val="FF0000"/>
                </a:solidFill>
              </a:rPr>
              <a:t>Nước</a:t>
            </a:r>
            <a:r>
              <a:rPr lang="en-US" sz="5400" dirty="0">
                <a:solidFill>
                  <a:srgbClr val="FF0000"/>
                </a:solidFill>
              </a:rPr>
              <a:t> </a:t>
            </a:r>
            <a:r>
              <a:rPr lang="en-US" sz="5400" dirty="0" err="1">
                <a:solidFill>
                  <a:srgbClr val="FF0000"/>
                </a:solidFill>
              </a:rPr>
              <a:t>máy</a:t>
            </a:r>
            <a:endParaRPr lang="en-US" sz="5400" dirty="0">
              <a:solidFill>
                <a:srgbClr val="FF0000"/>
              </a:solidFill>
            </a:endParaRPr>
          </a:p>
        </p:txBody>
      </p:sp>
    </p:spTree>
    <p:extLst>
      <p:ext uri="{BB962C8B-B14F-4D97-AF65-F5344CB8AC3E}">
        <p14:creationId xmlns:p14="http://schemas.microsoft.com/office/powerpoint/2010/main" val="8473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168</Words>
  <Application>Microsoft Office PowerPoint</Application>
  <PresentationFormat>On-screen Show (4:3)</PresentationFormat>
  <Paragraphs>29</Paragraphs>
  <Slides>26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Consolas</vt:lpstr>
      <vt:lpstr>Times New Roman</vt:lpstr>
      <vt:lpstr>VNI-Ariston</vt:lpstr>
      <vt:lpstr>Office Theme</vt:lpstr>
      <vt:lpstr>PowerPoint Presentation</vt:lpstr>
      <vt:lpstr>PowerPoint Presentation</vt:lpstr>
      <vt:lpstr>CÁC NGUỒN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35</cp:revision>
  <dcterms:created xsi:type="dcterms:W3CDTF">2024-03-24T01:04:40Z</dcterms:created>
  <dcterms:modified xsi:type="dcterms:W3CDTF">2024-04-19T08:54:29Z</dcterms:modified>
</cp:coreProperties>
</file>