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Dancing Script Bold" charset="1" panose="03080800040507000D00"/>
      <p:regular r:id="rId18"/>
    </p:embeddedFont>
    <p:embeddedFont>
      <p:font typeface="Times New Roman" charset="1" panose="02030502070405020303"/>
      <p:regular r:id="rId19"/>
    </p:embeddedFont>
    <p:embeddedFont>
      <p:font typeface="Charmonman" charset="1" panose="00000500000000000000"/>
      <p:regular r:id="rId20"/>
    </p:embeddedFont>
    <p:embeddedFont>
      <p:font typeface="Dancing Script" charset="1" panose="03080600040507000D00"/>
      <p:regular r:id="rId21"/>
    </p:embeddedFont>
    <p:embeddedFont>
      <p:font typeface="Muli Bold" charset="1" panose="00000800000000000000"/>
      <p:regular r:id="rId22"/>
    </p:embeddedFont>
    <p:embeddedFont>
      <p:font typeface="DejaVu Serif Bold" charset="1" panose="02060803050605020204"/>
      <p:regular r:id="rId23"/>
    </p:embeddedFont>
    <p:embeddedFont>
      <p:font typeface="Charmonman Bold" charset="1" panose="00000800000000000000"/>
      <p:regular r:id="rId24"/>
    </p:embeddedFont>
    <p:embeddedFont>
      <p:font typeface="DejaVu Serif" charset="1" panose="02060603050605020204"/>
      <p:regular r:id="rId25"/>
    </p:embeddedFont>
    <p:embeddedFont>
      <p:font typeface="Bakerie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4.pn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22.png" Type="http://schemas.openxmlformats.org/officeDocument/2006/relationships/image"/><Relationship Id="rId9"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1922364"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301407" y="4514560"/>
            <a:ext cx="16814413" cy="2457450"/>
          </a:xfrm>
          <a:prstGeom prst="rect">
            <a:avLst/>
          </a:prstGeom>
        </p:spPr>
        <p:txBody>
          <a:bodyPr anchor="t" rtlCol="false" tIns="0" lIns="0" bIns="0" rIns="0">
            <a:spAutoFit/>
          </a:bodyPr>
          <a:lstStyle/>
          <a:p>
            <a:pPr algn="ctr">
              <a:lnSpc>
                <a:spcPts val="6473"/>
              </a:lnSpc>
            </a:pPr>
          </a:p>
          <a:p>
            <a:pPr algn="l">
              <a:lnSpc>
                <a:spcPts val="6473"/>
              </a:lnSpc>
            </a:pPr>
            <a:r>
              <a:rPr lang="en-US" sz="5394" b="true">
                <a:solidFill>
                  <a:srgbClr val="FFFFFF"/>
                </a:solidFill>
                <a:latin typeface="Dancing Script Bold"/>
                <a:ea typeface="Dancing Script Bold"/>
                <a:cs typeface="Dancing Script Bold"/>
                <a:sym typeface="Dancing Script Bold"/>
              </a:rPr>
              <a:t>Đề tài: Truyện: Chú Tuần lộc mũi đỏ</a:t>
            </a:r>
          </a:p>
          <a:p>
            <a:pPr algn="l">
              <a:lnSpc>
                <a:spcPts val="6473"/>
              </a:lnSpc>
            </a:pPr>
            <a:r>
              <a:rPr lang="en-US" sz="5394" b="true">
                <a:solidFill>
                  <a:srgbClr val="FFFFFF"/>
                </a:solidFill>
                <a:latin typeface="Dancing Script Bold"/>
                <a:ea typeface="Dancing Script Bold"/>
                <a:cs typeface="Dancing Script Bold"/>
                <a:sym typeface="Dancing Script Bold"/>
              </a:rPr>
              <a:t>Lứa tuổi: Mẫu giáo bé (3-4 tuổi)</a:t>
            </a:r>
          </a:p>
        </p:txBody>
      </p:sp>
      <p:sp>
        <p:nvSpPr>
          <p:cNvPr name="Freeform 7" id="7"/>
          <p:cNvSpPr/>
          <p:nvPr/>
        </p:nvSpPr>
        <p:spPr>
          <a:xfrm flipH="false" flipV="false" rot="-102608">
            <a:off x="4395665" y="1501924"/>
            <a:ext cx="1811484" cy="2259221"/>
          </a:xfrm>
          <a:custGeom>
            <a:avLst/>
            <a:gdLst/>
            <a:ahLst/>
            <a:cxnLst/>
            <a:rect r="r" b="b" t="t" l="l"/>
            <a:pathLst>
              <a:path h="2259221" w="1811484">
                <a:moveTo>
                  <a:pt x="0" y="0"/>
                </a:moveTo>
                <a:lnTo>
                  <a:pt x="1811485" y="0"/>
                </a:lnTo>
                <a:lnTo>
                  <a:pt x="1811485" y="2259221"/>
                </a:lnTo>
                <a:lnTo>
                  <a:pt x="0" y="22592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102608">
            <a:off x="12184312" y="1602574"/>
            <a:ext cx="1811484" cy="2259221"/>
          </a:xfrm>
          <a:custGeom>
            <a:avLst/>
            <a:gdLst/>
            <a:ahLst/>
            <a:cxnLst/>
            <a:rect r="r" b="b" t="t" l="l"/>
            <a:pathLst>
              <a:path h="2259221" w="1811484">
                <a:moveTo>
                  <a:pt x="1811484" y="0"/>
                </a:moveTo>
                <a:lnTo>
                  <a:pt x="0" y="0"/>
                </a:lnTo>
                <a:lnTo>
                  <a:pt x="0" y="2259221"/>
                </a:lnTo>
                <a:lnTo>
                  <a:pt x="1811484" y="2259221"/>
                </a:lnTo>
                <a:lnTo>
                  <a:pt x="181148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298819" y="3327080"/>
            <a:ext cx="6377048" cy="8252650"/>
          </a:xfrm>
          <a:custGeom>
            <a:avLst/>
            <a:gdLst/>
            <a:ahLst/>
            <a:cxnLst/>
            <a:rect r="r" b="b" t="t" l="l"/>
            <a:pathLst>
              <a:path h="8252650" w="6377048">
                <a:moveTo>
                  <a:pt x="0" y="0"/>
                </a:moveTo>
                <a:lnTo>
                  <a:pt x="6377048" y="0"/>
                </a:lnTo>
                <a:lnTo>
                  <a:pt x="6377048" y="8252650"/>
                </a:lnTo>
                <a:lnTo>
                  <a:pt x="0" y="8252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4577187" y="3533598"/>
            <a:ext cx="6377048" cy="8252650"/>
          </a:xfrm>
          <a:custGeom>
            <a:avLst/>
            <a:gdLst/>
            <a:ahLst/>
            <a:cxnLst/>
            <a:rect r="r" b="b" t="t" l="l"/>
            <a:pathLst>
              <a:path h="8252650" w="6377048">
                <a:moveTo>
                  <a:pt x="0" y="0"/>
                </a:moveTo>
                <a:lnTo>
                  <a:pt x="6377048" y="0"/>
                </a:lnTo>
                <a:lnTo>
                  <a:pt x="6377048" y="8252650"/>
                </a:lnTo>
                <a:lnTo>
                  <a:pt x="0" y="8252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9641771" y="7453405"/>
            <a:ext cx="1564036" cy="2331219"/>
          </a:xfrm>
          <a:custGeom>
            <a:avLst/>
            <a:gdLst/>
            <a:ahLst/>
            <a:cxnLst/>
            <a:rect r="r" b="b" t="t" l="l"/>
            <a:pathLst>
              <a:path h="2331219" w="1564036">
                <a:moveTo>
                  <a:pt x="0" y="0"/>
                </a:moveTo>
                <a:lnTo>
                  <a:pt x="1564036" y="0"/>
                </a:lnTo>
                <a:lnTo>
                  <a:pt x="1564036" y="2331219"/>
                </a:lnTo>
                <a:lnTo>
                  <a:pt x="0" y="23312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false" rot="316683">
            <a:off x="14727299" y="749870"/>
            <a:ext cx="3033366" cy="3403497"/>
          </a:xfrm>
          <a:custGeom>
            <a:avLst/>
            <a:gdLst/>
            <a:ahLst/>
            <a:cxnLst/>
            <a:rect r="r" b="b" t="t" l="l"/>
            <a:pathLst>
              <a:path h="3403497" w="3033366">
                <a:moveTo>
                  <a:pt x="3033366" y="0"/>
                </a:moveTo>
                <a:lnTo>
                  <a:pt x="0" y="0"/>
                </a:lnTo>
                <a:lnTo>
                  <a:pt x="0" y="3403497"/>
                </a:lnTo>
                <a:lnTo>
                  <a:pt x="3033366" y="3403497"/>
                </a:lnTo>
                <a:lnTo>
                  <a:pt x="3033366" y="0"/>
                </a:lnTo>
                <a:close/>
              </a:path>
            </a:pathLst>
          </a:custGeom>
          <a:blipFill>
            <a:blip r:embed="rId12"/>
            <a:stretch>
              <a:fillRect l="0" t="0" r="0" b="0"/>
            </a:stretch>
          </a:blipFill>
        </p:spPr>
      </p:sp>
      <p:sp>
        <p:nvSpPr>
          <p:cNvPr name="Freeform 13" id="13"/>
          <p:cNvSpPr/>
          <p:nvPr/>
        </p:nvSpPr>
        <p:spPr>
          <a:xfrm flipH="false" flipV="false" rot="-351263">
            <a:off x="610872" y="525921"/>
            <a:ext cx="3033366" cy="3403497"/>
          </a:xfrm>
          <a:custGeom>
            <a:avLst/>
            <a:gdLst/>
            <a:ahLst/>
            <a:cxnLst/>
            <a:rect r="r" b="b" t="t" l="l"/>
            <a:pathLst>
              <a:path h="3403497" w="3033366">
                <a:moveTo>
                  <a:pt x="0" y="0"/>
                </a:moveTo>
                <a:lnTo>
                  <a:pt x="3033366" y="0"/>
                </a:lnTo>
                <a:lnTo>
                  <a:pt x="3033366" y="3403497"/>
                </a:lnTo>
                <a:lnTo>
                  <a:pt x="0" y="3403497"/>
                </a:lnTo>
                <a:lnTo>
                  <a:pt x="0" y="0"/>
                </a:lnTo>
                <a:close/>
              </a:path>
            </a:pathLst>
          </a:custGeom>
          <a:blipFill>
            <a:blip r:embed="rId12"/>
            <a:stretch>
              <a:fillRect l="0" t="0" r="0" b="0"/>
            </a:stretch>
          </a:blipFill>
        </p:spPr>
      </p:sp>
      <p:sp>
        <p:nvSpPr>
          <p:cNvPr name="TextBox 14" id="14"/>
          <p:cNvSpPr txBox="true"/>
          <p:nvPr/>
        </p:nvSpPr>
        <p:spPr>
          <a:xfrm rot="0">
            <a:off x="5181647" y="227694"/>
            <a:ext cx="8743995" cy="1449612"/>
          </a:xfrm>
          <a:prstGeom prst="rect">
            <a:avLst/>
          </a:prstGeom>
        </p:spPr>
        <p:txBody>
          <a:bodyPr anchor="t" rtlCol="false" tIns="0" lIns="0" bIns="0" rIns="0">
            <a:spAutoFit/>
          </a:bodyPr>
          <a:lstStyle/>
          <a:p>
            <a:pPr algn="ctr">
              <a:lnSpc>
                <a:spcPts val="5530"/>
              </a:lnSpc>
            </a:pPr>
            <a:r>
              <a:rPr lang="en-US" sz="3950">
                <a:solidFill>
                  <a:srgbClr val="FFFFFF"/>
                </a:solidFill>
                <a:latin typeface="Times New Roman"/>
                <a:ea typeface="Times New Roman"/>
                <a:cs typeface="Times New Roman"/>
                <a:sym typeface="Times New Roman"/>
              </a:rPr>
              <a:t>PHÒNG GD&amp;ĐT QUẬN LONG BIÊN</a:t>
            </a:r>
          </a:p>
          <a:p>
            <a:pPr algn="ctr">
              <a:lnSpc>
                <a:spcPts val="5530"/>
              </a:lnSpc>
              <a:spcBef>
                <a:spcPct val="0"/>
              </a:spcBef>
            </a:pPr>
            <a:r>
              <a:rPr lang="en-US" sz="3950">
                <a:solidFill>
                  <a:srgbClr val="FFFFFF"/>
                </a:solidFill>
                <a:latin typeface="Times New Roman"/>
                <a:ea typeface="Times New Roman"/>
                <a:cs typeface="Times New Roman"/>
                <a:sym typeface="Times New Roman"/>
              </a:rPr>
              <a:t>TRƯỜNG MẦM NON NẮNG MAI</a:t>
            </a:r>
          </a:p>
        </p:txBody>
      </p:sp>
      <p:sp>
        <p:nvSpPr>
          <p:cNvPr name="TextBox 15" id="15"/>
          <p:cNvSpPr txBox="true"/>
          <p:nvPr/>
        </p:nvSpPr>
        <p:spPr>
          <a:xfrm rot="0">
            <a:off x="4046009" y="3662178"/>
            <a:ext cx="11015272" cy="1391924"/>
          </a:xfrm>
          <a:prstGeom prst="rect">
            <a:avLst/>
          </a:prstGeom>
        </p:spPr>
        <p:txBody>
          <a:bodyPr anchor="t" rtlCol="false" tIns="0" lIns="0" bIns="0" rIns="0">
            <a:spAutoFit/>
          </a:bodyPr>
          <a:lstStyle/>
          <a:p>
            <a:pPr algn="ctr">
              <a:lnSpc>
                <a:spcPts val="11355"/>
              </a:lnSpc>
            </a:pPr>
            <a:r>
              <a:rPr lang="en-US" sz="8111" b="true">
                <a:solidFill>
                  <a:srgbClr val="FFFFFF"/>
                </a:solidFill>
                <a:latin typeface="Dancing Script Bold"/>
                <a:ea typeface="Dancing Script Bold"/>
                <a:cs typeface="Dancing Script Bold"/>
                <a:sym typeface="Dancing Script Bold"/>
              </a:rPr>
              <a:t>Lĩnh vực phát triển ngôn ngữ</a:t>
            </a:r>
          </a:p>
        </p:txBody>
      </p:sp>
      <p:sp>
        <p:nvSpPr>
          <p:cNvPr name="Freeform 16" id="16"/>
          <p:cNvSpPr/>
          <p:nvPr/>
        </p:nvSpPr>
        <p:spPr>
          <a:xfrm flipH="false" flipV="false" rot="0">
            <a:off x="1456951" y="5802188"/>
            <a:ext cx="3128156" cy="4484812"/>
          </a:xfrm>
          <a:custGeom>
            <a:avLst/>
            <a:gdLst/>
            <a:ahLst/>
            <a:cxnLst/>
            <a:rect r="r" b="b" t="t" l="l"/>
            <a:pathLst>
              <a:path h="4484812" w="3128156">
                <a:moveTo>
                  <a:pt x="0" y="0"/>
                </a:moveTo>
                <a:lnTo>
                  <a:pt x="3128156" y="0"/>
                </a:lnTo>
                <a:lnTo>
                  <a:pt x="3128156" y="4484812"/>
                </a:lnTo>
                <a:lnTo>
                  <a:pt x="0" y="44848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true" flipV="false" rot="0">
            <a:off x="13708614" y="5935210"/>
            <a:ext cx="3128156" cy="4484812"/>
          </a:xfrm>
          <a:custGeom>
            <a:avLst/>
            <a:gdLst/>
            <a:ahLst/>
            <a:cxnLst/>
            <a:rect r="r" b="b" t="t" l="l"/>
            <a:pathLst>
              <a:path h="4484812" w="3128156">
                <a:moveTo>
                  <a:pt x="3128156" y="0"/>
                </a:moveTo>
                <a:lnTo>
                  <a:pt x="0" y="0"/>
                </a:lnTo>
                <a:lnTo>
                  <a:pt x="0" y="4484812"/>
                </a:lnTo>
                <a:lnTo>
                  <a:pt x="3128156" y="4484812"/>
                </a:lnTo>
                <a:lnTo>
                  <a:pt x="3128156"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2040234" y="4074435"/>
            <a:ext cx="4333264" cy="6212565"/>
          </a:xfrm>
          <a:custGeom>
            <a:avLst/>
            <a:gdLst/>
            <a:ahLst/>
            <a:cxnLst/>
            <a:rect r="r" b="b" t="t" l="l"/>
            <a:pathLst>
              <a:path h="6212565" w="4333264">
                <a:moveTo>
                  <a:pt x="4333264" y="0"/>
                </a:moveTo>
                <a:lnTo>
                  <a:pt x="0" y="0"/>
                </a:lnTo>
                <a:lnTo>
                  <a:pt x="0" y="6212565"/>
                </a:lnTo>
                <a:lnTo>
                  <a:pt x="4333264" y="6212565"/>
                </a:lnTo>
                <a:lnTo>
                  <a:pt x="43332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46548">
            <a:off x="-263136" y="546355"/>
            <a:ext cx="3598580" cy="4114800"/>
          </a:xfrm>
          <a:custGeom>
            <a:avLst/>
            <a:gdLst/>
            <a:ahLst/>
            <a:cxnLst/>
            <a:rect r="r" b="b" t="t" l="l"/>
            <a:pathLst>
              <a:path h="4114800" w="3598580">
                <a:moveTo>
                  <a:pt x="0" y="0"/>
                </a:moveTo>
                <a:lnTo>
                  <a:pt x="3598580" y="0"/>
                </a:lnTo>
                <a:lnTo>
                  <a:pt x="359858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361274" y="1162050"/>
            <a:ext cx="13285381" cy="4923030"/>
          </a:xfrm>
          <a:prstGeom prst="rect">
            <a:avLst/>
          </a:prstGeom>
        </p:spPr>
        <p:txBody>
          <a:bodyPr anchor="t" rtlCol="false" tIns="0" lIns="0" bIns="0" rIns="0">
            <a:spAutoFit/>
          </a:bodyPr>
          <a:lstStyle/>
          <a:p>
            <a:pPr algn="just">
              <a:lnSpc>
                <a:spcPts val="4870"/>
              </a:lnSpc>
            </a:pPr>
            <a:r>
              <a:rPr lang="en-US" sz="5237" b="true">
                <a:solidFill>
                  <a:srgbClr val="FFFFFF"/>
                </a:solidFill>
                <a:latin typeface="Dancing Script Bold"/>
                <a:ea typeface="Dancing Script Bold"/>
                <a:cs typeface="Dancing Script Bold"/>
                <a:sym typeface="Dancing Script Bold"/>
              </a:rPr>
              <a:t>Chú tuần lộc có chiếc mũi như thế nào?</a:t>
            </a:r>
          </a:p>
          <a:p>
            <a:pPr algn="just">
              <a:lnSpc>
                <a:spcPts val="4870"/>
              </a:lnSpc>
            </a:pPr>
            <a:r>
              <a:rPr lang="en-US" sz="5237" b="true">
                <a:solidFill>
                  <a:srgbClr val="FFFFFF"/>
                </a:solidFill>
                <a:latin typeface="Dancing Script Bold"/>
                <a:ea typeface="Dancing Script Bold"/>
                <a:cs typeface="Dancing Script Bold"/>
                <a:sym typeface="Dancing Script Bold"/>
              </a:rPr>
              <a:t>Mọi người trêu chú tuần lộc như thế nào?</a:t>
            </a:r>
          </a:p>
          <a:p>
            <a:pPr algn="just">
              <a:lnSpc>
                <a:spcPts val="4870"/>
              </a:lnSpc>
            </a:pPr>
            <a:r>
              <a:rPr lang="en-US" sz="5237" b="true">
                <a:solidFill>
                  <a:srgbClr val="FFFFFF"/>
                </a:solidFill>
                <a:latin typeface="Dancing Script Bold"/>
                <a:ea typeface="Dancing Script Bold"/>
                <a:cs typeface="Dancing Script Bold"/>
                <a:sym typeface="Dancing Script Bold"/>
              </a:rPr>
              <a:t>Tuần lộc cảm thấy sao khi bị mọi người trêu trọc?</a:t>
            </a:r>
          </a:p>
          <a:p>
            <a:pPr algn="just">
              <a:lnSpc>
                <a:spcPts val="4870"/>
              </a:lnSpc>
            </a:pPr>
            <a:r>
              <a:rPr lang="en-US" sz="5237" b="true">
                <a:solidFill>
                  <a:srgbClr val="FFFFFF"/>
                </a:solidFill>
                <a:latin typeface="Dancing Script Bold"/>
                <a:ea typeface="Dancing Script Bold"/>
                <a:cs typeface="Dancing Script Bold"/>
                <a:sym typeface="Dancing Script Bold"/>
              </a:rPr>
              <a:t>Điều gì đã xảy ra khi ông già Noel đi phát quà?</a:t>
            </a:r>
          </a:p>
          <a:p>
            <a:pPr algn="just">
              <a:lnSpc>
                <a:spcPts val="4870"/>
              </a:lnSpc>
            </a:pPr>
            <a:r>
              <a:rPr lang="en-US" sz="5237" b="true">
                <a:solidFill>
                  <a:srgbClr val="FFFFFF"/>
                </a:solidFill>
                <a:latin typeface="Dancing Script Bold"/>
                <a:ea typeface="Dancing Script Bold"/>
                <a:cs typeface="Dancing Script Bold"/>
                <a:sym typeface="Dancing Script Bold"/>
              </a:rPr>
              <a:t>Ai là người đã giúp ông già Noel dẫn đường đi phát quà cho các bạn nhỏ?</a:t>
            </a:r>
          </a:p>
          <a:p>
            <a:pPr algn="just">
              <a:lnSpc>
                <a:spcPts val="4870"/>
              </a:lnSpc>
            </a:pPr>
            <a:r>
              <a:rPr lang="en-US" sz="5237" b="true">
                <a:solidFill>
                  <a:srgbClr val="FFFFFF"/>
                </a:solidFill>
                <a:latin typeface="Dancing Script Bold"/>
                <a:ea typeface="Dancing Script Bold"/>
                <a:cs typeface="Dancing Script Bold"/>
                <a:sym typeface="Dancing Script Bold"/>
              </a:rPr>
              <a:t>Chú tuần lộc cảm thấy như thế nào khi giúp đỡ được ông già Noel?</a:t>
            </a:r>
          </a:p>
        </p:txBody>
      </p:sp>
      <p:sp>
        <p:nvSpPr>
          <p:cNvPr name="Freeform 9" id="9"/>
          <p:cNvSpPr/>
          <p:nvPr/>
        </p:nvSpPr>
        <p:spPr>
          <a:xfrm flipH="false" flipV="false" rot="0">
            <a:off x="15911658" y="6018166"/>
            <a:ext cx="3459619" cy="4477154"/>
          </a:xfrm>
          <a:custGeom>
            <a:avLst/>
            <a:gdLst/>
            <a:ahLst/>
            <a:cxnLst/>
            <a:rect r="r" b="b" t="t" l="l"/>
            <a:pathLst>
              <a:path h="4477154" w="3459619">
                <a:moveTo>
                  <a:pt x="0" y="0"/>
                </a:moveTo>
                <a:lnTo>
                  <a:pt x="3459619" y="0"/>
                </a:lnTo>
                <a:lnTo>
                  <a:pt x="3459619" y="4477155"/>
                </a:lnTo>
                <a:lnTo>
                  <a:pt x="0" y="447715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244502" y="4398934"/>
            <a:ext cx="7111776" cy="6942871"/>
          </a:xfrm>
          <a:custGeom>
            <a:avLst/>
            <a:gdLst/>
            <a:ahLst/>
            <a:cxnLst/>
            <a:rect r="r" b="b" t="t" l="l"/>
            <a:pathLst>
              <a:path h="6942871" w="7111776">
                <a:moveTo>
                  <a:pt x="0" y="0"/>
                </a:moveTo>
                <a:lnTo>
                  <a:pt x="7111776" y="0"/>
                </a:lnTo>
                <a:lnTo>
                  <a:pt x="7111776" y="6942871"/>
                </a:lnTo>
                <a:lnTo>
                  <a:pt x="0" y="6942871"/>
                </a:lnTo>
                <a:lnTo>
                  <a:pt x="0" y="0"/>
                </a:lnTo>
                <a:close/>
              </a:path>
            </a:pathLst>
          </a:custGeom>
          <a:blipFill>
            <a:blip r:embed="rId6"/>
            <a:stretch>
              <a:fillRect l="0" t="0" r="0" b="0"/>
            </a:stretch>
          </a:blipFill>
        </p:spPr>
      </p:sp>
      <p:sp>
        <p:nvSpPr>
          <p:cNvPr name="Freeform 7" id="7"/>
          <p:cNvSpPr/>
          <p:nvPr/>
        </p:nvSpPr>
        <p:spPr>
          <a:xfrm flipH="false" flipV="false" rot="499979">
            <a:off x="14348980" y="-1028700"/>
            <a:ext cx="2981180" cy="4114800"/>
          </a:xfrm>
          <a:custGeom>
            <a:avLst/>
            <a:gdLst/>
            <a:ahLst/>
            <a:cxnLst/>
            <a:rect r="r" b="b" t="t" l="l"/>
            <a:pathLst>
              <a:path h="4114800" w="2981180">
                <a:moveTo>
                  <a:pt x="0" y="0"/>
                </a:moveTo>
                <a:lnTo>
                  <a:pt x="2981180" y="0"/>
                </a:lnTo>
                <a:lnTo>
                  <a:pt x="298118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340736">
            <a:off x="1011147" y="4226496"/>
            <a:ext cx="2169677" cy="2994717"/>
          </a:xfrm>
          <a:custGeom>
            <a:avLst/>
            <a:gdLst/>
            <a:ahLst/>
            <a:cxnLst/>
            <a:rect r="r" b="b" t="t" l="l"/>
            <a:pathLst>
              <a:path h="2994717" w="2169677">
                <a:moveTo>
                  <a:pt x="0" y="0"/>
                </a:moveTo>
                <a:lnTo>
                  <a:pt x="2169677" y="0"/>
                </a:lnTo>
                <a:lnTo>
                  <a:pt x="2169677" y="2994717"/>
                </a:lnTo>
                <a:lnTo>
                  <a:pt x="0" y="29947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3012220" y="5723855"/>
            <a:ext cx="2475980" cy="3690485"/>
          </a:xfrm>
          <a:custGeom>
            <a:avLst/>
            <a:gdLst/>
            <a:ahLst/>
            <a:cxnLst/>
            <a:rect r="r" b="b" t="t" l="l"/>
            <a:pathLst>
              <a:path h="3690485" w="2475980">
                <a:moveTo>
                  <a:pt x="0" y="0"/>
                </a:moveTo>
                <a:lnTo>
                  <a:pt x="2475979" y="0"/>
                </a:lnTo>
                <a:lnTo>
                  <a:pt x="2475979" y="3690485"/>
                </a:lnTo>
                <a:lnTo>
                  <a:pt x="0" y="36904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028700" y="1019175"/>
            <a:ext cx="13984770" cy="3018502"/>
          </a:xfrm>
          <a:prstGeom prst="rect">
            <a:avLst/>
          </a:prstGeom>
        </p:spPr>
        <p:txBody>
          <a:bodyPr anchor="t" rtlCol="false" tIns="0" lIns="0" bIns="0" rIns="0">
            <a:spAutoFit/>
          </a:bodyPr>
          <a:lstStyle/>
          <a:p>
            <a:pPr algn="l">
              <a:lnSpc>
                <a:spcPts val="5926"/>
              </a:lnSpc>
              <a:spcBef>
                <a:spcPct val="0"/>
              </a:spcBef>
            </a:pPr>
            <a:r>
              <a:rPr lang="en-US" sz="4938">
                <a:solidFill>
                  <a:srgbClr val="FFFFFF"/>
                </a:solidFill>
                <a:latin typeface="DejaVu Serif"/>
                <a:ea typeface="DejaVu Serif"/>
                <a:cs typeface="DejaVu Serif"/>
                <a:sym typeface="DejaVu Serif"/>
              </a:rPr>
              <a:t>Giáo dục: Mỗi bộ phận trên cơ thể đều có đặc điểm, lợi ích riêng không thể tách rời, hãy trân trọng vì chúng đều mang lại lợi ích và ý nghĩa trong cuộc sống</a:t>
            </a:r>
          </a:p>
        </p:txBody>
      </p:sp>
      <p:sp>
        <p:nvSpPr>
          <p:cNvPr name="Freeform 11" id="11"/>
          <p:cNvSpPr/>
          <p:nvPr/>
        </p:nvSpPr>
        <p:spPr>
          <a:xfrm flipH="true" flipV="false" rot="0">
            <a:off x="13468116" y="5869674"/>
            <a:ext cx="5985492" cy="4997886"/>
          </a:xfrm>
          <a:custGeom>
            <a:avLst/>
            <a:gdLst/>
            <a:ahLst/>
            <a:cxnLst/>
            <a:rect r="r" b="b" t="t" l="l"/>
            <a:pathLst>
              <a:path h="4997886" w="5985492">
                <a:moveTo>
                  <a:pt x="5985492" y="0"/>
                </a:moveTo>
                <a:lnTo>
                  <a:pt x="0" y="0"/>
                </a:lnTo>
                <a:lnTo>
                  <a:pt x="0" y="4997885"/>
                </a:lnTo>
                <a:lnTo>
                  <a:pt x="5985492" y="4997885"/>
                </a:lnTo>
                <a:lnTo>
                  <a:pt x="5985492" y="0"/>
                </a:lnTo>
                <a:close/>
              </a:path>
            </a:pathLst>
          </a:custGeom>
          <a:blipFill>
            <a:blip r:embed="rId11"/>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28700" y="2419259"/>
            <a:ext cx="10027705" cy="3079647"/>
          </a:xfrm>
          <a:prstGeom prst="rect">
            <a:avLst/>
          </a:prstGeom>
        </p:spPr>
        <p:txBody>
          <a:bodyPr anchor="t" rtlCol="false" tIns="0" lIns="0" bIns="0" rIns="0">
            <a:spAutoFit/>
          </a:bodyPr>
          <a:lstStyle/>
          <a:p>
            <a:pPr algn="l">
              <a:lnSpc>
                <a:spcPts val="11708"/>
              </a:lnSpc>
            </a:pPr>
            <a:r>
              <a:rPr lang="en-US" sz="12589" b="true">
                <a:solidFill>
                  <a:srgbClr val="FFFFFF"/>
                </a:solidFill>
                <a:latin typeface="Bakerie Bold"/>
                <a:ea typeface="Bakerie Bold"/>
                <a:cs typeface="Bakerie Bold"/>
                <a:sym typeface="Bakerie Bold"/>
              </a:rPr>
              <a:t>Thank You &amp; Merry Christmas!</a:t>
            </a:r>
          </a:p>
        </p:txBody>
      </p:sp>
      <p:sp>
        <p:nvSpPr>
          <p:cNvPr name="Freeform 7" id="7"/>
          <p:cNvSpPr/>
          <p:nvPr/>
        </p:nvSpPr>
        <p:spPr>
          <a:xfrm flipH="false" flipV="false" rot="0">
            <a:off x="14676740" y="3005758"/>
            <a:ext cx="5847031" cy="7566746"/>
          </a:xfrm>
          <a:custGeom>
            <a:avLst/>
            <a:gdLst/>
            <a:ahLst/>
            <a:cxnLst/>
            <a:rect r="r" b="b" t="t" l="l"/>
            <a:pathLst>
              <a:path h="7566746" w="5847031">
                <a:moveTo>
                  <a:pt x="0" y="0"/>
                </a:moveTo>
                <a:lnTo>
                  <a:pt x="5847031" y="0"/>
                </a:lnTo>
                <a:lnTo>
                  <a:pt x="5847031" y="7566745"/>
                </a:lnTo>
                <a:lnTo>
                  <a:pt x="0" y="75667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6377671" y="6609352"/>
            <a:ext cx="1696007" cy="2194833"/>
          </a:xfrm>
          <a:custGeom>
            <a:avLst/>
            <a:gdLst/>
            <a:ahLst/>
            <a:cxnLst/>
            <a:rect r="r" b="b" t="t" l="l"/>
            <a:pathLst>
              <a:path h="2194833" w="1696007">
                <a:moveTo>
                  <a:pt x="0" y="0"/>
                </a:moveTo>
                <a:lnTo>
                  <a:pt x="1696007" y="0"/>
                </a:lnTo>
                <a:lnTo>
                  <a:pt x="1696007" y="2194833"/>
                </a:lnTo>
                <a:lnTo>
                  <a:pt x="0" y="21948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3325833" y="7044860"/>
            <a:ext cx="1485017" cy="2213440"/>
          </a:xfrm>
          <a:custGeom>
            <a:avLst/>
            <a:gdLst/>
            <a:ahLst/>
            <a:cxnLst/>
            <a:rect r="r" b="b" t="t" l="l"/>
            <a:pathLst>
              <a:path h="2213440" w="1485017">
                <a:moveTo>
                  <a:pt x="0" y="0"/>
                </a:moveTo>
                <a:lnTo>
                  <a:pt x="1485016" y="0"/>
                </a:lnTo>
                <a:lnTo>
                  <a:pt x="1485016" y="2213440"/>
                </a:lnTo>
                <a:lnTo>
                  <a:pt x="0" y="22134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73887">
            <a:off x="8589851" y="1088125"/>
            <a:ext cx="2409399" cy="2321785"/>
          </a:xfrm>
          <a:custGeom>
            <a:avLst/>
            <a:gdLst/>
            <a:ahLst/>
            <a:cxnLst/>
            <a:rect r="r" b="b" t="t" l="l"/>
            <a:pathLst>
              <a:path h="2321785" w="2409399">
                <a:moveTo>
                  <a:pt x="0" y="0"/>
                </a:moveTo>
                <a:lnTo>
                  <a:pt x="2409399" y="0"/>
                </a:lnTo>
                <a:lnTo>
                  <a:pt x="2409399" y="2321785"/>
                </a:lnTo>
                <a:lnTo>
                  <a:pt x="0" y="23217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316683">
            <a:off x="13855366" y="1010871"/>
            <a:ext cx="2594791" cy="2911406"/>
          </a:xfrm>
          <a:custGeom>
            <a:avLst/>
            <a:gdLst/>
            <a:ahLst/>
            <a:cxnLst/>
            <a:rect r="r" b="b" t="t" l="l"/>
            <a:pathLst>
              <a:path h="2911406" w="2594791">
                <a:moveTo>
                  <a:pt x="2594791" y="0"/>
                </a:moveTo>
                <a:lnTo>
                  <a:pt x="0" y="0"/>
                </a:lnTo>
                <a:lnTo>
                  <a:pt x="0" y="2911407"/>
                </a:lnTo>
                <a:lnTo>
                  <a:pt x="2594791" y="2911407"/>
                </a:lnTo>
                <a:lnTo>
                  <a:pt x="2594791" y="0"/>
                </a:lnTo>
                <a:close/>
              </a:path>
            </a:pathLst>
          </a:custGeom>
          <a:blipFill>
            <a:blip r:embed="rId12"/>
            <a:stretch>
              <a:fillRect l="0" t="0" r="0" b="0"/>
            </a:stretch>
          </a:blipFill>
        </p:spPr>
      </p:sp>
      <p:sp>
        <p:nvSpPr>
          <p:cNvPr name="Freeform 12" id="12"/>
          <p:cNvSpPr/>
          <p:nvPr/>
        </p:nvSpPr>
        <p:spPr>
          <a:xfrm flipH="true" flipV="false" rot="0">
            <a:off x="10423789" y="3325909"/>
            <a:ext cx="5187937" cy="7437902"/>
          </a:xfrm>
          <a:custGeom>
            <a:avLst/>
            <a:gdLst/>
            <a:ahLst/>
            <a:cxnLst/>
            <a:rect r="r" b="b" t="t" l="l"/>
            <a:pathLst>
              <a:path h="7437902" w="5187937">
                <a:moveTo>
                  <a:pt x="5187937" y="0"/>
                </a:moveTo>
                <a:lnTo>
                  <a:pt x="0" y="0"/>
                </a:lnTo>
                <a:lnTo>
                  <a:pt x="0" y="7437903"/>
                </a:lnTo>
                <a:lnTo>
                  <a:pt x="5187937" y="7437903"/>
                </a:lnTo>
                <a:lnTo>
                  <a:pt x="5187937"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8228487" y="6197467"/>
            <a:ext cx="2198441" cy="3330971"/>
          </a:xfrm>
          <a:custGeom>
            <a:avLst/>
            <a:gdLst/>
            <a:ahLst/>
            <a:cxnLst/>
            <a:rect r="r" b="b" t="t" l="l"/>
            <a:pathLst>
              <a:path h="3330971" w="2198441">
                <a:moveTo>
                  <a:pt x="0" y="0"/>
                </a:moveTo>
                <a:lnTo>
                  <a:pt x="2198441" y="0"/>
                </a:lnTo>
                <a:lnTo>
                  <a:pt x="2198441" y="3330971"/>
                </a:lnTo>
                <a:lnTo>
                  <a:pt x="0" y="3330971"/>
                </a:lnTo>
                <a:lnTo>
                  <a:pt x="0" y="0"/>
                </a:lnTo>
                <a:close/>
              </a:path>
            </a:pathLst>
          </a:custGeom>
          <a:blipFill>
            <a:blip r:embed="rId6"/>
            <a:stretch>
              <a:fillRect l="0" t="0" r="0" b="0"/>
            </a:stretch>
          </a:blipFill>
        </p:spPr>
      </p:sp>
      <p:sp>
        <p:nvSpPr>
          <p:cNvPr name="Freeform 7" id="7"/>
          <p:cNvSpPr/>
          <p:nvPr/>
        </p:nvSpPr>
        <p:spPr>
          <a:xfrm flipH="false" flipV="false" rot="0">
            <a:off x="14596482" y="1746607"/>
            <a:ext cx="6377048" cy="8252650"/>
          </a:xfrm>
          <a:custGeom>
            <a:avLst/>
            <a:gdLst/>
            <a:ahLst/>
            <a:cxnLst/>
            <a:rect r="r" b="b" t="t" l="l"/>
            <a:pathLst>
              <a:path h="8252650" w="6377048">
                <a:moveTo>
                  <a:pt x="0" y="0"/>
                </a:moveTo>
                <a:lnTo>
                  <a:pt x="6377048" y="0"/>
                </a:lnTo>
                <a:lnTo>
                  <a:pt x="6377048" y="8252651"/>
                </a:lnTo>
                <a:lnTo>
                  <a:pt x="0" y="82526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0423789" y="5541649"/>
            <a:ext cx="5985492" cy="4997886"/>
          </a:xfrm>
          <a:custGeom>
            <a:avLst/>
            <a:gdLst/>
            <a:ahLst/>
            <a:cxnLst/>
            <a:rect r="r" b="b" t="t" l="l"/>
            <a:pathLst>
              <a:path h="4997886" w="5985492">
                <a:moveTo>
                  <a:pt x="0" y="0"/>
                </a:moveTo>
                <a:lnTo>
                  <a:pt x="5985492" y="0"/>
                </a:lnTo>
                <a:lnTo>
                  <a:pt x="5985492" y="4997885"/>
                </a:lnTo>
                <a:lnTo>
                  <a:pt x="0" y="4997885"/>
                </a:lnTo>
                <a:lnTo>
                  <a:pt x="0" y="0"/>
                </a:lnTo>
                <a:close/>
              </a:path>
            </a:pathLst>
          </a:custGeom>
          <a:blipFill>
            <a:blip r:embed="rId9"/>
            <a:stretch>
              <a:fillRect l="0" t="0" r="0" b="0"/>
            </a:stretch>
          </a:blipFill>
        </p:spPr>
      </p:sp>
      <p:sp>
        <p:nvSpPr>
          <p:cNvPr name="Freeform 9" id="9"/>
          <p:cNvSpPr/>
          <p:nvPr/>
        </p:nvSpPr>
        <p:spPr>
          <a:xfrm flipH="false" flipV="false" rot="-173887">
            <a:off x="9100198" y="1315952"/>
            <a:ext cx="3612524" cy="3481160"/>
          </a:xfrm>
          <a:custGeom>
            <a:avLst/>
            <a:gdLst/>
            <a:ahLst/>
            <a:cxnLst/>
            <a:rect r="r" b="b" t="t" l="l"/>
            <a:pathLst>
              <a:path h="3481160" w="3612524">
                <a:moveTo>
                  <a:pt x="0" y="0"/>
                </a:moveTo>
                <a:lnTo>
                  <a:pt x="3612524" y="0"/>
                </a:lnTo>
                <a:lnTo>
                  <a:pt x="3612524" y="3481160"/>
                </a:lnTo>
                <a:lnTo>
                  <a:pt x="0" y="348116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723759">
            <a:off x="13578468" y="1860158"/>
            <a:ext cx="1806262" cy="1740580"/>
          </a:xfrm>
          <a:custGeom>
            <a:avLst/>
            <a:gdLst/>
            <a:ahLst/>
            <a:cxnLst/>
            <a:rect r="r" b="b" t="t" l="l"/>
            <a:pathLst>
              <a:path h="1740580" w="1806262">
                <a:moveTo>
                  <a:pt x="0" y="0"/>
                </a:moveTo>
                <a:lnTo>
                  <a:pt x="1806262" y="0"/>
                </a:lnTo>
                <a:lnTo>
                  <a:pt x="1806262" y="1740580"/>
                </a:lnTo>
                <a:lnTo>
                  <a:pt x="0" y="174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788420" y="1285875"/>
            <a:ext cx="15919252" cy="1257299"/>
          </a:xfrm>
          <a:prstGeom prst="rect">
            <a:avLst/>
          </a:prstGeom>
        </p:spPr>
        <p:txBody>
          <a:bodyPr anchor="t" rtlCol="false" tIns="0" lIns="0" bIns="0" rIns="0">
            <a:spAutoFit/>
          </a:bodyPr>
          <a:lstStyle/>
          <a:p>
            <a:pPr algn="l" marL="2158995" indent="-1079497" lvl="1">
              <a:lnSpc>
                <a:spcPts val="9299"/>
              </a:lnSpc>
              <a:buAutoNum type="arabicPeriod" startAt="1"/>
            </a:pPr>
            <a:r>
              <a:rPr lang="en-US" sz="9999">
                <a:solidFill>
                  <a:srgbClr val="FFFFFF"/>
                </a:solidFill>
                <a:latin typeface="Charmonman"/>
                <a:ea typeface="Charmonman"/>
                <a:cs typeface="Charmonman"/>
                <a:sym typeface="Charmonman"/>
              </a:rPr>
              <a:t>Ổn định tổ chức</a:t>
            </a:r>
          </a:p>
        </p:txBody>
      </p:sp>
      <p:sp>
        <p:nvSpPr>
          <p:cNvPr name="TextBox 12" id="12"/>
          <p:cNvSpPr txBox="true"/>
          <p:nvPr/>
        </p:nvSpPr>
        <p:spPr>
          <a:xfrm rot="0">
            <a:off x="851338" y="3766853"/>
            <a:ext cx="9458735" cy="1774795"/>
          </a:xfrm>
          <a:prstGeom prst="rect">
            <a:avLst/>
          </a:prstGeom>
        </p:spPr>
        <p:txBody>
          <a:bodyPr anchor="t" rtlCol="false" tIns="0" lIns="0" bIns="0" rIns="0">
            <a:spAutoFit/>
          </a:bodyPr>
          <a:lstStyle/>
          <a:p>
            <a:pPr algn="ctr">
              <a:lnSpc>
                <a:spcPts val="7026"/>
              </a:lnSpc>
            </a:pPr>
            <a:r>
              <a:rPr lang="en-US" sz="5855">
                <a:solidFill>
                  <a:srgbClr val="FFFFFF"/>
                </a:solidFill>
                <a:latin typeface="Dancing Script"/>
                <a:ea typeface="Dancing Script"/>
                <a:cs typeface="Dancing Script"/>
                <a:sym typeface="Dancing Script"/>
              </a:rPr>
              <a:t>Vận động bài hát: </a:t>
            </a:r>
          </a:p>
          <a:p>
            <a:pPr algn="ctr">
              <a:lnSpc>
                <a:spcPts val="7026"/>
              </a:lnSpc>
              <a:spcBef>
                <a:spcPct val="0"/>
              </a:spcBef>
            </a:pPr>
            <a:r>
              <a:rPr lang="en-US" sz="5855">
                <a:solidFill>
                  <a:srgbClr val="FFFFFF"/>
                </a:solidFill>
                <a:latin typeface="Dancing Script"/>
                <a:ea typeface="Dancing Script"/>
                <a:cs typeface="Dancing Script"/>
                <a:sym typeface="Dancing Script"/>
              </a:rPr>
              <a:t>We Wish you a merry christmas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765142" y="6633051"/>
            <a:ext cx="2777501" cy="2932066"/>
          </a:xfrm>
          <a:custGeom>
            <a:avLst/>
            <a:gdLst/>
            <a:ahLst/>
            <a:cxnLst/>
            <a:rect r="r" b="b" t="t" l="l"/>
            <a:pathLst>
              <a:path h="2932066" w="2777501">
                <a:moveTo>
                  <a:pt x="0" y="0"/>
                </a:moveTo>
                <a:lnTo>
                  <a:pt x="2777501" y="0"/>
                </a:lnTo>
                <a:lnTo>
                  <a:pt x="2777501" y="2932067"/>
                </a:lnTo>
                <a:lnTo>
                  <a:pt x="0" y="29320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46548">
            <a:off x="608895" y="1625308"/>
            <a:ext cx="3598580" cy="4114800"/>
          </a:xfrm>
          <a:custGeom>
            <a:avLst/>
            <a:gdLst/>
            <a:ahLst/>
            <a:cxnLst/>
            <a:rect r="r" b="b" t="t" l="l"/>
            <a:pathLst>
              <a:path h="4114800" w="3598580">
                <a:moveTo>
                  <a:pt x="0" y="0"/>
                </a:moveTo>
                <a:lnTo>
                  <a:pt x="3598579" y="0"/>
                </a:lnTo>
                <a:lnTo>
                  <a:pt x="359857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957533" y="2565214"/>
            <a:ext cx="12683935" cy="1266824"/>
          </a:xfrm>
          <a:prstGeom prst="rect">
            <a:avLst/>
          </a:prstGeom>
        </p:spPr>
        <p:txBody>
          <a:bodyPr anchor="t" rtlCol="false" tIns="0" lIns="0" bIns="0" rIns="0">
            <a:spAutoFit/>
          </a:bodyPr>
          <a:lstStyle/>
          <a:p>
            <a:pPr algn="l">
              <a:lnSpc>
                <a:spcPts val="9299"/>
              </a:lnSpc>
            </a:pPr>
            <a:r>
              <a:rPr lang="en-US" sz="9999" b="true">
                <a:solidFill>
                  <a:srgbClr val="FFFFFF"/>
                </a:solidFill>
                <a:latin typeface="Dancing Script Bold"/>
                <a:ea typeface="Dancing Script Bold"/>
                <a:cs typeface="Dancing Script Bold"/>
                <a:sym typeface="Dancing Script Bold"/>
              </a:rPr>
              <a:t>Cô kể chuyện lần 1</a:t>
            </a:r>
          </a:p>
        </p:txBody>
      </p:sp>
      <p:sp>
        <p:nvSpPr>
          <p:cNvPr name="Freeform 9" id="9"/>
          <p:cNvSpPr/>
          <p:nvPr/>
        </p:nvSpPr>
        <p:spPr>
          <a:xfrm flipH="false" flipV="false" rot="0">
            <a:off x="15911658" y="6018166"/>
            <a:ext cx="3459619" cy="4477154"/>
          </a:xfrm>
          <a:custGeom>
            <a:avLst/>
            <a:gdLst/>
            <a:ahLst/>
            <a:cxnLst/>
            <a:rect r="r" b="b" t="t" l="l"/>
            <a:pathLst>
              <a:path h="4477154" w="3459619">
                <a:moveTo>
                  <a:pt x="0" y="0"/>
                </a:moveTo>
                <a:lnTo>
                  <a:pt x="3459619" y="0"/>
                </a:lnTo>
                <a:lnTo>
                  <a:pt x="3459619" y="4477155"/>
                </a:lnTo>
                <a:lnTo>
                  <a:pt x="0" y="447715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735407" y="5265465"/>
            <a:ext cx="3661260" cy="4738101"/>
          </a:xfrm>
          <a:custGeom>
            <a:avLst/>
            <a:gdLst/>
            <a:ahLst/>
            <a:cxnLst/>
            <a:rect r="r" b="b" t="t" l="l"/>
            <a:pathLst>
              <a:path h="4738101" w="3661260">
                <a:moveTo>
                  <a:pt x="0" y="0"/>
                </a:moveTo>
                <a:lnTo>
                  <a:pt x="3661260" y="0"/>
                </a:lnTo>
                <a:lnTo>
                  <a:pt x="3661260" y="4738101"/>
                </a:lnTo>
                <a:lnTo>
                  <a:pt x="0" y="47381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32734" y="223819"/>
            <a:ext cx="15140033" cy="8582026"/>
          </a:xfrm>
          <a:prstGeom prst="rect">
            <a:avLst/>
          </a:prstGeom>
        </p:spPr>
        <p:txBody>
          <a:bodyPr anchor="t" rtlCol="false" tIns="0" lIns="0" bIns="0" rIns="0">
            <a:spAutoFit/>
          </a:bodyPr>
          <a:lstStyle/>
          <a:p>
            <a:pPr algn="l">
              <a:lnSpc>
                <a:spcPts val="3817"/>
              </a:lnSpc>
            </a:pPr>
            <a:r>
              <a:rPr lang="en-US" sz="3181" b="true">
                <a:solidFill>
                  <a:srgbClr val="FFFFFF"/>
                </a:solidFill>
                <a:latin typeface="Muli Bold"/>
                <a:ea typeface="Muli Bold"/>
                <a:cs typeface="Muli Bold"/>
                <a:sym typeface="Muli Bold"/>
              </a:rPr>
              <a:t>Ngày xưa, có một chú tuần lộc tên là Rudolph. Chú có một chiếc mũi to, đỏ lựng và bóng loáng. Mọi người thường trêu chọc và gọi chú là "Rudolph, tuần lộc mũi đỏ". Cái tên làm chú vô cùng xấu hổ.</a:t>
            </a:r>
          </a:p>
          <a:p>
            <a:pPr algn="l">
              <a:lnSpc>
                <a:spcPts val="3817"/>
              </a:lnSpc>
            </a:pPr>
            <a:r>
              <a:rPr lang="en-US" sz="3181" b="true">
                <a:solidFill>
                  <a:srgbClr val="FFFFFF"/>
                </a:solidFill>
                <a:latin typeface="Muli Bold"/>
                <a:ea typeface="Muli Bold"/>
                <a:cs typeface="Muli Bold"/>
                <a:sym typeface="Muli Bold"/>
              </a:rPr>
              <a:t>          Nhưng vào một đêm giáng sinh, ông già Noel đã sẵn sàng với cỗ xe chất đầy quà. Cỗ xe do tám chú tuần lộc khỏe mạnh và đẹp đẽ nhất kéo. Đột nhiên, sương mù kéo đến dày đặt, che phủ hết mặt đất. Ông già Noel thật sự lo lắng: Làm sao có thể thấy đường, các cột ống khói, để phân phát quà cho trẻ em ngoan đây? Bỗng ông trông thấy cái mũi đỏ sáng rực của tuần lộc và liền đề nghị tuần lộc dẫn đầu cổ xe tuần lộc của ông. Tuần lộc rất vui sướng và hăng hái với công việc này.</a:t>
            </a:r>
          </a:p>
          <a:p>
            <a:pPr algn="l">
              <a:lnSpc>
                <a:spcPts val="3817"/>
              </a:lnSpc>
            </a:pPr>
            <a:r>
              <a:rPr lang="en-US" sz="3181" b="true">
                <a:solidFill>
                  <a:srgbClr val="FFFFFF"/>
                </a:solidFill>
                <a:latin typeface="Muli Bold"/>
                <a:ea typeface="Muli Bold"/>
                <a:cs typeface="Muli Bold"/>
                <a:sym typeface="Muli Bold"/>
              </a:rPr>
              <a:t>          Đêm hôm ấy, tuần lộc với chiếc mũi đỏ của mình đã dẫn đường cho cỗ xe của ông già Noel xuyên qua màng đêm dày đặc sương mù một cách an toàn. Mọi trẻ em đều nhận được món quà Giáng sinh kịp lúc. Tuần lộc hài lòng nhìn chiếc mũi đỏ từng là nỗi xấu hổ của mình và bỗng dưng thấy nó trở nên đáng yêu hơn bao giờ hết.</a:t>
            </a:r>
          </a:p>
          <a:p>
            <a:pPr algn="l">
              <a:lnSpc>
                <a:spcPts val="3817"/>
              </a:lnSpc>
            </a:pPr>
          </a:p>
          <a:p>
            <a:pPr algn="l">
              <a:lnSpc>
                <a:spcPts val="3817"/>
              </a:lnSpc>
            </a:pPr>
          </a:p>
          <a:p>
            <a:pPr algn="l">
              <a:lnSpc>
                <a:spcPts val="3817"/>
              </a:lnSpc>
              <a:spcBef>
                <a:spcPct val="0"/>
              </a:spcBef>
            </a:pPr>
          </a:p>
        </p:txBody>
      </p:sp>
      <p:sp>
        <p:nvSpPr>
          <p:cNvPr name="Freeform 8" id="8"/>
          <p:cNvSpPr/>
          <p:nvPr/>
        </p:nvSpPr>
        <p:spPr>
          <a:xfrm flipH="false" flipV="false" rot="0">
            <a:off x="9682432" y="7339441"/>
            <a:ext cx="2244670" cy="3218165"/>
          </a:xfrm>
          <a:custGeom>
            <a:avLst/>
            <a:gdLst/>
            <a:ahLst/>
            <a:cxnLst/>
            <a:rect r="r" b="b" t="t" l="l"/>
            <a:pathLst>
              <a:path h="3218165" w="2244670">
                <a:moveTo>
                  <a:pt x="0" y="0"/>
                </a:moveTo>
                <a:lnTo>
                  <a:pt x="2244670" y="0"/>
                </a:lnTo>
                <a:lnTo>
                  <a:pt x="2244670" y="3218165"/>
                </a:lnTo>
                <a:lnTo>
                  <a:pt x="0" y="32181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369471" y="7339441"/>
            <a:ext cx="3774529" cy="3099832"/>
          </a:xfrm>
          <a:custGeom>
            <a:avLst/>
            <a:gdLst/>
            <a:ahLst/>
            <a:cxnLst/>
            <a:rect r="r" b="b" t="t" l="l"/>
            <a:pathLst>
              <a:path h="3099832" w="3774529">
                <a:moveTo>
                  <a:pt x="0" y="0"/>
                </a:moveTo>
                <a:lnTo>
                  <a:pt x="3774529" y="0"/>
                </a:lnTo>
                <a:lnTo>
                  <a:pt x="3774529" y="3099832"/>
                </a:lnTo>
                <a:lnTo>
                  <a:pt x="0" y="3099832"/>
                </a:lnTo>
                <a:lnTo>
                  <a:pt x="0" y="0"/>
                </a:lnTo>
                <a:close/>
              </a:path>
            </a:pathLst>
          </a:custGeom>
          <a:blipFill>
            <a:blip r:embed="rId10"/>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627193"/>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03434" y="3954028"/>
            <a:ext cx="11281132" cy="5725174"/>
          </a:xfrm>
          <a:custGeom>
            <a:avLst/>
            <a:gdLst/>
            <a:ahLst/>
            <a:cxnLst/>
            <a:rect r="r" b="b" t="t" l="l"/>
            <a:pathLst>
              <a:path h="5725174" w="11281132">
                <a:moveTo>
                  <a:pt x="0" y="0"/>
                </a:moveTo>
                <a:lnTo>
                  <a:pt x="11281132" y="0"/>
                </a:lnTo>
                <a:lnTo>
                  <a:pt x="11281132" y="5725175"/>
                </a:lnTo>
                <a:lnTo>
                  <a:pt x="0" y="5725175"/>
                </a:lnTo>
                <a:lnTo>
                  <a:pt x="0" y="0"/>
                </a:lnTo>
                <a:close/>
              </a:path>
            </a:pathLst>
          </a:custGeom>
          <a:blipFill>
            <a:blip r:embed="rId6"/>
            <a:stretch>
              <a:fillRect l="0" t="0" r="0" b="0"/>
            </a:stretch>
          </a:blipFill>
        </p:spPr>
      </p:sp>
      <p:sp>
        <p:nvSpPr>
          <p:cNvPr name="TextBox 7" id="7"/>
          <p:cNvSpPr txBox="true"/>
          <p:nvPr/>
        </p:nvSpPr>
        <p:spPr>
          <a:xfrm rot="0">
            <a:off x="3900173" y="2064115"/>
            <a:ext cx="11259241" cy="1257299"/>
          </a:xfrm>
          <a:prstGeom prst="rect">
            <a:avLst/>
          </a:prstGeom>
        </p:spPr>
        <p:txBody>
          <a:bodyPr anchor="t" rtlCol="false" tIns="0" lIns="0" bIns="0" rIns="0">
            <a:spAutoFit/>
          </a:bodyPr>
          <a:lstStyle/>
          <a:p>
            <a:pPr algn="ctr">
              <a:lnSpc>
                <a:spcPts val="9299"/>
              </a:lnSpc>
            </a:pPr>
            <a:r>
              <a:rPr lang="en-US" sz="9999">
                <a:solidFill>
                  <a:srgbClr val="FFFFFF"/>
                </a:solidFill>
                <a:latin typeface="Charmonman"/>
                <a:ea typeface="Charmonman"/>
                <a:cs typeface="Charmonman"/>
                <a:sym typeface="Charmonman"/>
              </a:rPr>
              <a:t>Cô kể chuyện lần 2</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922716" y="200026"/>
            <a:ext cx="16809983" cy="1590674"/>
          </a:xfrm>
          <a:prstGeom prst="rect">
            <a:avLst/>
          </a:prstGeom>
        </p:spPr>
        <p:txBody>
          <a:bodyPr anchor="t" rtlCol="false" tIns="0" lIns="0" bIns="0" rIns="0">
            <a:spAutoFit/>
          </a:bodyPr>
          <a:lstStyle/>
          <a:p>
            <a:pPr algn="just">
              <a:lnSpc>
                <a:spcPts val="4200"/>
              </a:lnSpc>
            </a:pPr>
            <a:r>
              <a:rPr lang="en-US" sz="3000" b="true">
                <a:solidFill>
                  <a:srgbClr val="FFFFFF"/>
                </a:solidFill>
                <a:latin typeface="DejaVu Serif Bold"/>
                <a:ea typeface="DejaVu Serif Bold"/>
                <a:cs typeface="DejaVu Serif Bold"/>
                <a:sym typeface="DejaVu Serif Bold"/>
              </a:rPr>
              <a:t>Ngày xưa, có một chú tuần lộc tên là Rudolph. Chú có một chiếc mũi to, đỏ lựng và bóng loáng. Mọi người thường trêu chọc và gọi chú là "Rudolph, tuần lộc mũi đỏ". Cái tên làm chú vô cùng xấu hổ.</a:t>
            </a:r>
          </a:p>
        </p:txBody>
      </p:sp>
      <p:sp>
        <p:nvSpPr>
          <p:cNvPr name="Freeform 7" id="7"/>
          <p:cNvSpPr/>
          <p:nvPr/>
        </p:nvSpPr>
        <p:spPr>
          <a:xfrm flipH="false" flipV="false" rot="0">
            <a:off x="7044545" y="2261458"/>
            <a:ext cx="5381323" cy="7715158"/>
          </a:xfrm>
          <a:custGeom>
            <a:avLst/>
            <a:gdLst/>
            <a:ahLst/>
            <a:cxnLst/>
            <a:rect r="r" b="b" t="t" l="l"/>
            <a:pathLst>
              <a:path h="7715158" w="5381323">
                <a:moveTo>
                  <a:pt x="0" y="0"/>
                </a:moveTo>
                <a:lnTo>
                  <a:pt x="5381323" y="0"/>
                </a:lnTo>
                <a:lnTo>
                  <a:pt x="5381323" y="7715158"/>
                </a:lnTo>
                <a:lnTo>
                  <a:pt x="0" y="77151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754734" y="-60785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1290946" y="4983874"/>
            <a:ext cx="20232256" cy="10226486"/>
          </a:xfrm>
          <a:custGeom>
            <a:avLst/>
            <a:gdLst/>
            <a:ahLst/>
            <a:cxnLst/>
            <a:rect r="r" b="b" t="t" l="l"/>
            <a:pathLst>
              <a:path h="10226486" w="20232256">
                <a:moveTo>
                  <a:pt x="0" y="0"/>
                </a:moveTo>
                <a:lnTo>
                  <a:pt x="20232256" y="0"/>
                </a:lnTo>
                <a:lnTo>
                  <a:pt x="20232256"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344446" y="1448980"/>
            <a:ext cx="6304483" cy="8158743"/>
          </a:xfrm>
          <a:custGeom>
            <a:avLst/>
            <a:gdLst/>
            <a:ahLst/>
            <a:cxnLst/>
            <a:rect r="r" b="b" t="t" l="l"/>
            <a:pathLst>
              <a:path h="8158743" w="6304483">
                <a:moveTo>
                  <a:pt x="0" y="0"/>
                </a:moveTo>
                <a:lnTo>
                  <a:pt x="6304484" y="0"/>
                </a:lnTo>
                <a:lnTo>
                  <a:pt x="6304484" y="8158744"/>
                </a:lnTo>
                <a:lnTo>
                  <a:pt x="0" y="8158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153284" y="1448980"/>
            <a:ext cx="6304483" cy="8158743"/>
          </a:xfrm>
          <a:custGeom>
            <a:avLst/>
            <a:gdLst/>
            <a:ahLst/>
            <a:cxnLst/>
            <a:rect r="r" b="b" t="t" l="l"/>
            <a:pathLst>
              <a:path h="8158743" w="6304483">
                <a:moveTo>
                  <a:pt x="0" y="0"/>
                </a:moveTo>
                <a:lnTo>
                  <a:pt x="6304483" y="0"/>
                </a:lnTo>
                <a:lnTo>
                  <a:pt x="6304483" y="8158744"/>
                </a:lnTo>
                <a:lnTo>
                  <a:pt x="0" y="8158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14447993" y="4657175"/>
            <a:ext cx="4251180" cy="3491282"/>
          </a:xfrm>
          <a:custGeom>
            <a:avLst/>
            <a:gdLst/>
            <a:ahLst/>
            <a:cxnLst/>
            <a:rect r="r" b="b" t="t" l="l"/>
            <a:pathLst>
              <a:path h="3491282" w="4251180">
                <a:moveTo>
                  <a:pt x="4251180" y="0"/>
                </a:moveTo>
                <a:lnTo>
                  <a:pt x="0" y="0"/>
                </a:lnTo>
                <a:lnTo>
                  <a:pt x="0" y="3491281"/>
                </a:lnTo>
                <a:lnTo>
                  <a:pt x="4251180" y="3491281"/>
                </a:lnTo>
                <a:lnTo>
                  <a:pt x="4251180" y="0"/>
                </a:lnTo>
                <a:close/>
              </a:path>
            </a:pathLst>
          </a:custGeom>
          <a:blipFill>
            <a:blip r:embed="rId8"/>
            <a:stretch>
              <a:fillRect l="0" t="0" r="0" b="0"/>
            </a:stretch>
          </a:blipFill>
        </p:spPr>
      </p:sp>
      <p:sp>
        <p:nvSpPr>
          <p:cNvPr name="Freeform 9" id="9"/>
          <p:cNvSpPr/>
          <p:nvPr/>
        </p:nvSpPr>
        <p:spPr>
          <a:xfrm flipH="false" flipV="false" rot="0">
            <a:off x="4287279" y="5344641"/>
            <a:ext cx="1378260" cy="1477731"/>
          </a:xfrm>
          <a:custGeom>
            <a:avLst/>
            <a:gdLst/>
            <a:ahLst/>
            <a:cxnLst/>
            <a:rect r="r" b="b" t="t" l="l"/>
            <a:pathLst>
              <a:path h="1477731" w="1378260">
                <a:moveTo>
                  <a:pt x="0" y="0"/>
                </a:moveTo>
                <a:lnTo>
                  <a:pt x="1378260" y="0"/>
                </a:lnTo>
                <a:lnTo>
                  <a:pt x="1378260" y="1477731"/>
                </a:lnTo>
                <a:lnTo>
                  <a:pt x="0" y="1477731"/>
                </a:lnTo>
                <a:lnTo>
                  <a:pt x="0" y="0"/>
                </a:lnTo>
                <a:close/>
              </a:path>
            </a:pathLst>
          </a:custGeom>
          <a:blipFill>
            <a:blip r:embed="rId9"/>
            <a:stretch>
              <a:fillRect l="0" t="-16400" r="0" b="-4335"/>
            </a:stretch>
          </a:blipFill>
        </p:spPr>
      </p:sp>
      <p:sp>
        <p:nvSpPr>
          <p:cNvPr name="Freeform 10" id="10"/>
          <p:cNvSpPr/>
          <p:nvPr/>
        </p:nvSpPr>
        <p:spPr>
          <a:xfrm flipH="false" flipV="false" rot="647009">
            <a:off x="2631947" y="5258130"/>
            <a:ext cx="1395893" cy="1806981"/>
          </a:xfrm>
          <a:custGeom>
            <a:avLst/>
            <a:gdLst/>
            <a:ahLst/>
            <a:cxnLst/>
            <a:rect r="r" b="b" t="t" l="l"/>
            <a:pathLst>
              <a:path h="1806981" w="1395893">
                <a:moveTo>
                  <a:pt x="0" y="0"/>
                </a:moveTo>
                <a:lnTo>
                  <a:pt x="1395893" y="0"/>
                </a:lnTo>
                <a:lnTo>
                  <a:pt x="1395893" y="1806981"/>
                </a:lnTo>
                <a:lnTo>
                  <a:pt x="0" y="1806981"/>
                </a:lnTo>
                <a:lnTo>
                  <a:pt x="0" y="0"/>
                </a:lnTo>
                <a:close/>
              </a:path>
            </a:pathLst>
          </a:custGeom>
          <a:blipFill>
            <a:blip r:embed="rId9"/>
            <a:stretch>
              <a:fillRect l="0" t="0" r="0" b="0"/>
            </a:stretch>
          </a:blipFill>
        </p:spPr>
      </p:sp>
      <p:sp>
        <p:nvSpPr>
          <p:cNvPr name="Freeform 11" id="11"/>
          <p:cNvSpPr/>
          <p:nvPr/>
        </p:nvSpPr>
        <p:spPr>
          <a:xfrm flipH="false" flipV="false" rot="0">
            <a:off x="5665539" y="4815578"/>
            <a:ext cx="1550248" cy="2006794"/>
          </a:xfrm>
          <a:custGeom>
            <a:avLst/>
            <a:gdLst/>
            <a:ahLst/>
            <a:cxnLst/>
            <a:rect r="r" b="b" t="t" l="l"/>
            <a:pathLst>
              <a:path h="2006794" w="1550248">
                <a:moveTo>
                  <a:pt x="0" y="0"/>
                </a:moveTo>
                <a:lnTo>
                  <a:pt x="1550249" y="0"/>
                </a:lnTo>
                <a:lnTo>
                  <a:pt x="1550249" y="2006794"/>
                </a:lnTo>
                <a:lnTo>
                  <a:pt x="0" y="2006794"/>
                </a:lnTo>
                <a:lnTo>
                  <a:pt x="0" y="0"/>
                </a:lnTo>
                <a:close/>
              </a:path>
            </a:pathLst>
          </a:custGeom>
          <a:blipFill>
            <a:blip r:embed="rId9"/>
            <a:stretch>
              <a:fillRect l="0" t="0" r="0" b="0"/>
            </a:stretch>
          </a:blipFill>
        </p:spPr>
      </p:sp>
      <p:sp>
        <p:nvSpPr>
          <p:cNvPr name="Freeform 12" id="12"/>
          <p:cNvSpPr/>
          <p:nvPr/>
        </p:nvSpPr>
        <p:spPr>
          <a:xfrm flipH="false" flipV="false" rot="0">
            <a:off x="7407211" y="5344181"/>
            <a:ext cx="1417970" cy="1835560"/>
          </a:xfrm>
          <a:custGeom>
            <a:avLst/>
            <a:gdLst/>
            <a:ahLst/>
            <a:cxnLst/>
            <a:rect r="r" b="b" t="t" l="l"/>
            <a:pathLst>
              <a:path h="1835560" w="1417970">
                <a:moveTo>
                  <a:pt x="0" y="0"/>
                </a:moveTo>
                <a:lnTo>
                  <a:pt x="1417971" y="0"/>
                </a:lnTo>
                <a:lnTo>
                  <a:pt x="1417971" y="1835560"/>
                </a:lnTo>
                <a:lnTo>
                  <a:pt x="0" y="1835560"/>
                </a:lnTo>
                <a:lnTo>
                  <a:pt x="0" y="0"/>
                </a:lnTo>
                <a:close/>
              </a:path>
            </a:pathLst>
          </a:custGeom>
          <a:blipFill>
            <a:blip r:embed="rId9"/>
            <a:stretch>
              <a:fillRect l="0" t="0" r="0" b="0"/>
            </a:stretch>
          </a:blipFill>
        </p:spPr>
      </p:sp>
      <p:sp>
        <p:nvSpPr>
          <p:cNvPr name="Freeform 13" id="13"/>
          <p:cNvSpPr/>
          <p:nvPr/>
        </p:nvSpPr>
        <p:spPr>
          <a:xfrm flipH="false" flipV="false" rot="0">
            <a:off x="8825182" y="5344641"/>
            <a:ext cx="1467052" cy="1899096"/>
          </a:xfrm>
          <a:custGeom>
            <a:avLst/>
            <a:gdLst/>
            <a:ahLst/>
            <a:cxnLst/>
            <a:rect r="r" b="b" t="t" l="l"/>
            <a:pathLst>
              <a:path h="1899096" w="1467052">
                <a:moveTo>
                  <a:pt x="0" y="0"/>
                </a:moveTo>
                <a:lnTo>
                  <a:pt x="1467052" y="0"/>
                </a:lnTo>
                <a:lnTo>
                  <a:pt x="1467052" y="1899096"/>
                </a:lnTo>
                <a:lnTo>
                  <a:pt x="0" y="1899096"/>
                </a:lnTo>
                <a:lnTo>
                  <a:pt x="0" y="0"/>
                </a:lnTo>
                <a:close/>
              </a:path>
            </a:pathLst>
          </a:custGeom>
          <a:blipFill>
            <a:blip r:embed="rId9"/>
            <a:stretch>
              <a:fillRect l="0" t="0" r="0" b="0"/>
            </a:stretch>
          </a:blipFill>
        </p:spPr>
      </p:sp>
      <p:sp>
        <p:nvSpPr>
          <p:cNvPr name="Freeform 14" id="14"/>
          <p:cNvSpPr/>
          <p:nvPr/>
        </p:nvSpPr>
        <p:spPr>
          <a:xfrm flipH="false" flipV="false" rot="0">
            <a:off x="10425584" y="5475752"/>
            <a:ext cx="1458271" cy="1887729"/>
          </a:xfrm>
          <a:custGeom>
            <a:avLst/>
            <a:gdLst/>
            <a:ahLst/>
            <a:cxnLst/>
            <a:rect r="r" b="b" t="t" l="l"/>
            <a:pathLst>
              <a:path h="1887729" w="1458271">
                <a:moveTo>
                  <a:pt x="0" y="0"/>
                </a:moveTo>
                <a:lnTo>
                  <a:pt x="1458271" y="0"/>
                </a:lnTo>
                <a:lnTo>
                  <a:pt x="1458271" y="1887730"/>
                </a:lnTo>
                <a:lnTo>
                  <a:pt x="0" y="1887730"/>
                </a:lnTo>
                <a:lnTo>
                  <a:pt x="0" y="0"/>
                </a:lnTo>
                <a:close/>
              </a:path>
            </a:pathLst>
          </a:custGeom>
          <a:blipFill>
            <a:blip r:embed="rId9"/>
            <a:stretch>
              <a:fillRect l="0" t="0" r="0" b="0"/>
            </a:stretch>
          </a:blipFill>
        </p:spPr>
      </p:sp>
      <p:sp>
        <p:nvSpPr>
          <p:cNvPr name="Freeform 15" id="15"/>
          <p:cNvSpPr/>
          <p:nvPr/>
        </p:nvSpPr>
        <p:spPr>
          <a:xfrm flipH="false" flipV="false" rot="0">
            <a:off x="11988630" y="5981177"/>
            <a:ext cx="1299646" cy="1682389"/>
          </a:xfrm>
          <a:custGeom>
            <a:avLst/>
            <a:gdLst/>
            <a:ahLst/>
            <a:cxnLst/>
            <a:rect r="r" b="b" t="t" l="l"/>
            <a:pathLst>
              <a:path h="1682389" w="1299646">
                <a:moveTo>
                  <a:pt x="0" y="0"/>
                </a:moveTo>
                <a:lnTo>
                  <a:pt x="1299646" y="0"/>
                </a:lnTo>
                <a:lnTo>
                  <a:pt x="1299646" y="1682389"/>
                </a:lnTo>
                <a:lnTo>
                  <a:pt x="0" y="1682389"/>
                </a:lnTo>
                <a:lnTo>
                  <a:pt x="0" y="0"/>
                </a:lnTo>
                <a:close/>
              </a:path>
            </a:pathLst>
          </a:custGeom>
          <a:blipFill>
            <a:blip r:embed="rId9"/>
            <a:stretch>
              <a:fillRect l="0" t="0" r="0" b="0"/>
            </a:stretch>
          </a:blipFill>
        </p:spPr>
      </p:sp>
      <p:sp>
        <p:nvSpPr>
          <p:cNvPr name="Freeform 16" id="16"/>
          <p:cNvSpPr/>
          <p:nvPr/>
        </p:nvSpPr>
        <p:spPr>
          <a:xfrm flipH="false" flipV="false" rot="0">
            <a:off x="13478776" y="5818975"/>
            <a:ext cx="1384159" cy="1791792"/>
          </a:xfrm>
          <a:custGeom>
            <a:avLst/>
            <a:gdLst/>
            <a:ahLst/>
            <a:cxnLst/>
            <a:rect r="r" b="b" t="t" l="l"/>
            <a:pathLst>
              <a:path h="1791792" w="1384159">
                <a:moveTo>
                  <a:pt x="0" y="0"/>
                </a:moveTo>
                <a:lnTo>
                  <a:pt x="1384159" y="0"/>
                </a:lnTo>
                <a:lnTo>
                  <a:pt x="1384159" y="1791791"/>
                </a:lnTo>
                <a:lnTo>
                  <a:pt x="0" y="1791791"/>
                </a:lnTo>
                <a:lnTo>
                  <a:pt x="0" y="0"/>
                </a:lnTo>
                <a:close/>
              </a:path>
            </a:pathLst>
          </a:custGeom>
          <a:blipFill>
            <a:blip r:embed="rId9"/>
            <a:stretch>
              <a:fillRect l="0" t="0" r="0" b="0"/>
            </a:stretch>
          </a:blipFill>
        </p:spPr>
      </p:sp>
      <p:sp>
        <p:nvSpPr>
          <p:cNvPr name="Freeform 17" id="17"/>
          <p:cNvSpPr/>
          <p:nvPr/>
        </p:nvSpPr>
        <p:spPr>
          <a:xfrm flipH="true" flipV="false" rot="0">
            <a:off x="410756" y="4815578"/>
            <a:ext cx="1873975" cy="2686702"/>
          </a:xfrm>
          <a:custGeom>
            <a:avLst/>
            <a:gdLst/>
            <a:ahLst/>
            <a:cxnLst/>
            <a:rect r="r" b="b" t="t" l="l"/>
            <a:pathLst>
              <a:path h="2686702" w="1873975">
                <a:moveTo>
                  <a:pt x="1873974" y="0"/>
                </a:moveTo>
                <a:lnTo>
                  <a:pt x="0" y="0"/>
                </a:lnTo>
                <a:lnTo>
                  <a:pt x="0" y="2686702"/>
                </a:lnTo>
                <a:lnTo>
                  <a:pt x="1873974" y="2686702"/>
                </a:lnTo>
                <a:lnTo>
                  <a:pt x="187397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1347743" y="626972"/>
            <a:ext cx="15228083" cy="3528195"/>
          </a:xfrm>
          <a:prstGeom prst="rect">
            <a:avLst/>
          </a:prstGeom>
        </p:spPr>
        <p:txBody>
          <a:bodyPr anchor="t" rtlCol="false" tIns="0" lIns="0" bIns="0" rIns="0">
            <a:spAutoFit/>
          </a:bodyPr>
          <a:lstStyle/>
          <a:p>
            <a:pPr algn="just">
              <a:lnSpc>
                <a:spcPts val="3982"/>
              </a:lnSpc>
            </a:pPr>
            <a:r>
              <a:rPr lang="en-US" sz="2844" b="true">
                <a:solidFill>
                  <a:srgbClr val="FFFFFF"/>
                </a:solidFill>
                <a:latin typeface="DejaVu Serif Bold"/>
                <a:ea typeface="DejaVu Serif Bold"/>
                <a:cs typeface="DejaVu Serif Bold"/>
                <a:sym typeface="DejaVu Serif Bold"/>
              </a:rPr>
              <a:t>Nhưng vào một đêm giáng sinh, ông già Noel đã sẵn sàng với cỗ xe chất đầy quà. Cỗ xe do tám chú tuần lộc khỏe mạnh và đẹp đẽ nhất kéo. Đột nhiên, sương mù kéo đến dày đặt, che phủ hết mặt đất. Ông già Noel thật sự lo lắng: Làm sao có thể thấy đường, các cột ống khói, để phân phát quà cho trẻ em ngoan đây? Bỗng ông trông thấy cái mũi đỏ sáng rực của tuần lộc và liền đề nghị tuần lộc dẫn đầu cổ xe tuần lộc của ông. Tuần lộc rất vui sướng và hăng hái với công việc này.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754734" y="-60785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1290946" y="4983874"/>
            <a:ext cx="20232256" cy="10226486"/>
          </a:xfrm>
          <a:custGeom>
            <a:avLst/>
            <a:gdLst/>
            <a:ahLst/>
            <a:cxnLst/>
            <a:rect r="r" b="b" t="t" l="l"/>
            <a:pathLst>
              <a:path h="10226486" w="20232256">
                <a:moveTo>
                  <a:pt x="0" y="0"/>
                </a:moveTo>
                <a:lnTo>
                  <a:pt x="20232256" y="0"/>
                </a:lnTo>
                <a:lnTo>
                  <a:pt x="20232256"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344446" y="1448980"/>
            <a:ext cx="6304483" cy="8158743"/>
          </a:xfrm>
          <a:custGeom>
            <a:avLst/>
            <a:gdLst/>
            <a:ahLst/>
            <a:cxnLst/>
            <a:rect r="r" b="b" t="t" l="l"/>
            <a:pathLst>
              <a:path h="8158743" w="6304483">
                <a:moveTo>
                  <a:pt x="0" y="0"/>
                </a:moveTo>
                <a:lnTo>
                  <a:pt x="6304484" y="0"/>
                </a:lnTo>
                <a:lnTo>
                  <a:pt x="6304484" y="8158744"/>
                </a:lnTo>
                <a:lnTo>
                  <a:pt x="0" y="8158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153284" y="1448980"/>
            <a:ext cx="6304483" cy="8158743"/>
          </a:xfrm>
          <a:custGeom>
            <a:avLst/>
            <a:gdLst/>
            <a:ahLst/>
            <a:cxnLst/>
            <a:rect r="r" b="b" t="t" l="l"/>
            <a:pathLst>
              <a:path h="8158743" w="6304483">
                <a:moveTo>
                  <a:pt x="0" y="0"/>
                </a:moveTo>
                <a:lnTo>
                  <a:pt x="6304483" y="0"/>
                </a:lnTo>
                <a:lnTo>
                  <a:pt x="6304483" y="8158744"/>
                </a:lnTo>
                <a:lnTo>
                  <a:pt x="0" y="8158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6852393" y="3884552"/>
            <a:ext cx="4333264" cy="6212565"/>
          </a:xfrm>
          <a:custGeom>
            <a:avLst/>
            <a:gdLst/>
            <a:ahLst/>
            <a:cxnLst/>
            <a:rect r="r" b="b" t="t" l="l"/>
            <a:pathLst>
              <a:path h="6212565" w="4333264">
                <a:moveTo>
                  <a:pt x="4333264" y="0"/>
                </a:moveTo>
                <a:lnTo>
                  <a:pt x="0" y="0"/>
                </a:lnTo>
                <a:lnTo>
                  <a:pt x="0" y="6212565"/>
                </a:lnTo>
                <a:lnTo>
                  <a:pt x="4333264" y="6212565"/>
                </a:lnTo>
                <a:lnTo>
                  <a:pt x="4333264"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529959" y="1243451"/>
            <a:ext cx="15228083" cy="2295525"/>
          </a:xfrm>
          <a:prstGeom prst="rect">
            <a:avLst/>
          </a:prstGeom>
        </p:spPr>
        <p:txBody>
          <a:bodyPr anchor="t" rtlCol="false" tIns="0" lIns="0" bIns="0" rIns="0">
            <a:spAutoFit/>
          </a:bodyPr>
          <a:lstStyle/>
          <a:p>
            <a:pPr algn="just">
              <a:lnSpc>
                <a:spcPts val="3600"/>
              </a:lnSpc>
              <a:spcBef>
                <a:spcPct val="0"/>
              </a:spcBef>
            </a:pPr>
            <a:r>
              <a:rPr lang="en-US" b="true" sz="3000">
                <a:solidFill>
                  <a:srgbClr val="FFFFFF"/>
                </a:solidFill>
                <a:latin typeface="DejaVu Serif Bold"/>
                <a:ea typeface="DejaVu Serif Bold"/>
                <a:cs typeface="DejaVu Serif Bold"/>
                <a:sym typeface="DejaVu Serif Bold"/>
              </a:rPr>
              <a:t>Đêm hôm ấy, tuần lộc với chiếc mũi đỏ của mình đã dẫn đường cho cỗ xe của ông già Noel xuyên qua màng đêm dày đặc sương mù một cách an toàn. Mọi trẻ em đều nhận được món quà Giáng sinh kịp lúc. Tuần lộc hài lòng nhìn chiếc mũi đỏ từng là nỗi xấu hổ của mình và bỗng dưng thấy nó trở nên đáng yêu hơn bao giờ hết.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02334"/>
        </a:solidFill>
      </p:bgPr>
    </p:bg>
    <p:spTree>
      <p:nvGrpSpPr>
        <p:cNvPr id="1" name=""/>
        <p:cNvGrpSpPr/>
        <p:nvPr/>
      </p:nvGrpSpPr>
      <p:grpSpPr>
        <a:xfrm>
          <a:off x="0" y="0"/>
          <a:ext cx="0" cy="0"/>
          <a:chOff x="0" y="0"/>
          <a:chExt cx="0" cy="0"/>
        </a:xfrm>
      </p:grpSpPr>
      <p:grpSp>
        <p:nvGrpSpPr>
          <p:cNvPr name="Group 2" id="2"/>
          <p:cNvGrpSpPr/>
          <p:nvPr/>
        </p:nvGrpSpPr>
        <p:grpSpPr>
          <a:xfrm rot="0">
            <a:off x="-2547811" y="-745434"/>
            <a:ext cx="25943201" cy="10530058"/>
            <a:chOff x="0" y="0"/>
            <a:chExt cx="34590935" cy="14040078"/>
          </a:xfrm>
        </p:grpSpPr>
        <p:sp>
          <p:nvSpPr>
            <p:cNvPr name="Freeform 3" id="3"/>
            <p:cNvSpPr/>
            <p:nvPr/>
          </p:nvSpPr>
          <p:spPr>
            <a:xfrm flipH="false" flipV="false" rot="0">
              <a:off x="0"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848113" y="0"/>
              <a:ext cx="18742822" cy="14040078"/>
            </a:xfrm>
            <a:custGeom>
              <a:avLst/>
              <a:gdLst/>
              <a:ahLst/>
              <a:cxnLst/>
              <a:rect r="r" b="b" t="t" l="l"/>
              <a:pathLst>
                <a:path h="14040078" w="18742822">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0">
            <a:off x="-788420" y="7200900"/>
            <a:ext cx="20232256" cy="10226486"/>
          </a:xfrm>
          <a:custGeom>
            <a:avLst/>
            <a:gdLst/>
            <a:ahLst/>
            <a:cxnLst/>
            <a:rect r="r" b="b" t="t" l="l"/>
            <a:pathLst>
              <a:path h="10226486" w="2023225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26609" y="6025488"/>
            <a:ext cx="2163220" cy="2799461"/>
          </a:xfrm>
          <a:custGeom>
            <a:avLst/>
            <a:gdLst/>
            <a:ahLst/>
            <a:cxnLst/>
            <a:rect r="r" b="b" t="t" l="l"/>
            <a:pathLst>
              <a:path h="2799461" w="2163220">
                <a:moveTo>
                  <a:pt x="0" y="0"/>
                </a:moveTo>
                <a:lnTo>
                  <a:pt x="2163220" y="0"/>
                </a:lnTo>
                <a:lnTo>
                  <a:pt x="2163220" y="2799461"/>
                </a:lnTo>
                <a:lnTo>
                  <a:pt x="0" y="27994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73887">
            <a:off x="15455130" y="1356779"/>
            <a:ext cx="2409399" cy="2321785"/>
          </a:xfrm>
          <a:custGeom>
            <a:avLst/>
            <a:gdLst/>
            <a:ahLst/>
            <a:cxnLst/>
            <a:rect r="r" b="b" t="t" l="l"/>
            <a:pathLst>
              <a:path h="2321785" w="2409399">
                <a:moveTo>
                  <a:pt x="0" y="0"/>
                </a:moveTo>
                <a:lnTo>
                  <a:pt x="2409399" y="0"/>
                </a:lnTo>
                <a:lnTo>
                  <a:pt x="2409399" y="2321785"/>
                </a:lnTo>
                <a:lnTo>
                  <a:pt x="0" y="23217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401337">
            <a:off x="450325" y="368421"/>
            <a:ext cx="2409399" cy="2321785"/>
          </a:xfrm>
          <a:custGeom>
            <a:avLst/>
            <a:gdLst/>
            <a:ahLst/>
            <a:cxnLst/>
            <a:rect r="r" b="b" t="t" l="l"/>
            <a:pathLst>
              <a:path h="2321785" w="2409399">
                <a:moveTo>
                  <a:pt x="0" y="0"/>
                </a:moveTo>
                <a:lnTo>
                  <a:pt x="2409399" y="0"/>
                </a:lnTo>
                <a:lnTo>
                  <a:pt x="2409399" y="2321784"/>
                </a:lnTo>
                <a:lnTo>
                  <a:pt x="0" y="23217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3145440" y="1509161"/>
            <a:ext cx="12364536" cy="4679031"/>
          </a:xfrm>
          <a:prstGeom prst="rect">
            <a:avLst/>
          </a:prstGeom>
        </p:spPr>
        <p:txBody>
          <a:bodyPr anchor="t" rtlCol="false" tIns="0" lIns="0" bIns="0" rIns="0">
            <a:spAutoFit/>
          </a:bodyPr>
          <a:lstStyle/>
          <a:p>
            <a:pPr algn="ctr">
              <a:lnSpc>
                <a:spcPts val="9799"/>
              </a:lnSpc>
            </a:pPr>
            <a:r>
              <a:rPr lang="en-US" sz="6999" b="true">
                <a:solidFill>
                  <a:srgbClr val="FFFFFF"/>
                </a:solidFill>
                <a:latin typeface="Charmonman Bold"/>
                <a:ea typeface="Charmonman Bold"/>
                <a:cs typeface="Charmonman Bold"/>
                <a:sym typeface="Charmonman Bold"/>
              </a:rPr>
              <a:t>Cô vừa kể câu chuyện gì?</a:t>
            </a:r>
          </a:p>
          <a:p>
            <a:pPr algn="ctr">
              <a:lnSpc>
                <a:spcPts val="9799"/>
              </a:lnSpc>
            </a:pPr>
          </a:p>
          <a:p>
            <a:pPr algn="ctr">
              <a:lnSpc>
                <a:spcPts val="18301"/>
              </a:lnSpc>
            </a:pPr>
          </a:p>
        </p:txBody>
      </p:sp>
      <p:sp>
        <p:nvSpPr>
          <p:cNvPr name="TextBox 10" id="10"/>
          <p:cNvSpPr txBox="true"/>
          <p:nvPr/>
        </p:nvSpPr>
        <p:spPr>
          <a:xfrm rot="0">
            <a:off x="3145440" y="3341019"/>
            <a:ext cx="12364536" cy="5917281"/>
          </a:xfrm>
          <a:prstGeom prst="rect">
            <a:avLst/>
          </a:prstGeom>
        </p:spPr>
        <p:txBody>
          <a:bodyPr anchor="t" rtlCol="false" tIns="0" lIns="0" bIns="0" rIns="0">
            <a:spAutoFit/>
          </a:bodyPr>
          <a:lstStyle/>
          <a:p>
            <a:pPr algn="ctr">
              <a:lnSpc>
                <a:spcPts val="9799"/>
              </a:lnSpc>
            </a:pPr>
            <a:r>
              <a:rPr lang="en-US" sz="6999" b="true">
                <a:solidFill>
                  <a:srgbClr val="FFFFFF"/>
                </a:solidFill>
                <a:latin typeface="Charmonman Bold"/>
                <a:ea typeface="Charmonman Bold"/>
                <a:cs typeface="Charmonman Bold"/>
                <a:sym typeface="Charmonman Bold"/>
              </a:rPr>
              <a:t>Cô vừa kể câu chuyện </a:t>
            </a:r>
          </a:p>
          <a:p>
            <a:pPr algn="ctr">
              <a:lnSpc>
                <a:spcPts val="9799"/>
              </a:lnSpc>
            </a:pPr>
            <a:r>
              <a:rPr lang="en-US" sz="6999" b="true">
                <a:solidFill>
                  <a:srgbClr val="FFFFFF"/>
                </a:solidFill>
                <a:latin typeface="Charmonman Bold"/>
                <a:ea typeface="Charmonman Bold"/>
                <a:cs typeface="Charmonman Bold"/>
                <a:sym typeface="Charmonman Bold"/>
              </a:rPr>
              <a:t>“Chú tuần lộc mũi đỏ”</a:t>
            </a:r>
          </a:p>
          <a:p>
            <a:pPr algn="ctr">
              <a:lnSpc>
                <a:spcPts val="9799"/>
              </a:lnSpc>
            </a:pPr>
          </a:p>
          <a:p>
            <a:pPr algn="ctr">
              <a:lnSpc>
                <a:spcPts val="18301"/>
              </a:lnSpc>
            </a:pPr>
          </a:p>
        </p:txBody>
      </p:sp>
      <p:sp>
        <p:nvSpPr>
          <p:cNvPr name="Freeform 11" id="11"/>
          <p:cNvSpPr/>
          <p:nvPr/>
        </p:nvSpPr>
        <p:spPr>
          <a:xfrm flipH="true" flipV="false" rot="0">
            <a:off x="11978177" y="5554663"/>
            <a:ext cx="3419799" cy="4902937"/>
          </a:xfrm>
          <a:custGeom>
            <a:avLst/>
            <a:gdLst/>
            <a:ahLst/>
            <a:cxnLst/>
            <a:rect r="r" b="b" t="t" l="l"/>
            <a:pathLst>
              <a:path h="4902937" w="3419799">
                <a:moveTo>
                  <a:pt x="3419799" y="0"/>
                </a:moveTo>
                <a:lnTo>
                  <a:pt x="0" y="0"/>
                </a:lnTo>
                <a:lnTo>
                  <a:pt x="0" y="4902938"/>
                </a:lnTo>
                <a:lnTo>
                  <a:pt x="3419799" y="4902938"/>
                </a:lnTo>
                <a:lnTo>
                  <a:pt x="341979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DAGZy-ENCoM</dc:identifier>
  <dcterms:modified xsi:type="dcterms:W3CDTF">2011-08-01T06:04:30Z</dcterms:modified>
  <cp:revision>1</cp:revision>
  <dc:title>Truyện chú tuần lộc mũi đỏ</dc:title>
</cp:coreProperties>
</file>