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70" r:id="rId15"/>
    <p:sldId id="271" r:id="rId16"/>
    <p:sldId id="272" r:id="rId17"/>
    <p:sldId id="273" r:id="rId18"/>
    <p:sldId id="274" r:id="rId19"/>
    <p:sldId id="275" r:id="rId20"/>
    <p:sldId id="276" r:id="rId21"/>
  </p:sldIdLst>
  <p:sldSz cx="18288000" cy="10287000"/>
  <p:notesSz cx="6858000" cy="9144000"/>
  <p:embeddedFontLst>
    <p:embeddedFont>
      <p:font typeface="Calibri" panose="020F0502020204030204" pitchFamily="34" charset="0"/>
      <p:regular r:id="rId22"/>
      <p:bold r:id="rId23"/>
      <p:italic r:id="rId24"/>
      <p:boldItalic r:id="rId25"/>
    </p:embeddedFont>
    <p:embeddedFont>
      <p:font typeface="Sedgwick Ave" panose="020B0604020202020204" charset="0"/>
      <p:regular r:id="rId26"/>
    </p:embeddedFont>
    <p:embeddedFont>
      <p:font typeface="Baloo" panose="020B0604020202020204" charset="0"/>
      <p:regular r:id="rId27"/>
    </p:embeddedFont>
    <p:embeddedFont>
      <p:font typeface="Sniglet" panose="020B0604020202020204" charset="0"/>
      <p:regular r:id="rId28"/>
    </p:embeddedFont>
    <p:embeddedFont>
      <p:font typeface="Faustina Bold" panose="020B0604020202020204" charset="0"/>
      <p:regular r:id="rId29"/>
    </p:embeddedFont>
    <p:embeddedFont>
      <p:font typeface="Sigmar One" panose="020B0604020202020204" charset="0"/>
      <p:regular r:id="rId30"/>
    </p:embeddedFont>
    <p:embeddedFont>
      <p:font typeface="Francois One" panose="020B0604020202020204" charset="0"/>
      <p:regular r:id="rId31"/>
    </p:embeddedFont>
    <p:embeddedFont>
      <p:font typeface="Childos Arabic" panose="020B0604020202020204" charset="-78"/>
      <p:regular r:id="rId32"/>
    </p:embeddedFont>
    <p:embeddedFont>
      <p:font typeface="Paytone One"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730"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svg"/><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2.svg"/><Relationship Id="rId7"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sv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17.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7.svg"/><Relationship Id="rId7"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4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5.png"/><Relationship Id="rId5" Type="http://schemas.openxmlformats.org/officeDocument/2006/relationships/image" Target="../media/image4.svg"/><Relationship Id="rId10" Type="http://schemas.openxmlformats.org/officeDocument/2006/relationships/image" Target="../media/image34.png"/><Relationship Id="rId4" Type="http://schemas.openxmlformats.org/officeDocument/2006/relationships/image" Target="../media/image2.png"/><Relationship Id="rId9" Type="http://schemas.openxmlformats.org/officeDocument/2006/relationships/image" Target="../media/image44.sv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2.sv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290977" y="5038914"/>
            <a:ext cx="18825328" cy="5236864"/>
          </a:xfrm>
          <a:custGeom>
            <a:avLst/>
            <a:gdLst/>
            <a:ahLst/>
            <a:cxnLst/>
            <a:rect l="l" t="t" r="r" b="b"/>
            <a:pathLst>
              <a:path w="18825328" h="5236864">
                <a:moveTo>
                  <a:pt x="0" y="0"/>
                </a:moveTo>
                <a:lnTo>
                  <a:pt x="18825328" y="0"/>
                </a:lnTo>
                <a:lnTo>
                  <a:pt x="18825328" y="5236864"/>
                </a:lnTo>
                <a:lnTo>
                  <a:pt x="0" y="523686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32889" y="1258211"/>
            <a:ext cx="7362623" cy="7770579"/>
          </a:xfrm>
          <a:custGeom>
            <a:avLst/>
            <a:gdLst/>
            <a:ahLst/>
            <a:cxnLst/>
            <a:rect l="l" t="t" r="r" b="b"/>
            <a:pathLst>
              <a:path w="7362623" h="7770579">
                <a:moveTo>
                  <a:pt x="0" y="0"/>
                </a:moveTo>
                <a:lnTo>
                  <a:pt x="7362624" y="0"/>
                </a:lnTo>
                <a:lnTo>
                  <a:pt x="7362624" y="7770578"/>
                </a:lnTo>
                <a:lnTo>
                  <a:pt x="0" y="77705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0" y="7593658"/>
            <a:ext cx="2945006" cy="2693342"/>
          </a:xfrm>
          <a:custGeom>
            <a:avLst/>
            <a:gdLst/>
            <a:ahLst/>
            <a:cxnLst/>
            <a:rect l="l" t="t" r="r" b="b"/>
            <a:pathLst>
              <a:path w="2945006" h="2693342">
                <a:moveTo>
                  <a:pt x="0" y="0"/>
                </a:moveTo>
                <a:lnTo>
                  <a:pt x="2945006" y="0"/>
                </a:lnTo>
                <a:lnTo>
                  <a:pt x="2945006" y="2693342"/>
                </a:lnTo>
                <a:lnTo>
                  <a:pt x="0" y="26933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2945006" y="7582436"/>
            <a:ext cx="2945006" cy="2693342"/>
          </a:xfrm>
          <a:custGeom>
            <a:avLst/>
            <a:gdLst/>
            <a:ahLst/>
            <a:cxnLst/>
            <a:rect l="l" t="t" r="r" b="b"/>
            <a:pathLst>
              <a:path w="2945006" h="2693342">
                <a:moveTo>
                  <a:pt x="0" y="0"/>
                </a:moveTo>
                <a:lnTo>
                  <a:pt x="2945006" y="0"/>
                </a:lnTo>
                <a:lnTo>
                  <a:pt x="2945006" y="2693342"/>
                </a:lnTo>
                <a:lnTo>
                  <a:pt x="0" y="26933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5890012" y="7582436"/>
            <a:ext cx="2945006" cy="2693342"/>
          </a:xfrm>
          <a:custGeom>
            <a:avLst/>
            <a:gdLst/>
            <a:ahLst/>
            <a:cxnLst/>
            <a:rect l="l" t="t" r="r" b="b"/>
            <a:pathLst>
              <a:path w="2945006" h="2693342">
                <a:moveTo>
                  <a:pt x="0" y="0"/>
                </a:moveTo>
                <a:lnTo>
                  <a:pt x="2945006" y="0"/>
                </a:lnTo>
                <a:lnTo>
                  <a:pt x="2945006" y="2693342"/>
                </a:lnTo>
                <a:lnTo>
                  <a:pt x="0" y="26933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9421497" y="5999492"/>
            <a:ext cx="4679409" cy="4287508"/>
          </a:xfrm>
          <a:custGeom>
            <a:avLst/>
            <a:gdLst/>
            <a:ahLst/>
            <a:cxnLst/>
            <a:rect l="l" t="t" r="r" b="b"/>
            <a:pathLst>
              <a:path w="4679409" h="4287508">
                <a:moveTo>
                  <a:pt x="0" y="0"/>
                </a:moveTo>
                <a:lnTo>
                  <a:pt x="4679409" y="0"/>
                </a:lnTo>
                <a:lnTo>
                  <a:pt x="4679409" y="4287508"/>
                </a:lnTo>
                <a:lnTo>
                  <a:pt x="0" y="4287508"/>
                </a:lnTo>
                <a:lnTo>
                  <a:pt x="0" y="0"/>
                </a:lnTo>
                <a:close/>
              </a:path>
            </a:pathLst>
          </a:custGeom>
          <a:blipFill>
            <a:blip r:embed="rId8"/>
            <a:stretch>
              <a:fillRect/>
            </a:stretch>
          </a:blipFill>
        </p:spPr>
      </p:sp>
      <p:sp>
        <p:nvSpPr>
          <p:cNvPr id="8" name="Freeform 8"/>
          <p:cNvSpPr/>
          <p:nvPr/>
        </p:nvSpPr>
        <p:spPr>
          <a:xfrm>
            <a:off x="13082778" y="4196003"/>
            <a:ext cx="5205222" cy="8229600"/>
          </a:xfrm>
          <a:custGeom>
            <a:avLst/>
            <a:gdLst/>
            <a:ahLst/>
            <a:cxnLst/>
            <a:rect l="l" t="t" r="r" b="b"/>
            <a:pathLst>
              <a:path w="5205222" h="8229600">
                <a:moveTo>
                  <a:pt x="0" y="0"/>
                </a:moveTo>
                <a:lnTo>
                  <a:pt x="5205222" y="0"/>
                </a:lnTo>
                <a:lnTo>
                  <a:pt x="5205222" y="8229600"/>
                </a:lnTo>
                <a:lnTo>
                  <a:pt x="0" y="8229600"/>
                </a:lnTo>
                <a:lnTo>
                  <a:pt x="0" y="0"/>
                </a:lnTo>
                <a:close/>
              </a:path>
            </a:pathLst>
          </a:custGeom>
          <a:blipFill>
            <a:blip r:embed="rId9"/>
            <a:stretch>
              <a:fillRect/>
            </a:stretch>
          </a:blipFill>
        </p:spPr>
      </p:sp>
      <p:sp>
        <p:nvSpPr>
          <p:cNvPr id="9" name="TextBox 9"/>
          <p:cNvSpPr txBox="1"/>
          <p:nvPr/>
        </p:nvSpPr>
        <p:spPr>
          <a:xfrm>
            <a:off x="10320422" y="915764"/>
            <a:ext cx="5272008" cy="1273956"/>
          </a:xfrm>
          <a:prstGeom prst="rect">
            <a:avLst/>
          </a:prstGeom>
        </p:spPr>
        <p:txBody>
          <a:bodyPr lIns="0" tIns="0" rIns="0" bIns="0" rtlCol="0" anchor="t">
            <a:spAutoFit/>
          </a:bodyPr>
          <a:lstStyle/>
          <a:p>
            <a:pPr algn="ctr">
              <a:lnSpc>
                <a:spcPts val="8537"/>
              </a:lnSpc>
            </a:pPr>
            <a:r>
              <a:rPr lang="en-US" sz="9485">
                <a:solidFill>
                  <a:srgbClr val="D04729"/>
                </a:solidFill>
                <a:latin typeface="Childos Arabic"/>
                <a:ea typeface="Childos Arabic"/>
                <a:cs typeface="Childos Arabic"/>
                <a:sym typeface="Childos Arabic"/>
              </a:rPr>
              <a:t>Khám phá</a:t>
            </a:r>
          </a:p>
        </p:txBody>
      </p:sp>
      <p:sp>
        <p:nvSpPr>
          <p:cNvPr id="10" name="TextBox 10"/>
          <p:cNvSpPr txBox="1"/>
          <p:nvPr/>
        </p:nvSpPr>
        <p:spPr>
          <a:xfrm>
            <a:off x="6857883" y="2669520"/>
            <a:ext cx="11189298" cy="1180991"/>
          </a:xfrm>
          <a:prstGeom prst="rect">
            <a:avLst/>
          </a:prstGeom>
        </p:spPr>
        <p:txBody>
          <a:bodyPr lIns="0" tIns="0" rIns="0" bIns="0" rtlCol="0" anchor="t">
            <a:spAutoFit/>
          </a:bodyPr>
          <a:lstStyle/>
          <a:p>
            <a:pPr algn="ctr">
              <a:lnSpc>
                <a:spcPts val="8609"/>
              </a:lnSpc>
            </a:pPr>
            <a:r>
              <a:rPr lang="en-US" sz="9566">
                <a:solidFill>
                  <a:srgbClr val="1A677D"/>
                </a:solidFill>
                <a:latin typeface="Paytone One"/>
                <a:ea typeface="Paytone One"/>
                <a:cs typeface="Paytone One"/>
                <a:sym typeface="Paytone One"/>
              </a:rPr>
              <a:t>NGÔI NHÀ CỦA BÉ</a:t>
            </a:r>
          </a:p>
        </p:txBody>
      </p:sp>
      <p:sp>
        <p:nvSpPr>
          <p:cNvPr id="11" name="TextBox 11"/>
          <p:cNvSpPr txBox="1"/>
          <p:nvPr/>
        </p:nvSpPr>
        <p:spPr>
          <a:xfrm>
            <a:off x="7979962" y="3983861"/>
            <a:ext cx="9279338" cy="547370"/>
          </a:xfrm>
          <a:prstGeom prst="rect">
            <a:avLst/>
          </a:prstGeom>
        </p:spPr>
        <p:txBody>
          <a:bodyPr lIns="0" tIns="0" rIns="0" bIns="0" rtlCol="0" anchor="t">
            <a:spAutoFit/>
          </a:bodyPr>
          <a:lstStyle/>
          <a:p>
            <a:pPr algn="ctr">
              <a:lnSpc>
                <a:spcPts val="4480"/>
              </a:lnSpc>
            </a:pPr>
            <a:r>
              <a:rPr lang="en-US" sz="3200">
                <a:solidFill>
                  <a:srgbClr val="D04729"/>
                </a:solidFill>
                <a:latin typeface="Sigmar One"/>
                <a:ea typeface="Sigmar One"/>
                <a:cs typeface="Sigmar One"/>
                <a:sym typeface="Sigmar One"/>
              </a:rPr>
              <a:t>Lớp MGL 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3577487" y="1937231"/>
            <a:ext cx="11133026" cy="8349769"/>
          </a:xfrm>
          <a:custGeom>
            <a:avLst/>
            <a:gdLst/>
            <a:ahLst/>
            <a:cxnLst/>
            <a:rect l="l" t="t" r="r" b="b"/>
            <a:pathLst>
              <a:path w="11133026" h="8349769">
                <a:moveTo>
                  <a:pt x="0" y="0"/>
                </a:moveTo>
                <a:lnTo>
                  <a:pt x="11133026" y="0"/>
                </a:lnTo>
                <a:lnTo>
                  <a:pt x="11133026" y="8349769"/>
                </a:lnTo>
                <a:lnTo>
                  <a:pt x="0" y="8349769"/>
                </a:lnTo>
                <a:lnTo>
                  <a:pt x="0" y="0"/>
                </a:lnTo>
                <a:close/>
              </a:path>
            </a:pathLst>
          </a:custGeom>
          <a:blipFill>
            <a:blip r:embed="rId2"/>
            <a:stretch>
              <a:fillRect/>
            </a:stretch>
          </a:blipFill>
        </p:spPr>
      </p:sp>
      <p:sp>
        <p:nvSpPr>
          <p:cNvPr id="3" name="TextBox 3"/>
          <p:cNvSpPr txBox="1"/>
          <p:nvPr/>
        </p:nvSpPr>
        <p:spPr>
          <a:xfrm>
            <a:off x="-414879" y="320345"/>
            <a:ext cx="19117757" cy="1277228"/>
          </a:xfrm>
          <a:prstGeom prst="rect">
            <a:avLst/>
          </a:prstGeom>
        </p:spPr>
        <p:txBody>
          <a:bodyPr lIns="0" tIns="0" rIns="0" bIns="0" rtlCol="0" anchor="t">
            <a:spAutoFit/>
          </a:bodyPr>
          <a:lstStyle/>
          <a:p>
            <a:pPr algn="ctr">
              <a:lnSpc>
                <a:spcPts val="10451"/>
              </a:lnSpc>
            </a:pPr>
            <a:r>
              <a:rPr lang="en-US" sz="7465" b="1">
                <a:solidFill>
                  <a:srgbClr val="1A677D"/>
                </a:solidFill>
                <a:latin typeface="Faustina Bold"/>
                <a:ea typeface="Faustina Bold"/>
                <a:cs typeface="Faustina Bold"/>
                <a:sym typeface="Faustina Bold"/>
              </a:rPr>
              <a:t>Cửa sổ để làm gì?</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7548362" y="-22622"/>
            <a:ext cx="10792768" cy="7417575"/>
          </a:xfrm>
          <a:custGeom>
            <a:avLst/>
            <a:gdLst/>
            <a:ahLst/>
            <a:cxnLst/>
            <a:rect l="l" t="t" r="r" b="b"/>
            <a:pathLst>
              <a:path w="10792768" h="7417575">
                <a:moveTo>
                  <a:pt x="0" y="0"/>
                </a:moveTo>
                <a:lnTo>
                  <a:pt x="10792768" y="0"/>
                </a:lnTo>
                <a:lnTo>
                  <a:pt x="10792768" y="7417576"/>
                </a:lnTo>
                <a:lnTo>
                  <a:pt x="0" y="741757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0" y="-22622"/>
            <a:ext cx="10792768" cy="7417575"/>
          </a:xfrm>
          <a:custGeom>
            <a:avLst/>
            <a:gdLst/>
            <a:ahLst/>
            <a:cxnLst/>
            <a:rect l="l" t="t" r="r" b="b"/>
            <a:pathLst>
              <a:path w="10792768" h="7417575">
                <a:moveTo>
                  <a:pt x="0" y="0"/>
                </a:moveTo>
                <a:lnTo>
                  <a:pt x="10792768" y="0"/>
                </a:lnTo>
                <a:lnTo>
                  <a:pt x="10792768" y="7417576"/>
                </a:lnTo>
                <a:lnTo>
                  <a:pt x="0" y="741757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268664" y="5563808"/>
            <a:ext cx="18825328" cy="5236864"/>
          </a:xfrm>
          <a:custGeom>
            <a:avLst/>
            <a:gdLst/>
            <a:ahLst/>
            <a:cxnLst/>
            <a:rect l="l" t="t" r="r" b="b"/>
            <a:pathLst>
              <a:path w="18825328" h="5236864">
                <a:moveTo>
                  <a:pt x="0" y="0"/>
                </a:moveTo>
                <a:lnTo>
                  <a:pt x="18825328" y="0"/>
                </a:lnTo>
                <a:lnTo>
                  <a:pt x="18825328" y="5236864"/>
                </a:lnTo>
                <a:lnTo>
                  <a:pt x="0" y="52368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2394802" y="1538916"/>
            <a:ext cx="6161862" cy="5699722"/>
          </a:xfrm>
          <a:custGeom>
            <a:avLst/>
            <a:gdLst/>
            <a:ahLst/>
            <a:cxnLst/>
            <a:rect l="l" t="t" r="r" b="b"/>
            <a:pathLst>
              <a:path w="6161862" h="5699722">
                <a:moveTo>
                  <a:pt x="0" y="0"/>
                </a:moveTo>
                <a:lnTo>
                  <a:pt x="6161862" y="0"/>
                </a:lnTo>
                <a:lnTo>
                  <a:pt x="6161862" y="5699722"/>
                </a:lnTo>
                <a:lnTo>
                  <a:pt x="0" y="5699722"/>
                </a:lnTo>
                <a:lnTo>
                  <a:pt x="0" y="0"/>
                </a:lnTo>
                <a:close/>
              </a:path>
            </a:pathLst>
          </a:custGeom>
          <a:blipFill>
            <a:blip r:embed="rId6"/>
            <a:stretch>
              <a:fillRect/>
            </a:stretch>
          </a:blipFill>
        </p:spPr>
      </p:sp>
      <p:sp>
        <p:nvSpPr>
          <p:cNvPr id="6" name="Freeform 6"/>
          <p:cNvSpPr/>
          <p:nvPr/>
        </p:nvSpPr>
        <p:spPr>
          <a:xfrm flipH="1">
            <a:off x="8024090" y="5789531"/>
            <a:ext cx="3404656" cy="2898213"/>
          </a:xfrm>
          <a:custGeom>
            <a:avLst/>
            <a:gdLst/>
            <a:ahLst/>
            <a:cxnLst/>
            <a:rect l="l" t="t" r="r" b="b"/>
            <a:pathLst>
              <a:path w="3404656" h="2898213">
                <a:moveTo>
                  <a:pt x="3404656" y="0"/>
                </a:moveTo>
                <a:lnTo>
                  <a:pt x="0" y="0"/>
                </a:lnTo>
                <a:lnTo>
                  <a:pt x="0" y="2898214"/>
                </a:lnTo>
                <a:lnTo>
                  <a:pt x="3404656" y="2898214"/>
                </a:lnTo>
                <a:lnTo>
                  <a:pt x="3404656" y="0"/>
                </a:lnTo>
                <a:close/>
              </a:path>
            </a:pathLst>
          </a:custGeom>
          <a:blipFill>
            <a:blip r:embed="rId7"/>
            <a:stretch>
              <a:fillRect/>
            </a:stretch>
          </a:blipFill>
        </p:spPr>
      </p:sp>
      <p:sp>
        <p:nvSpPr>
          <p:cNvPr id="7" name="Freeform 7"/>
          <p:cNvSpPr/>
          <p:nvPr/>
        </p:nvSpPr>
        <p:spPr>
          <a:xfrm flipH="1">
            <a:off x="11799603" y="4980030"/>
            <a:ext cx="5238063" cy="3738668"/>
          </a:xfrm>
          <a:custGeom>
            <a:avLst/>
            <a:gdLst/>
            <a:ahLst/>
            <a:cxnLst/>
            <a:rect l="l" t="t" r="r" b="b"/>
            <a:pathLst>
              <a:path w="5238063" h="3738668">
                <a:moveTo>
                  <a:pt x="5238064" y="0"/>
                </a:moveTo>
                <a:lnTo>
                  <a:pt x="0" y="0"/>
                </a:lnTo>
                <a:lnTo>
                  <a:pt x="0" y="3738668"/>
                </a:lnTo>
                <a:lnTo>
                  <a:pt x="5238064" y="3738668"/>
                </a:lnTo>
                <a:lnTo>
                  <a:pt x="5238064" y="0"/>
                </a:lnTo>
                <a:close/>
              </a:path>
            </a:pathLst>
          </a:custGeom>
          <a:blipFill>
            <a:blip r:embed="rId8"/>
            <a:stretch>
              <a:fillRect/>
            </a:stretch>
          </a:blipFill>
        </p:spPr>
      </p:sp>
      <p:sp>
        <p:nvSpPr>
          <p:cNvPr id="8" name="Freeform 8"/>
          <p:cNvSpPr/>
          <p:nvPr/>
        </p:nvSpPr>
        <p:spPr>
          <a:xfrm flipH="1">
            <a:off x="320170" y="3920336"/>
            <a:ext cx="5957319" cy="7002475"/>
          </a:xfrm>
          <a:custGeom>
            <a:avLst/>
            <a:gdLst/>
            <a:ahLst/>
            <a:cxnLst/>
            <a:rect l="l" t="t" r="r" b="b"/>
            <a:pathLst>
              <a:path w="5957319" h="7002475">
                <a:moveTo>
                  <a:pt x="5957319" y="0"/>
                </a:moveTo>
                <a:lnTo>
                  <a:pt x="0" y="0"/>
                </a:lnTo>
                <a:lnTo>
                  <a:pt x="0" y="7002475"/>
                </a:lnTo>
                <a:lnTo>
                  <a:pt x="5957319" y="7002475"/>
                </a:lnTo>
                <a:lnTo>
                  <a:pt x="5957319" y="0"/>
                </a:lnTo>
                <a:close/>
              </a:path>
            </a:pathLst>
          </a:custGeom>
          <a:blipFill>
            <a:blip r:embed="rId9"/>
            <a:stretch>
              <a:fillRect l="-5495"/>
            </a:stretch>
          </a:blipFill>
        </p:spPr>
      </p:sp>
      <p:grpSp>
        <p:nvGrpSpPr>
          <p:cNvPr id="9" name="Group 9"/>
          <p:cNvGrpSpPr/>
          <p:nvPr/>
        </p:nvGrpSpPr>
        <p:grpSpPr>
          <a:xfrm>
            <a:off x="5034201" y="475346"/>
            <a:ext cx="9384434" cy="4668154"/>
            <a:chOff x="0" y="0"/>
            <a:chExt cx="12512579" cy="6224206"/>
          </a:xfrm>
        </p:grpSpPr>
        <p:grpSp>
          <p:nvGrpSpPr>
            <p:cNvPr id="10" name="Group 10"/>
            <p:cNvGrpSpPr/>
            <p:nvPr/>
          </p:nvGrpSpPr>
          <p:grpSpPr>
            <a:xfrm>
              <a:off x="41017" y="0"/>
              <a:ext cx="12078910" cy="6224206"/>
              <a:chOff x="0" y="0"/>
              <a:chExt cx="2161725" cy="1113927"/>
            </a:xfrm>
          </p:grpSpPr>
          <p:sp>
            <p:nvSpPr>
              <p:cNvPr id="11" name="Freeform 11"/>
              <p:cNvSpPr/>
              <p:nvPr/>
            </p:nvSpPr>
            <p:spPr>
              <a:xfrm>
                <a:off x="0" y="0"/>
                <a:ext cx="2161725" cy="1106137"/>
              </a:xfrm>
              <a:custGeom>
                <a:avLst/>
                <a:gdLst/>
                <a:ahLst/>
                <a:cxnLst/>
                <a:rect l="l" t="t" r="r" b="b"/>
                <a:pathLst>
                  <a:path w="2161725" h="1106137">
                    <a:moveTo>
                      <a:pt x="2142860" y="0"/>
                    </a:moveTo>
                    <a:lnTo>
                      <a:pt x="18865" y="0"/>
                    </a:lnTo>
                    <a:cubicBezTo>
                      <a:pt x="8446" y="0"/>
                      <a:pt x="0" y="8446"/>
                      <a:pt x="0" y="18865"/>
                    </a:cubicBezTo>
                    <a:lnTo>
                      <a:pt x="0" y="907102"/>
                    </a:lnTo>
                    <a:cubicBezTo>
                      <a:pt x="0" y="917520"/>
                      <a:pt x="8446" y="925967"/>
                      <a:pt x="18865" y="925967"/>
                    </a:cubicBezTo>
                    <a:lnTo>
                      <a:pt x="138615" y="925967"/>
                    </a:lnTo>
                    <a:cubicBezTo>
                      <a:pt x="149034" y="925967"/>
                      <a:pt x="157480" y="934413"/>
                      <a:pt x="157480" y="944831"/>
                    </a:cubicBezTo>
                    <a:lnTo>
                      <a:pt x="157480" y="1095062"/>
                    </a:lnTo>
                    <a:cubicBezTo>
                      <a:pt x="157480" y="1098883"/>
                      <a:pt x="159546" y="1102406"/>
                      <a:pt x="162881" y="1104272"/>
                    </a:cubicBezTo>
                    <a:cubicBezTo>
                      <a:pt x="166216" y="1106137"/>
                      <a:pt x="170299" y="1106054"/>
                      <a:pt x="173556" y="1104055"/>
                    </a:cubicBezTo>
                    <a:lnTo>
                      <a:pt x="447474" y="935839"/>
                    </a:lnTo>
                    <a:cubicBezTo>
                      <a:pt x="457986" y="929384"/>
                      <a:pt x="470080" y="925967"/>
                      <a:pt x="482415" y="925967"/>
                    </a:cubicBezTo>
                    <a:lnTo>
                      <a:pt x="2142860" y="925967"/>
                    </a:lnTo>
                    <a:cubicBezTo>
                      <a:pt x="2153279" y="925967"/>
                      <a:pt x="2161725" y="917520"/>
                      <a:pt x="2161725" y="907102"/>
                    </a:cubicBezTo>
                    <a:lnTo>
                      <a:pt x="2161725" y="18865"/>
                    </a:lnTo>
                    <a:cubicBezTo>
                      <a:pt x="2161725" y="8446"/>
                      <a:pt x="2153279" y="0"/>
                      <a:pt x="2142860" y="0"/>
                    </a:cubicBezTo>
                    <a:close/>
                  </a:path>
                </a:pathLst>
              </a:custGeom>
              <a:solidFill>
                <a:srgbClr val="FFFFFF"/>
              </a:solidFill>
            </p:spPr>
          </p:sp>
          <p:sp>
            <p:nvSpPr>
              <p:cNvPr id="12" name="TextBox 12"/>
              <p:cNvSpPr txBox="1"/>
              <p:nvPr/>
            </p:nvSpPr>
            <p:spPr>
              <a:xfrm>
                <a:off x="0" y="-38100"/>
                <a:ext cx="2161725" cy="961527"/>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0" y="503879"/>
              <a:ext cx="12512579" cy="4651047"/>
            </a:xfrm>
            <a:prstGeom prst="rect">
              <a:avLst/>
            </a:prstGeom>
          </p:spPr>
          <p:txBody>
            <a:bodyPr lIns="0" tIns="0" rIns="0" bIns="0" rtlCol="0" anchor="t">
              <a:spAutoFit/>
            </a:bodyPr>
            <a:lstStyle/>
            <a:p>
              <a:pPr algn="ctr">
                <a:lnSpc>
                  <a:spcPts val="8953"/>
                </a:lnSpc>
              </a:pPr>
              <a:r>
                <a:rPr lang="en-US" sz="8609">
                  <a:solidFill>
                    <a:srgbClr val="1A677D"/>
                  </a:solidFill>
                  <a:latin typeface="Sedgwick Ave"/>
                  <a:ea typeface="Sedgwick Ave"/>
                  <a:cs typeface="Sedgwick Ave"/>
                  <a:sym typeface="Sedgwick Ave"/>
                </a:rPr>
                <a:t>Tớ là Miumiu, mời các bạn tới thăm nhà của tớ nhé! </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12194718" y="420294"/>
            <a:ext cx="4734787" cy="7761946"/>
          </a:xfrm>
          <a:custGeom>
            <a:avLst/>
            <a:gdLst/>
            <a:ahLst/>
            <a:cxnLst/>
            <a:rect l="l" t="t" r="r" b="b"/>
            <a:pathLst>
              <a:path w="4734787" h="7761946">
                <a:moveTo>
                  <a:pt x="0" y="0"/>
                </a:moveTo>
                <a:lnTo>
                  <a:pt x="4734787" y="0"/>
                </a:lnTo>
                <a:lnTo>
                  <a:pt x="4734787" y="7761946"/>
                </a:lnTo>
                <a:lnTo>
                  <a:pt x="0" y="77619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268664" y="5563808"/>
            <a:ext cx="18825328" cy="5236864"/>
          </a:xfrm>
          <a:custGeom>
            <a:avLst/>
            <a:gdLst/>
            <a:ahLst/>
            <a:cxnLst/>
            <a:rect l="l" t="t" r="r" b="b"/>
            <a:pathLst>
              <a:path w="18825328" h="5236864">
                <a:moveTo>
                  <a:pt x="0" y="0"/>
                </a:moveTo>
                <a:lnTo>
                  <a:pt x="18825328" y="0"/>
                </a:lnTo>
                <a:lnTo>
                  <a:pt x="18825328" y="5236864"/>
                </a:lnTo>
                <a:lnTo>
                  <a:pt x="0" y="52368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9854564" y="3807736"/>
            <a:ext cx="6181879" cy="6926475"/>
          </a:xfrm>
          <a:custGeom>
            <a:avLst/>
            <a:gdLst/>
            <a:ahLst/>
            <a:cxnLst/>
            <a:rect l="l" t="t" r="r" b="b"/>
            <a:pathLst>
              <a:path w="6181879" h="6926475">
                <a:moveTo>
                  <a:pt x="0" y="0"/>
                </a:moveTo>
                <a:lnTo>
                  <a:pt x="6181880" y="0"/>
                </a:lnTo>
                <a:lnTo>
                  <a:pt x="6181880" y="6926475"/>
                </a:lnTo>
                <a:lnTo>
                  <a:pt x="0" y="6926475"/>
                </a:lnTo>
                <a:lnTo>
                  <a:pt x="0" y="0"/>
                </a:lnTo>
                <a:close/>
              </a:path>
            </a:pathLst>
          </a:custGeom>
          <a:blipFill>
            <a:blip r:embed="rId6"/>
            <a:stretch>
              <a:fillRect/>
            </a:stretch>
          </a:blipFill>
        </p:spPr>
      </p:sp>
      <p:sp>
        <p:nvSpPr>
          <p:cNvPr id="5" name="TextBox 5"/>
          <p:cNvSpPr txBox="1"/>
          <p:nvPr/>
        </p:nvSpPr>
        <p:spPr>
          <a:xfrm>
            <a:off x="1028700" y="838200"/>
            <a:ext cx="10315690" cy="1691640"/>
          </a:xfrm>
          <a:prstGeom prst="rect">
            <a:avLst/>
          </a:prstGeom>
        </p:spPr>
        <p:txBody>
          <a:bodyPr lIns="0" tIns="0" rIns="0" bIns="0" rtlCol="0" anchor="t">
            <a:spAutoFit/>
          </a:bodyPr>
          <a:lstStyle/>
          <a:p>
            <a:pPr algn="l">
              <a:lnSpc>
                <a:spcPts val="13860"/>
              </a:lnSpc>
            </a:pPr>
            <a:r>
              <a:rPr lang="en-US" sz="9900">
                <a:solidFill>
                  <a:srgbClr val="1A677D"/>
                </a:solidFill>
                <a:latin typeface="Sedgwick Ave"/>
                <a:ea typeface="Sedgwick Ave"/>
                <a:cs typeface="Sedgwick Ave"/>
                <a:sym typeface="Sedgwick Ave"/>
              </a:rPr>
              <a:t>Đố các bạn biết?</a:t>
            </a:r>
          </a:p>
        </p:txBody>
      </p:sp>
      <p:sp>
        <p:nvSpPr>
          <p:cNvPr id="6" name="Freeform 6"/>
          <p:cNvSpPr/>
          <p:nvPr/>
        </p:nvSpPr>
        <p:spPr>
          <a:xfrm flipH="1">
            <a:off x="493849" y="2799011"/>
            <a:ext cx="10850541" cy="3146657"/>
          </a:xfrm>
          <a:custGeom>
            <a:avLst/>
            <a:gdLst/>
            <a:ahLst/>
            <a:cxnLst/>
            <a:rect l="l" t="t" r="r" b="b"/>
            <a:pathLst>
              <a:path w="10850541" h="3146657">
                <a:moveTo>
                  <a:pt x="10850541" y="0"/>
                </a:moveTo>
                <a:lnTo>
                  <a:pt x="0" y="0"/>
                </a:lnTo>
                <a:lnTo>
                  <a:pt x="0" y="3146657"/>
                </a:lnTo>
                <a:lnTo>
                  <a:pt x="10850541" y="3146657"/>
                </a:lnTo>
                <a:lnTo>
                  <a:pt x="10850541"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TextBox 7"/>
          <p:cNvSpPr txBox="1"/>
          <p:nvPr/>
        </p:nvSpPr>
        <p:spPr>
          <a:xfrm>
            <a:off x="493849" y="2952014"/>
            <a:ext cx="9678851" cy="2825115"/>
          </a:xfrm>
          <a:prstGeom prst="rect">
            <a:avLst/>
          </a:prstGeom>
        </p:spPr>
        <p:txBody>
          <a:bodyPr lIns="0" tIns="0" rIns="0" bIns="0" rtlCol="0" anchor="t">
            <a:spAutoFit/>
          </a:bodyPr>
          <a:lstStyle/>
          <a:p>
            <a:pPr marL="1165860" lvl="1" indent="-582930" algn="l">
              <a:lnSpc>
                <a:spcPts val="7559"/>
              </a:lnSpc>
              <a:buFont typeface="Arial"/>
              <a:buChar char="•"/>
            </a:pPr>
            <a:r>
              <a:rPr lang="en-US" sz="5400">
                <a:solidFill>
                  <a:srgbClr val="1A677D"/>
                </a:solidFill>
                <a:latin typeface="Sniglet"/>
                <a:ea typeface="Sniglet"/>
                <a:cs typeface="Sniglet"/>
                <a:sym typeface="Sniglet"/>
              </a:rPr>
              <a:t>Nhà của tớ là nhà kiểu gì?</a:t>
            </a:r>
          </a:p>
          <a:p>
            <a:pPr marL="1165860" lvl="1" indent="-582930" algn="l">
              <a:lnSpc>
                <a:spcPts val="7559"/>
              </a:lnSpc>
              <a:buFont typeface="Arial"/>
              <a:buChar char="•"/>
            </a:pPr>
            <a:r>
              <a:rPr lang="en-US" sz="5400">
                <a:solidFill>
                  <a:srgbClr val="1A677D"/>
                </a:solidFill>
                <a:latin typeface="Sniglet"/>
                <a:ea typeface="Sniglet"/>
                <a:cs typeface="Sniglet"/>
                <a:sym typeface="Sniglet"/>
              </a:rPr>
              <a:t>Nhà tớ có mấy phòng?</a:t>
            </a:r>
          </a:p>
          <a:p>
            <a:pPr marL="1165860" lvl="1" indent="-582930" algn="l">
              <a:lnSpc>
                <a:spcPts val="7559"/>
              </a:lnSpc>
              <a:buFont typeface="Arial"/>
              <a:buChar char="•"/>
            </a:pPr>
            <a:r>
              <a:rPr lang="en-US" sz="5400">
                <a:solidFill>
                  <a:srgbClr val="1A677D"/>
                </a:solidFill>
                <a:latin typeface="Sniglet"/>
                <a:ea typeface="Sniglet"/>
                <a:cs typeface="Sniglet"/>
                <a:sym typeface="Sniglet"/>
              </a:rPr>
              <a:t>Đó là những phòng nào?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37" r="-637"/>
            </a:stretch>
          </a:blipFill>
        </p:spPr>
      </p:sp>
      <p:sp>
        <p:nvSpPr>
          <p:cNvPr id="3" name="Freeform 3"/>
          <p:cNvSpPr/>
          <p:nvPr/>
        </p:nvSpPr>
        <p:spPr>
          <a:xfrm>
            <a:off x="6194317" y="5613465"/>
            <a:ext cx="7215284" cy="4428381"/>
          </a:xfrm>
          <a:custGeom>
            <a:avLst/>
            <a:gdLst/>
            <a:ahLst/>
            <a:cxnLst/>
            <a:rect l="l" t="t" r="r" b="b"/>
            <a:pathLst>
              <a:path w="7215284" h="4428381">
                <a:moveTo>
                  <a:pt x="0" y="0"/>
                </a:moveTo>
                <a:lnTo>
                  <a:pt x="7215284" y="0"/>
                </a:lnTo>
                <a:lnTo>
                  <a:pt x="7215284" y="4428381"/>
                </a:lnTo>
                <a:lnTo>
                  <a:pt x="0" y="4428381"/>
                </a:lnTo>
                <a:lnTo>
                  <a:pt x="0" y="0"/>
                </a:lnTo>
                <a:close/>
              </a:path>
            </a:pathLst>
          </a:custGeom>
          <a:blipFill>
            <a:blip r:embed="rId3"/>
            <a:stretch>
              <a:fillRect/>
            </a:stretch>
          </a:blipFill>
        </p:spPr>
      </p:sp>
      <p:grpSp>
        <p:nvGrpSpPr>
          <p:cNvPr id="4" name="Group 4"/>
          <p:cNvGrpSpPr/>
          <p:nvPr/>
        </p:nvGrpSpPr>
        <p:grpSpPr>
          <a:xfrm>
            <a:off x="1108659" y="1028700"/>
            <a:ext cx="11654552" cy="3667440"/>
            <a:chOff x="0" y="0"/>
            <a:chExt cx="3069512" cy="965910"/>
          </a:xfrm>
        </p:grpSpPr>
        <p:sp>
          <p:nvSpPr>
            <p:cNvPr id="5" name="Freeform 5"/>
            <p:cNvSpPr/>
            <p:nvPr/>
          </p:nvSpPr>
          <p:spPr>
            <a:xfrm>
              <a:off x="0" y="0"/>
              <a:ext cx="3069511" cy="965910"/>
            </a:xfrm>
            <a:custGeom>
              <a:avLst/>
              <a:gdLst/>
              <a:ahLst/>
              <a:cxnLst/>
              <a:rect l="l" t="t" r="r" b="b"/>
              <a:pathLst>
                <a:path w="3069511" h="965910">
                  <a:moveTo>
                    <a:pt x="3069511" y="0"/>
                  </a:moveTo>
                  <a:lnTo>
                    <a:pt x="0" y="0"/>
                  </a:lnTo>
                  <a:lnTo>
                    <a:pt x="0" y="777950"/>
                  </a:lnTo>
                  <a:lnTo>
                    <a:pt x="157480" y="777950"/>
                  </a:lnTo>
                  <a:lnTo>
                    <a:pt x="157480" y="965910"/>
                  </a:lnTo>
                  <a:lnTo>
                    <a:pt x="463550" y="777950"/>
                  </a:lnTo>
                  <a:lnTo>
                    <a:pt x="3069511" y="777950"/>
                  </a:lnTo>
                  <a:lnTo>
                    <a:pt x="3069511" y="0"/>
                  </a:lnTo>
                  <a:close/>
                </a:path>
              </a:pathLst>
            </a:custGeom>
            <a:solidFill>
              <a:srgbClr val="FFFFFF"/>
            </a:solidFill>
          </p:spPr>
        </p:sp>
        <p:sp>
          <p:nvSpPr>
            <p:cNvPr id="6" name="TextBox 6"/>
            <p:cNvSpPr txBox="1"/>
            <p:nvPr/>
          </p:nvSpPr>
          <p:spPr>
            <a:xfrm>
              <a:off x="0" y="-38100"/>
              <a:ext cx="3069512" cy="813510"/>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3746411">
            <a:off x="-897918" y="4334709"/>
            <a:ext cx="3018468" cy="3395152"/>
          </a:xfrm>
          <a:custGeom>
            <a:avLst/>
            <a:gdLst/>
            <a:ahLst/>
            <a:cxnLst/>
            <a:rect l="l" t="t" r="r" b="b"/>
            <a:pathLst>
              <a:path w="3018468" h="3395152">
                <a:moveTo>
                  <a:pt x="0" y="0"/>
                </a:moveTo>
                <a:lnTo>
                  <a:pt x="3018468" y="0"/>
                </a:lnTo>
                <a:lnTo>
                  <a:pt x="3018468" y="3395152"/>
                </a:lnTo>
                <a:lnTo>
                  <a:pt x="0" y="3395152"/>
                </a:lnTo>
                <a:lnTo>
                  <a:pt x="0" y="0"/>
                </a:lnTo>
                <a:close/>
              </a:path>
            </a:pathLst>
          </a:custGeom>
          <a:blipFill>
            <a:blip r:embed="rId4"/>
            <a:stretch>
              <a:fillRect t="-174"/>
            </a:stretch>
          </a:blipFill>
        </p:spPr>
      </p:sp>
      <p:sp>
        <p:nvSpPr>
          <p:cNvPr id="8" name="TextBox 8"/>
          <p:cNvSpPr txBox="1"/>
          <p:nvPr/>
        </p:nvSpPr>
        <p:spPr>
          <a:xfrm>
            <a:off x="1438519" y="1165325"/>
            <a:ext cx="6948779" cy="1210931"/>
          </a:xfrm>
          <a:prstGeom prst="rect">
            <a:avLst/>
          </a:prstGeom>
        </p:spPr>
        <p:txBody>
          <a:bodyPr lIns="0" tIns="0" rIns="0" bIns="0" rtlCol="0" anchor="t">
            <a:spAutoFit/>
          </a:bodyPr>
          <a:lstStyle/>
          <a:p>
            <a:pPr algn="l">
              <a:lnSpc>
                <a:spcPts val="9380"/>
              </a:lnSpc>
            </a:pPr>
            <a:r>
              <a:rPr lang="en-US" sz="6700">
                <a:solidFill>
                  <a:srgbClr val="B83131"/>
                </a:solidFill>
                <a:latin typeface="Childos Arabic"/>
                <a:ea typeface="Childos Arabic"/>
                <a:cs typeface="Childos Arabic"/>
                <a:sym typeface="Childos Arabic"/>
              </a:rPr>
              <a:t>Living Room</a:t>
            </a:r>
          </a:p>
        </p:txBody>
      </p:sp>
      <p:sp>
        <p:nvSpPr>
          <p:cNvPr id="9" name="TextBox 9"/>
          <p:cNvSpPr txBox="1"/>
          <p:nvPr/>
        </p:nvSpPr>
        <p:spPr>
          <a:xfrm>
            <a:off x="1593472" y="2418669"/>
            <a:ext cx="10684925" cy="1295400"/>
          </a:xfrm>
          <a:prstGeom prst="rect">
            <a:avLst/>
          </a:prstGeom>
        </p:spPr>
        <p:txBody>
          <a:bodyPr lIns="0" tIns="0" rIns="0" bIns="0" rtlCol="0" anchor="t">
            <a:spAutoFit/>
          </a:bodyPr>
          <a:lstStyle/>
          <a:p>
            <a:pPr algn="ctr">
              <a:lnSpc>
                <a:spcPts val="10500"/>
              </a:lnSpc>
            </a:pPr>
            <a:r>
              <a:rPr lang="en-US" sz="7500">
                <a:solidFill>
                  <a:srgbClr val="1A677D"/>
                </a:solidFill>
                <a:latin typeface="Baloo"/>
                <a:ea typeface="Baloo"/>
                <a:cs typeface="Baloo"/>
                <a:sym typeface="Baloo"/>
              </a:rPr>
              <a:t>Phòng khách để làm gì?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75" r="-675"/>
            </a:stretch>
          </a:blipFill>
        </p:spPr>
      </p:sp>
      <p:sp>
        <p:nvSpPr>
          <p:cNvPr id="3" name="Freeform 3"/>
          <p:cNvSpPr/>
          <p:nvPr/>
        </p:nvSpPr>
        <p:spPr>
          <a:xfrm>
            <a:off x="15116669" y="7132420"/>
            <a:ext cx="3540395" cy="3487290"/>
          </a:xfrm>
          <a:custGeom>
            <a:avLst/>
            <a:gdLst/>
            <a:ahLst/>
            <a:cxnLst/>
            <a:rect l="l" t="t" r="r" b="b"/>
            <a:pathLst>
              <a:path w="3540395" h="3487290">
                <a:moveTo>
                  <a:pt x="0" y="0"/>
                </a:moveTo>
                <a:lnTo>
                  <a:pt x="3540395" y="0"/>
                </a:lnTo>
                <a:lnTo>
                  <a:pt x="3540395" y="3487289"/>
                </a:lnTo>
                <a:lnTo>
                  <a:pt x="0" y="3487289"/>
                </a:lnTo>
                <a:lnTo>
                  <a:pt x="0" y="0"/>
                </a:lnTo>
                <a:close/>
              </a:path>
            </a:pathLst>
          </a:custGeom>
          <a:blipFill>
            <a:blip r:embed="rId3"/>
            <a:stretch>
              <a:fillRect/>
            </a:stretch>
          </a:blipFill>
        </p:spPr>
      </p:sp>
      <p:sp>
        <p:nvSpPr>
          <p:cNvPr id="4" name="Freeform 4"/>
          <p:cNvSpPr/>
          <p:nvPr/>
        </p:nvSpPr>
        <p:spPr>
          <a:xfrm flipH="1">
            <a:off x="720203" y="3395769"/>
            <a:ext cx="4352929" cy="5862531"/>
          </a:xfrm>
          <a:custGeom>
            <a:avLst/>
            <a:gdLst/>
            <a:ahLst/>
            <a:cxnLst/>
            <a:rect l="l" t="t" r="r" b="b"/>
            <a:pathLst>
              <a:path w="4352929" h="5862531">
                <a:moveTo>
                  <a:pt x="4352929" y="0"/>
                </a:moveTo>
                <a:lnTo>
                  <a:pt x="0" y="0"/>
                </a:lnTo>
                <a:lnTo>
                  <a:pt x="0" y="5862531"/>
                </a:lnTo>
                <a:lnTo>
                  <a:pt x="4352929" y="5862531"/>
                </a:lnTo>
                <a:lnTo>
                  <a:pt x="4352929" y="0"/>
                </a:lnTo>
                <a:close/>
              </a:path>
            </a:pathLst>
          </a:custGeom>
          <a:blipFill>
            <a:blip r:embed="rId4"/>
            <a:stretch>
              <a:fillRect/>
            </a:stretch>
          </a:blipFill>
        </p:spPr>
      </p:sp>
      <p:sp>
        <p:nvSpPr>
          <p:cNvPr id="5" name="Freeform 5"/>
          <p:cNvSpPr/>
          <p:nvPr/>
        </p:nvSpPr>
        <p:spPr>
          <a:xfrm flipH="1">
            <a:off x="4756281" y="5528773"/>
            <a:ext cx="10360388" cy="3004512"/>
          </a:xfrm>
          <a:custGeom>
            <a:avLst/>
            <a:gdLst/>
            <a:ahLst/>
            <a:cxnLst/>
            <a:rect l="l" t="t" r="r" b="b"/>
            <a:pathLst>
              <a:path w="10360388" h="3004512">
                <a:moveTo>
                  <a:pt x="10360388" y="0"/>
                </a:moveTo>
                <a:lnTo>
                  <a:pt x="0" y="0"/>
                </a:lnTo>
                <a:lnTo>
                  <a:pt x="0" y="3004513"/>
                </a:lnTo>
                <a:lnTo>
                  <a:pt x="10360388" y="3004513"/>
                </a:lnTo>
                <a:lnTo>
                  <a:pt x="10360388"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TextBox 6"/>
          <p:cNvSpPr txBox="1"/>
          <p:nvPr/>
        </p:nvSpPr>
        <p:spPr>
          <a:xfrm>
            <a:off x="5073132" y="6703900"/>
            <a:ext cx="9075668" cy="1210310"/>
          </a:xfrm>
          <a:prstGeom prst="rect">
            <a:avLst/>
          </a:prstGeom>
        </p:spPr>
        <p:txBody>
          <a:bodyPr lIns="0" tIns="0" rIns="0" bIns="0" rtlCol="0" anchor="t">
            <a:spAutoFit/>
          </a:bodyPr>
          <a:lstStyle/>
          <a:p>
            <a:pPr algn="ctr">
              <a:lnSpc>
                <a:spcPts val="9940"/>
              </a:lnSpc>
            </a:pPr>
            <a:r>
              <a:rPr lang="en-US" sz="7100">
                <a:solidFill>
                  <a:srgbClr val="1A677D"/>
                </a:solidFill>
                <a:latin typeface="Baloo"/>
                <a:ea typeface="Baloo"/>
                <a:cs typeface="Baloo"/>
                <a:sym typeface="Baloo"/>
              </a:rPr>
              <a:t>Nhà bếp để làm gì? </a:t>
            </a:r>
          </a:p>
        </p:txBody>
      </p:sp>
      <p:sp>
        <p:nvSpPr>
          <p:cNvPr id="7" name="TextBox 7"/>
          <p:cNvSpPr txBox="1"/>
          <p:nvPr/>
        </p:nvSpPr>
        <p:spPr>
          <a:xfrm>
            <a:off x="5073132" y="5626319"/>
            <a:ext cx="6948779" cy="1210931"/>
          </a:xfrm>
          <a:prstGeom prst="rect">
            <a:avLst/>
          </a:prstGeom>
        </p:spPr>
        <p:txBody>
          <a:bodyPr lIns="0" tIns="0" rIns="0" bIns="0" rtlCol="0" anchor="t">
            <a:spAutoFit/>
          </a:bodyPr>
          <a:lstStyle/>
          <a:p>
            <a:pPr algn="just">
              <a:lnSpc>
                <a:spcPts val="9380"/>
              </a:lnSpc>
            </a:pPr>
            <a:r>
              <a:rPr lang="en-US" sz="6700">
                <a:solidFill>
                  <a:srgbClr val="C63E3E"/>
                </a:solidFill>
                <a:latin typeface="Childos Arabic"/>
                <a:ea typeface="Childos Arabic"/>
                <a:cs typeface="Childos Arabic"/>
                <a:sym typeface="Childos Arabic"/>
              </a:rPr>
              <a:t>Kitchen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99" b="-5999"/>
            </a:stretch>
          </a:blipFill>
        </p:spPr>
      </p:sp>
      <p:sp>
        <p:nvSpPr>
          <p:cNvPr id="3" name="Freeform 3"/>
          <p:cNvSpPr/>
          <p:nvPr/>
        </p:nvSpPr>
        <p:spPr>
          <a:xfrm flipH="1">
            <a:off x="2511675" y="4972982"/>
            <a:ext cx="2623505" cy="5552391"/>
          </a:xfrm>
          <a:custGeom>
            <a:avLst/>
            <a:gdLst/>
            <a:ahLst/>
            <a:cxnLst/>
            <a:rect l="l" t="t" r="r" b="b"/>
            <a:pathLst>
              <a:path w="2623505" h="5552391">
                <a:moveTo>
                  <a:pt x="2623505" y="0"/>
                </a:moveTo>
                <a:lnTo>
                  <a:pt x="0" y="0"/>
                </a:lnTo>
                <a:lnTo>
                  <a:pt x="0" y="5552390"/>
                </a:lnTo>
                <a:lnTo>
                  <a:pt x="2623505" y="5552390"/>
                </a:lnTo>
                <a:lnTo>
                  <a:pt x="2623505" y="0"/>
                </a:lnTo>
                <a:close/>
              </a:path>
            </a:pathLst>
          </a:custGeom>
          <a:blipFill>
            <a:blip r:embed="rId3"/>
            <a:stretch>
              <a:fillRect/>
            </a:stretch>
          </a:blipFill>
        </p:spPr>
      </p:sp>
      <p:grpSp>
        <p:nvGrpSpPr>
          <p:cNvPr id="4" name="Group 4"/>
          <p:cNvGrpSpPr/>
          <p:nvPr/>
        </p:nvGrpSpPr>
        <p:grpSpPr>
          <a:xfrm>
            <a:off x="4430120" y="1538916"/>
            <a:ext cx="7929766" cy="4086171"/>
            <a:chOff x="0" y="0"/>
            <a:chExt cx="2161725" cy="1113927"/>
          </a:xfrm>
        </p:grpSpPr>
        <p:sp>
          <p:nvSpPr>
            <p:cNvPr id="5" name="Freeform 5"/>
            <p:cNvSpPr/>
            <p:nvPr/>
          </p:nvSpPr>
          <p:spPr>
            <a:xfrm>
              <a:off x="0" y="0"/>
              <a:ext cx="2161725" cy="1105864"/>
            </a:xfrm>
            <a:custGeom>
              <a:avLst/>
              <a:gdLst/>
              <a:ahLst/>
              <a:cxnLst/>
              <a:rect l="l" t="t" r="r" b="b"/>
              <a:pathLst>
                <a:path w="2161725" h="1105864">
                  <a:moveTo>
                    <a:pt x="2142199" y="0"/>
                  </a:moveTo>
                  <a:lnTo>
                    <a:pt x="19526" y="0"/>
                  </a:lnTo>
                  <a:cubicBezTo>
                    <a:pt x="14348" y="0"/>
                    <a:pt x="9381" y="2057"/>
                    <a:pt x="5719" y="5719"/>
                  </a:cubicBezTo>
                  <a:cubicBezTo>
                    <a:pt x="2057" y="9381"/>
                    <a:pt x="0" y="14348"/>
                    <a:pt x="0" y="19526"/>
                  </a:cubicBezTo>
                  <a:lnTo>
                    <a:pt x="0" y="906440"/>
                  </a:lnTo>
                  <a:cubicBezTo>
                    <a:pt x="0" y="917224"/>
                    <a:pt x="8742" y="925967"/>
                    <a:pt x="19526" y="925967"/>
                  </a:cubicBezTo>
                  <a:lnTo>
                    <a:pt x="137954" y="925967"/>
                  </a:lnTo>
                  <a:cubicBezTo>
                    <a:pt x="143132" y="925967"/>
                    <a:pt x="148099" y="928024"/>
                    <a:pt x="151761" y="931686"/>
                  </a:cubicBezTo>
                  <a:cubicBezTo>
                    <a:pt x="155423" y="935348"/>
                    <a:pt x="157480" y="940314"/>
                    <a:pt x="157480" y="945493"/>
                  </a:cubicBezTo>
                  <a:lnTo>
                    <a:pt x="157480" y="1094400"/>
                  </a:lnTo>
                  <a:cubicBezTo>
                    <a:pt x="157480" y="1098356"/>
                    <a:pt x="159618" y="1102002"/>
                    <a:pt x="163070" y="1103933"/>
                  </a:cubicBezTo>
                  <a:cubicBezTo>
                    <a:pt x="166522" y="1105864"/>
                    <a:pt x="170749" y="1105778"/>
                    <a:pt x="174119" y="1103708"/>
                  </a:cubicBezTo>
                  <a:lnTo>
                    <a:pt x="446911" y="936185"/>
                  </a:lnTo>
                  <a:cubicBezTo>
                    <a:pt x="457791" y="929503"/>
                    <a:pt x="470309" y="925967"/>
                    <a:pt x="483076" y="925967"/>
                  </a:cubicBezTo>
                  <a:lnTo>
                    <a:pt x="2142199" y="925967"/>
                  </a:lnTo>
                  <a:cubicBezTo>
                    <a:pt x="2147377" y="925967"/>
                    <a:pt x="2152344" y="923909"/>
                    <a:pt x="2156006" y="920247"/>
                  </a:cubicBezTo>
                  <a:cubicBezTo>
                    <a:pt x="2159667" y="916586"/>
                    <a:pt x="2161725" y="911619"/>
                    <a:pt x="2161725" y="906440"/>
                  </a:cubicBezTo>
                  <a:lnTo>
                    <a:pt x="2161725" y="19526"/>
                  </a:lnTo>
                  <a:cubicBezTo>
                    <a:pt x="2161725" y="14348"/>
                    <a:pt x="2159667" y="9381"/>
                    <a:pt x="2156006" y="5719"/>
                  </a:cubicBezTo>
                  <a:cubicBezTo>
                    <a:pt x="2152344" y="2057"/>
                    <a:pt x="2147377" y="0"/>
                    <a:pt x="2142199" y="0"/>
                  </a:cubicBezTo>
                  <a:close/>
                </a:path>
              </a:pathLst>
            </a:custGeom>
            <a:solidFill>
              <a:srgbClr val="FFFFFF"/>
            </a:solidFill>
          </p:spPr>
        </p:sp>
        <p:sp>
          <p:nvSpPr>
            <p:cNvPr id="6" name="TextBox 6"/>
            <p:cNvSpPr txBox="1"/>
            <p:nvPr/>
          </p:nvSpPr>
          <p:spPr>
            <a:xfrm>
              <a:off x="0" y="-38100"/>
              <a:ext cx="2161725" cy="961527"/>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4657447" y="1538037"/>
            <a:ext cx="6948779" cy="1210931"/>
          </a:xfrm>
          <a:prstGeom prst="rect">
            <a:avLst/>
          </a:prstGeom>
        </p:spPr>
        <p:txBody>
          <a:bodyPr lIns="0" tIns="0" rIns="0" bIns="0" rtlCol="0" anchor="t">
            <a:spAutoFit/>
          </a:bodyPr>
          <a:lstStyle/>
          <a:p>
            <a:pPr algn="l">
              <a:lnSpc>
                <a:spcPts val="9380"/>
              </a:lnSpc>
            </a:pPr>
            <a:r>
              <a:rPr lang="en-US" sz="6700">
                <a:solidFill>
                  <a:srgbClr val="BF3737"/>
                </a:solidFill>
                <a:latin typeface="Childos Arabic"/>
                <a:ea typeface="Childos Arabic"/>
                <a:cs typeface="Childos Arabic"/>
                <a:sym typeface="Childos Arabic"/>
              </a:rPr>
              <a:t>Bedroom</a:t>
            </a:r>
          </a:p>
        </p:txBody>
      </p:sp>
      <p:sp>
        <p:nvSpPr>
          <p:cNvPr id="8" name="TextBox 8"/>
          <p:cNvSpPr txBox="1"/>
          <p:nvPr/>
        </p:nvSpPr>
        <p:spPr>
          <a:xfrm>
            <a:off x="4543784" y="3007009"/>
            <a:ext cx="7702439" cy="1035685"/>
          </a:xfrm>
          <a:prstGeom prst="rect">
            <a:avLst/>
          </a:prstGeom>
        </p:spPr>
        <p:txBody>
          <a:bodyPr lIns="0" tIns="0" rIns="0" bIns="0" rtlCol="0" anchor="t">
            <a:spAutoFit/>
          </a:bodyPr>
          <a:lstStyle/>
          <a:p>
            <a:pPr algn="ctr">
              <a:lnSpc>
                <a:spcPts val="8539"/>
              </a:lnSpc>
            </a:pPr>
            <a:r>
              <a:rPr lang="en-US" sz="6099">
                <a:solidFill>
                  <a:srgbClr val="1A677D"/>
                </a:solidFill>
                <a:latin typeface="Baloo"/>
                <a:ea typeface="Baloo"/>
                <a:cs typeface="Baloo"/>
                <a:sym typeface="Baloo"/>
              </a:rPr>
              <a:t>Phòng ngủ để làm gì?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75" r="-675"/>
            </a:stretch>
          </a:blipFill>
        </p:spPr>
      </p:sp>
      <p:sp>
        <p:nvSpPr>
          <p:cNvPr id="3" name="Freeform 3"/>
          <p:cNvSpPr/>
          <p:nvPr/>
        </p:nvSpPr>
        <p:spPr>
          <a:xfrm>
            <a:off x="1632322" y="5143500"/>
            <a:ext cx="3197151" cy="4551104"/>
          </a:xfrm>
          <a:custGeom>
            <a:avLst/>
            <a:gdLst/>
            <a:ahLst/>
            <a:cxnLst/>
            <a:rect l="l" t="t" r="r" b="b"/>
            <a:pathLst>
              <a:path w="3197151" h="4551104">
                <a:moveTo>
                  <a:pt x="0" y="0"/>
                </a:moveTo>
                <a:lnTo>
                  <a:pt x="3197151" y="0"/>
                </a:lnTo>
                <a:lnTo>
                  <a:pt x="3197151" y="4551104"/>
                </a:lnTo>
                <a:lnTo>
                  <a:pt x="0" y="4551104"/>
                </a:lnTo>
                <a:lnTo>
                  <a:pt x="0" y="0"/>
                </a:lnTo>
                <a:close/>
              </a:path>
            </a:pathLst>
          </a:custGeom>
          <a:blipFill>
            <a:blip r:embed="rId3"/>
            <a:stretch>
              <a:fillRect/>
            </a:stretch>
          </a:blipFill>
        </p:spPr>
      </p:sp>
      <p:sp>
        <p:nvSpPr>
          <p:cNvPr id="4" name="Freeform 4"/>
          <p:cNvSpPr/>
          <p:nvPr/>
        </p:nvSpPr>
        <p:spPr>
          <a:xfrm flipH="1">
            <a:off x="6365087" y="6098978"/>
            <a:ext cx="10894213" cy="3159322"/>
          </a:xfrm>
          <a:custGeom>
            <a:avLst/>
            <a:gdLst/>
            <a:ahLst/>
            <a:cxnLst/>
            <a:rect l="l" t="t" r="r" b="b"/>
            <a:pathLst>
              <a:path w="10894213" h="3159322">
                <a:moveTo>
                  <a:pt x="10894213" y="0"/>
                </a:moveTo>
                <a:lnTo>
                  <a:pt x="0" y="0"/>
                </a:lnTo>
                <a:lnTo>
                  <a:pt x="0" y="3159322"/>
                </a:lnTo>
                <a:lnTo>
                  <a:pt x="10894213" y="3159322"/>
                </a:lnTo>
                <a:lnTo>
                  <a:pt x="10894213"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TextBox 5"/>
          <p:cNvSpPr txBox="1"/>
          <p:nvPr/>
        </p:nvSpPr>
        <p:spPr>
          <a:xfrm>
            <a:off x="6580994" y="6208121"/>
            <a:ext cx="6948779" cy="1210931"/>
          </a:xfrm>
          <a:prstGeom prst="rect">
            <a:avLst/>
          </a:prstGeom>
        </p:spPr>
        <p:txBody>
          <a:bodyPr lIns="0" tIns="0" rIns="0" bIns="0" rtlCol="0" anchor="t">
            <a:spAutoFit/>
          </a:bodyPr>
          <a:lstStyle/>
          <a:p>
            <a:pPr algn="l">
              <a:lnSpc>
                <a:spcPts val="9380"/>
              </a:lnSpc>
            </a:pPr>
            <a:r>
              <a:rPr lang="en-US" sz="6700">
                <a:solidFill>
                  <a:srgbClr val="BD3535"/>
                </a:solidFill>
                <a:latin typeface="Childos Arabic"/>
                <a:ea typeface="Childos Arabic"/>
                <a:cs typeface="Childos Arabic"/>
                <a:sym typeface="Childos Arabic"/>
              </a:rPr>
              <a:t>Bathroom</a:t>
            </a:r>
          </a:p>
        </p:txBody>
      </p:sp>
      <p:sp>
        <p:nvSpPr>
          <p:cNvPr id="6" name="TextBox 6"/>
          <p:cNvSpPr txBox="1"/>
          <p:nvPr/>
        </p:nvSpPr>
        <p:spPr>
          <a:xfrm>
            <a:off x="6580994" y="7295227"/>
            <a:ext cx="8652048" cy="1127760"/>
          </a:xfrm>
          <a:prstGeom prst="rect">
            <a:avLst/>
          </a:prstGeom>
        </p:spPr>
        <p:txBody>
          <a:bodyPr lIns="0" tIns="0" rIns="0" bIns="0" rtlCol="0" anchor="t">
            <a:spAutoFit/>
          </a:bodyPr>
          <a:lstStyle/>
          <a:p>
            <a:pPr algn="ctr">
              <a:lnSpc>
                <a:spcPts val="9240"/>
              </a:lnSpc>
            </a:pPr>
            <a:r>
              <a:rPr lang="en-US" sz="6600">
                <a:solidFill>
                  <a:srgbClr val="1A677D"/>
                </a:solidFill>
                <a:latin typeface="Baloo"/>
                <a:ea typeface="Baloo"/>
                <a:cs typeface="Baloo"/>
                <a:sym typeface="Baloo"/>
              </a:rPr>
              <a:t>Phòng tắm để làm gì?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1415970" y="-3419676"/>
            <a:ext cx="21119941" cy="8563176"/>
          </a:xfrm>
          <a:custGeom>
            <a:avLst/>
            <a:gdLst/>
            <a:ahLst/>
            <a:cxnLst/>
            <a:rect l="l" t="t" r="r" b="b"/>
            <a:pathLst>
              <a:path w="21119941" h="8563176">
                <a:moveTo>
                  <a:pt x="0" y="0"/>
                </a:moveTo>
                <a:lnTo>
                  <a:pt x="21119940" y="0"/>
                </a:lnTo>
                <a:lnTo>
                  <a:pt x="21119940" y="8563176"/>
                </a:lnTo>
                <a:lnTo>
                  <a:pt x="0" y="856317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994443" y="2178905"/>
            <a:ext cx="7155113" cy="6993670"/>
            <a:chOff x="0" y="0"/>
            <a:chExt cx="812800" cy="794461"/>
          </a:xfrm>
        </p:grpSpPr>
        <p:sp>
          <p:nvSpPr>
            <p:cNvPr id="4" name="Freeform 4"/>
            <p:cNvSpPr/>
            <p:nvPr/>
          </p:nvSpPr>
          <p:spPr>
            <a:xfrm>
              <a:off x="0" y="0"/>
              <a:ext cx="812800" cy="794461"/>
            </a:xfrm>
            <a:custGeom>
              <a:avLst/>
              <a:gdLst/>
              <a:ahLst/>
              <a:cxnLst/>
              <a:rect l="l" t="t" r="r" b="b"/>
              <a:pathLst>
                <a:path w="812800" h="794461">
                  <a:moveTo>
                    <a:pt x="406400" y="0"/>
                  </a:moveTo>
                  <a:lnTo>
                    <a:pt x="485289" y="109459"/>
                  </a:lnTo>
                  <a:lnTo>
                    <a:pt x="609600" y="53219"/>
                  </a:lnTo>
                  <a:lnTo>
                    <a:pt x="621927" y="186567"/>
                  </a:lnTo>
                  <a:lnTo>
                    <a:pt x="758353" y="198615"/>
                  </a:lnTo>
                  <a:lnTo>
                    <a:pt x="700814" y="320122"/>
                  </a:lnTo>
                  <a:lnTo>
                    <a:pt x="812800" y="397230"/>
                  </a:lnTo>
                  <a:lnTo>
                    <a:pt x="700814" y="474339"/>
                  </a:lnTo>
                  <a:lnTo>
                    <a:pt x="758353" y="595845"/>
                  </a:lnTo>
                  <a:lnTo>
                    <a:pt x="621927" y="607894"/>
                  </a:lnTo>
                  <a:lnTo>
                    <a:pt x="609600" y="741242"/>
                  </a:lnTo>
                  <a:lnTo>
                    <a:pt x="485289" y="685001"/>
                  </a:lnTo>
                  <a:lnTo>
                    <a:pt x="406400" y="794461"/>
                  </a:lnTo>
                  <a:lnTo>
                    <a:pt x="327511" y="685001"/>
                  </a:lnTo>
                  <a:lnTo>
                    <a:pt x="203200" y="741242"/>
                  </a:lnTo>
                  <a:lnTo>
                    <a:pt x="190873" y="607894"/>
                  </a:lnTo>
                  <a:lnTo>
                    <a:pt x="54447" y="595845"/>
                  </a:lnTo>
                  <a:lnTo>
                    <a:pt x="111986" y="474339"/>
                  </a:lnTo>
                  <a:lnTo>
                    <a:pt x="0" y="397230"/>
                  </a:lnTo>
                  <a:lnTo>
                    <a:pt x="111986" y="320122"/>
                  </a:lnTo>
                  <a:lnTo>
                    <a:pt x="54447" y="198615"/>
                  </a:lnTo>
                  <a:lnTo>
                    <a:pt x="190873" y="186567"/>
                  </a:lnTo>
                  <a:lnTo>
                    <a:pt x="203200" y="53219"/>
                  </a:lnTo>
                  <a:lnTo>
                    <a:pt x="327511" y="109459"/>
                  </a:lnTo>
                  <a:lnTo>
                    <a:pt x="406400" y="0"/>
                  </a:lnTo>
                  <a:close/>
                </a:path>
              </a:pathLst>
            </a:custGeom>
            <a:solidFill>
              <a:srgbClr val="FFFFFF"/>
            </a:solidFill>
          </p:spPr>
        </p:sp>
        <p:sp>
          <p:nvSpPr>
            <p:cNvPr id="5" name="TextBox 5"/>
            <p:cNvSpPr txBox="1"/>
            <p:nvPr/>
          </p:nvSpPr>
          <p:spPr>
            <a:xfrm>
              <a:off x="127000" y="86034"/>
              <a:ext cx="558800" cy="584292"/>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7584225" y="5818006"/>
            <a:ext cx="3119550" cy="4932095"/>
          </a:xfrm>
          <a:custGeom>
            <a:avLst/>
            <a:gdLst/>
            <a:ahLst/>
            <a:cxnLst/>
            <a:rect l="l" t="t" r="r" b="b"/>
            <a:pathLst>
              <a:path w="3119550" h="4932095">
                <a:moveTo>
                  <a:pt x="0" y="0"/>
                </a:moveTo>
                <a:lnTo>
                  <a:pt x="3119550" y="0"/>
                </a:lnTo>
                <a:lnTo>
                  <a:pt x="3119550" y="4932095"/>
                </a:lnTo>
                <a:lnTo>
                  <a:pt x="0" y="4932095"/>
                </a:lnTo>
                <a:lnTo>
                  <a:pt x="0" y="0"/>
                </a:lnTo>
                <a:close/>
              </a:path>
            </a:pathLst>
          </a:custGeom>
          <a:blipFill>
            <a:blip r:embed="rId4"/>
            <a:stretch>
              <a:fillRect/>
            </a:stretch>
          </a:blipFill>
        </p:spPr>
      </p:sp>
      <p:grpSp>
        <p:nvGrpSpPr>
          <p:cNvPr id="7" name="Group 7"/>
          <p:cNvGrpSpPr/>
          <p:nvPr/>
        </p:nvGrpSpPr>
        <p:grpSpPr>
          <a:xfrm>
            <a:off x="10142899" y="2178905"/>
            <a:ext cx="7155113" cy="6993670"/>
            <a:chOff x="0" y="0"/>
            <a:chExt cx="812800" cy="794461"/>
          </a:xfrm>
        </p:grpSpPr>
        <p:sp>
          <p:nvSpPr>
            <p:cNvPr id="8" name="Freeform 8"/>
            <p:cNvSpPr/>
            <p:nvPr/>
          </p:nvSpPr>
          <p:spPr>
            <a:xfrm>
              <a:off x="0" y="0"/>
              <a:ext cx="812800" cy="794461"/>
            </a:xfrm>
            <a:custGeom>
              <a:avLst/>
              <a:gdLst/>
              <a:ahLst/>
              <a:cxnLst/>
              <a:rect l="l" t="t" r="r" b="b"/>
              <a:pathLst>
                <a:path w="812800" h="794461">
                  <a:moveTo>
                    <a:pt x="406400" y="0"/>
                  </a:moveTo>
                  <a:lnTo>
                    <a:pt x="485289" y="109459"/>
                  </a:lnTo>
                  <a:lnTo>
                    <a:pt x="609600" y="53219"/>
                  </a:lnTo>
                  <a:lnTo>
                    <a:pt x="621927" y="186567"/>
                  </a:lnTo>
                  <a:lnTo>
                    <a:pt x="758353" y="198615"/>
                  </a:lnTo>
                  <a:lnTo>
                    <a:pt x="700814" y="320122"/>
                  </a:lnTo>
                  <a:lnTo>
                    <a:pt x="812800" y="397230"/>
                  </a:lnTo>
                  <a:lnTo>
                    <a:pt x="700814" y="474339"/>
                  </a:lnTo>
                  <a:lnTo>
                    <a:pt x="758353" y="595845"/>
                  </a:lnTo>
                  <a:lnTo>
                    <a:pt x="621927" y="607894"/>
                  </a:lnTo>
                  <a:lnTo>
                    <a:pt x="609600" y="741242"/>
                  </a:lnTo>
                  <a:lnTo>
                    <a:pt x="485289" y="685001"/>
                  </a:lnTo>
                  <a:lnTo>
                    <a:pt x="406400" y="794461"/>
                  </a:lnTo>
                  <a:lnTo>
                    <a:pt x="327511" y="685001"/>
                  </a:lnTo>
                  <a:lnTo>
                    <a:pt x="203200" y="741242"/>
                  </a:lnTo>
                  <a:lnTo>
                    <a:pt x="190873" y="607894"/>
                  </a:lnTo>
                  <a:lnTo>
                    <a:pt x="54447" y="595845"/>
                  </a:lnTo>
                  <a:lnTo>
                    <a:pt x="111986" y="474339"/>
                  </a:lnTo>
                  <a:lnTo>
                    <a:pt x="0" y="397230"/>
                  </a:lnTo>
                  <a:lnTo>
                    <a:pt x="111986" y="320122"/>
                  </a:lnTo>
                  <a:lnTo>
                    <a:pt x="54447" y="198615"/>
                  </a:lnTo>
                  <a:lnTo>
                    <a:pt x="190873" y="186567"/>
                  </a:lnTo>
                  <a:lnTo>
                    <a:pt x="203200" y="53219"/>
                  </a:lnTo>
                  <a:lnTo>
                    <a:pt x="327511" y="109459"/>
                  </a:lnTo>
                  <a:lnTo>
                    <a:pt x="406400" y="0"/>
                  </a:lnTo>
                  <a:close/>
                </a:path>
              </a:pathLst>
            </a:custGeom>
            <a:solidFill>
              <a:srgbClr val="FFFFFF"/>
            </a:solidFill>
          </p:spPr>
        </p:sp>
        <p:sp>
          <p:nvSpPr>
            <p:cNvPr id="9" name="TextBox 9"/>
            <p:cNvSpPr txBox="1"/>
            <p:nvPr/>
          </p:nvSpPr>
          <p:spPr>
            <a:xfrm>
              <a:off x="127000" y="86034"/>
              <a:ext cx="558800" cy="584292"/>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2298523" y="4175020"/>
            <a:ext cx="2843865" cy="3001441"/>
          </a:xfrm>
          <a:custGeom>
            <a:avLst/>
            <a:gdLst/>
            <a:ahLst/>
            <a:cxnLst/>
            <a:rect l="l" t="t" r="r" b="b"/>
            <a:pathLst>
              <a:path w="2843865" h="3001441">
                <a:moveTo>
                  <a:pt x="0" y="0"/>
                </a:moveTo>
                <a:lnTo>
                  <a:pt x="2843865" y="0"/>
                </a:lnTo>
                <a:lnTo>
                  <a:pt x="2843865" y="3001440"/>
                </a:lnTo>
                <a:lnTo>
                  <a:pt x="0" y="300144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3192139" y="4259642"/>
            <a:ext cx="2759721" cy="3116728"/>
          </a:xfrm>
          <a:custGeom>
            <a:avLst/>
            <a:gdLst/>
            <a:ahLst/>
            <a:cxnLst/>
            <a:rect l="l" t="t" r="r" b="b"/>
            <a:pathLst>
              <a:path w="2759721" h="3116728">
                <a:moveTo>
                  <a:pt x="0" y="0"/>
                </a:moveTo>
                <a:lnTo>
                  <a:pt x="2759722" y="0"/>
                </a:lnTo>
                <a:lnTo>
                  <a:pt x="2759722" y="3116728"/>
                </a:lnTo>
                <a:lnTo>
                  <a:pt x="0" y="311672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TextBox 12"/>
          <p:cNvSpPr txBox="1"/>
          <p:nvPr/>
        </p:nvSpPr>
        <p:spPr>
          <a:xfrm>
            <a:off x="5669610" y="704850"/>
            <a:ext cx="6948779" cy="1997074"/>
          </a:xfrm>
          <a:prstGeom prst="rect">
            <a:avLst/>
          </a:prstGeom>
        </p:spPr>
        <p:txBody>
          <a:bodyPr lIns="0" tIns="0" rIns="0" bIns="0" rtlCol="0" anchor="t">
            <a:spAutoFit/>
          </a:bodyPr>
          <a:lstStyle/>
          <a:p>
            <a:pPr algn="ctr">
              <a:lnSpc>
                <a:spcPts val="15400"/>
              </a:lnSpc>
            </a:pPr>
            <a:r>
              <a:rPr lang="en-US" sz="11000">
                <a:solidFill>
                  <a:srgbClr val="1A677D"/>
                </a:solidFill>
                <a:latin typeface="Childos Arabic"/>
                <a:ea typeface="Childos Arabic"/>
                <a:cs typeface="Childos Arabic"/>
                <a:sym typeface="Childos Arabic"/>
              </a:rPr>
              <a:t>So sánh</a:t>
            </a:r>
          </a:p>
        </p:txBody>
      </p:sp>
      <p:sp>
        <p:nvSpPr>
          <p:cNvPr id="13" name="TextBox 13"/>
          <p:cNvSpPr txBox="1"/>
          <p:nvPr/>
        </p:nvSpPr>
        <p:spPr>
          <a:xfrm>
            <a:off x="2997385" y="3093502"/>
            <a:ext cx="3149231" cy="1166538"/>
          </a:xfrm>
          <a:prstGeom prst="rect">
            <a:avLst/>
          </a:prstGeom>
        </p:spPr>
        <p:txBody>
          <a:bodyPr lIns="0" tIns="0" rIns="0" bIns="0" rtlCol="0" anchor="t">
            <a:spAutoFit/>
          </a:bodyPr>
          <a:lstStyle/>
          <a:p>
            <a:pPr algn="ctr">
              <a:lnSpc>
                <a:spcPts val="5599"/>
              </a:lnSpc>
            </a:pPr>
            <a:r>
              <a:rPr lang="en-US" sz="3999">
                <a:solidFill>
                  <a:srgbClr val="390019"/>
                </a:solidFill>
                <a:latin typeface="Sniglet"/>
                <a:ea typeface="Sniglet"/>
                <a:cs typeface="Sniglet"/>
                <a:sym typeface="Sniglet"/>
              </a:rPr>
              <a:t>Nhà chung cư</a:t>
            </a:r>
          </a:p>
        </p:txBody>
      </p:sp>
      <p:sp>
        <p:nvSpPr>
          <p:cNvPr id="14" name="TextBox 14"/>
          <p:cNvSpPr txBox="1"/>
          <p:nvPr/>
        </p:nvSpPr>
        <p:spPr>
          <a:xfrm>
            <a:off x="12683111" y="3093502"/>
            <a:ext cx="2074688" cy="866604"/>
          </a:xfrm>
          <a:prstGeom prst="rect">
            <a:avLst/>
          </a:prstGeom>
        </p:spPr>
        <p:txBody>
          <a:bodyPr lIns="0" tIns="0" rIns="0" bIns="0" rtlCol="0" anchor="t">
            <a:spAutoFit/>
          </a:bodyPr>
          <a:lstStyle/>
          <a:p>
            <a:pPr algn="ctr">
              <a:lnSpc>
                <a:spcPts val="5599"/>
              </a:lnSpc>
            </a:pPr>
            <a:r>
              <a:rPr lang="en-US" sz="3999">
                <a:solidFill>
                  <a:srgbClr val="390019"/>
                </a:solidFill>
                <a:latin typeface="Sniglet"/>
                <a:ea typeface="Sniglet"/>
                <a:cs typeface="Sniglet"/>
                <a:sym typeface="Sniglet"/>
              </a:rPr>
              <a:t>Nhà đất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rot="-10800000">
            <a:off x="-1282831" y="4508097"/>
            <a:ext cx="20853662" cy="8455212"/>
          </a:xfrm>
          <a:custGeom>
            <a:avLst/>
            <a:gdLst/>
            <a:ahLst/>
            <a:cxnLst/>
            <a:rect l="l" t="t" r="r" b="b"/>
            <a:pathLst>
              <a:path w="20853662" h="8455212">
                <a:moveTo>
                  <a:pt x="0" y="0"/>
                </a:moveTo>
                <a:lnTo>
                  <a:pt x="20853662" y="0"/>
                </a:lnTo>
                <a:lnTo>
                  <a:pt x="20853662" y="8455212"/>
                </a:lnTo>
                <a:lnTo>
                  <a:pt x="0" y="845521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2395571" y="197708"/>
            <a:ext cx="13842685" cy="2334881"/>
          </a:xfrm>
          <a:prstGeom prst="rect">
            <a:avLst/>
          </a:prstGeom>
        </p:spPr>
        <p:txBody>
          <a:bodyPr lIns="0" tIns="0" rIns="0" bIns="0" rtlCol="0" anchor="t">
            <a:spAutoFit/>
          </a:bodyPr>
          <a:lstStyle/>
          <a:p>
            <a:pPr algn="ctr">
              <a:lnSpc>
                <a:spcPts val="9380"/>
              </a:lnSpc>
            </a:pPr>
            <a:r>
              <a:rPr lang="en-US" sz="6700">
                <a:solidFill>
                  <a:srgbClr val="1A677D"/>
                </a:solidFill>
                <a:latin typeface="Baloo"/>
                <a:ea typeface="Baloo"/>
                <a:cs typeface="Baloo"/>
                <a:sym typeface="Baloo"/>
              </a:rPr>
              <a:t>Để nhà luôn sạch sẽ, gọn gàng, chúng mình cần phải làm gì?</a:t>
            </a:r>
          </a:p>
        </p:txBody>
      </p:sp>
      <p:sp>
        <p:nvSpPr>
          <p:cNvPr id="4" name="Freeform 4"/>
          <p:cNvSpPr/>
          <p:nvPr/>
        </p:nvSpPr>
        <p:spPr>
          <a:xfrm flipH="1">
            <a:off x="7710593" y="7112418"/>
            <a:ext cx="3212640" cy="3599596"/>
          </a:xfrm>
          <a:custGeom>
            <a:avLst/>
            <a:gdLst/>
            <a:ahLst/>
            <a:cxnLst/>
            <a:rect l="l" t="t" r="r" b="b"/>
            <a:pathLst>
              <a:path w="3212640" h="3599596">
                <a:moveTo>
                  <a:pt x="3212640" y="0"/>
                </a:moveTo>
                <a:lnTo>
                  <a:pt x="0" y="0"/>
                </a:lnTo>
                <a:lnTo>
                  <a:pt x="0" y="3599596"/>
                </a:lnTo>
                <a:lnTo>
                  <a:pt x="3212640" y="3599596"/>
                </a:lnTo>
                <a:lnTo>
                  <a:pt x="3212640" y="0"/>
                </a:lnTo>
                <a:close/>
              </a:path>
            </a:pathLst>
          </a:custGeom>
          <a:blipFill>
            <a:blip r:embed="rId4"/>
            <a:stretch>
              <a:fillRect/>
            </a:stretch>
          </a:blipFill>
        </p:spPr>
      </p:sp>
      <p:grpSp>
        <p:nvGrpSpPr>
          <p:cNvPr id="5" name="Group 5"/>
          <p:cNvGrpSpPr/>
          <p:nvPr/>
        </p:nvGrpSpPr>
        <p:grpSpPr>
          <a:xfrm>
            <a:off x="10416813" y="2635241"/>
            <a:ext cx="6115050" cy="611505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463617" y="45143"/>
                  </a:lnTo>
                  <a:lnTo>
                    <a:pt x="531984" y="19891"/>
                  </a:lnTo>
                  <a:lnTo>
                    <a:pt x="572451" y="80505"/>
                  </a:lnTo>
                  <a:lnTo>
                    <a:pt x="645276" y="77616"/>
                  </a:lnTo>
                  <a:lnTo>
                    <a:pt x="665032" y="147768"/>
                  </a:lnTo>
                  <a:lnTo>
                    <a:pt x="735184" y="167524"/>
                  </a:lnTo>
                  <a:lnTo>
                    <a:pt x="732295" y="240349"/>
                  </a:lnTo>
                  <a:lnTo>
                    <a:pt x="792909" y="280816"/>
                  </a:lnTo>
                  <a:lnTo>
                    <a:pt x="767657" y="349183"/>
                  </a:lnTo>
                  <a:lnTo>
                    <a:pt x="812800" y="406400"/>
                  </a:lnTo>
                  <a:lnTo>
                    <a:pt x="767657" y="463617"/>
                  </a:lnTo>
                  <a:lnTo>
                    <a:pt x="792909" y="531984"/>
                  </a:lnTo>
                  <a:lnTo>
                    <a:pt x="732295" y="572451"/>
                  </a:lnTo>
                  <a:lnTo>
                    <a:pt x="735184" y="645276"/>
                  </a:lnTo>
                  <a:lnTo>
                    <a:pt x="665032" y="665032"/>
                  </a:lnTo>
                  <a:lnTo>
                    <a:pt x="645276" y="735184"/>
                  </a:lnTo>
                  <a:lnTo>
                    <a:pt x="572451" y="732295"/>
                  </a:lnTo>
                  <a:lnTo>
                    <a:pt x="531984" y="792909"/>
                  </a:lnTo>
                  <a:lnTo>
                    <a:pt x="463617" y="767657"/>
                  </a:lnTo>
                  <a:lnTo>
                    <a:pt x="406400" y="812800"/>
                  </a:lnTo>
                  <a:lnTo>
                    <a:pt x="349183" y="767657"/>
                  </a:lnTo>
                  <a:lnTo>
                    <a:pt x="280816" y="792909"/>
                  </a:lnTo>
                  <a:lnTo>
                    <a:pt x="240349" y="732295"/>
                  </a:lnTo>
                  <a:lnTo>
                    <a:pt x="167524" y="735184"/>
                  </a:lnTo>
                  <a:lnTo>
                    <a:pt x="147768" y="665032"/>
                  </a:lnTo>
                  <a:lnTo>
                    <a:pt x="77616" y="645276"/>
                  </a:lnTo>
                  <a:lnTo>
                    <a:pt x="80505" y="572451"/>
                  </a:lnTo>
                  <a:lnTo>
                    <a:pt x="19891" y="531984"/>
                  </a:lnTo>
                  <a:lnTo>
                    <a:pt x="45143" y="463617"/>
                  </a:lnTo>
                  <a:lnTo>
                    <a:pt x="0" y="406400"/>
                  </a:lnTo>
                  <a:lnTo>
                    <a:pt x="45143" y="349183"/>
                  </a:lnTo>
                  <a:lnTo>
                    <a:pt x="19891" y="280816"/>
                  </a:lnTo>
                  <a:lnTo>
                    <a:pt x="80505" y="240349"/>
                  </a:lnTo>
                  <a:lnTo>
                    <a:pt x="77616" y="167524"/>
                  </a:lnTo>
                  <a:lnTo>
                    <a:pt x="147768" y="147768"/>
                  </a:lnTo>
                  <a:lnTo>
                    <a:pt x="167524" y="77616"/>
                  </a:lnTo>
                  <a:lnTo>
                    <a:pt x="240349" y="80505"/>
                  </a:lnTo>
                  <a:lnTo>
                    <a:pt x="280816" y="19891"/>
                  </a:lnTo>
                  <a:lnTo>
                    <a:pt x="349183" y="45143"/>
                  </a:lnTo>
                  <a:lnTo>
                    <a:pt x="406400" y="0"/>
                  </a:lnTo>
                  <a:close/>
                </a:path>
              </a:pathLst>
            </a:custGeom>
            <a:solidFill>
              <a:srgbClr val="FFFFFF"/>
            </a:solidFill>
          </p:spPr>
        </p:sp>
        <p:sp>
          <p:nvSpPr>
            <p:cNvPr id="7" name="TextBox 7"/>
            <p:cNvSpPr txBox="1"/>
            <p:nvPr/>
          </p:nvSpPr>
          <p:spPr>
            <a:xfrm>
              <a:off x="88900" y="50800"/>
              <a:ext cx="635000" cy="6731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756137" y="2618314"/>
            <a:ext cx="6115050" cy="611505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463617" y="45143"/>
                  </a:lnTo>
                  <a:lnTo>
                    <a:pt x="531984" y="19891"/>
                  </a:lnTo>
                  <a:lnTo>
                    <a:pt x="572451" y="80505"/>
                  </a:lnTo>
                  <a:lnTo>
                    <a:pt x="645276" y="77616"/>
                  </a:lnTo>
                  <a:lnTo>
                    <a:pt x="665032" y="147768"/>
                  </a:lnTo>
                  <a:lnTo>
                    <a:pt x="735184" y="167524"/>
                  </a:lnTo>
                  <a:lnTo>
                    <a:pt x="732295" y="240349"/>
                  </a:lnTo>
                  <a:lnTo>
                    <a:pt x="792909" y="280816"/>
                  </a:lnTo>
                  <a:lnTo>
                    <a:pt x="767657" y="349183"/>
                  </a:lnTo>
                  <a:lnTo>
                    <a:pt x="812800" y="406400"/>
                  </a:lnTo>
                  <a:lnTo>
                    <a:pt x="767657" y="463617"/>
                  </a:lnTo>
                  <a:lnTo>
                    <a:pt x="792909" y="531984"/>
                  </a:lnTo>
                  <a:lnTo>
                    <a:pt x="732295" y="572451"/>
                  </a:lnTo>
                  <a:lnTo>
                    <a:pt x="735184" y="645276"/>
                  </a:lnTo>
                  <a:lnTo>
                    <a:pt x="665032" y="665032"/>
                  </a:lnTo>
                  <a:lnTo>
                    <a:pt x="645276" y="735184"/>
                  </a:lnTo>
                  <a:lnTo>
                    <a:pt x="572451" y="732295"/>
                  </a:lnTo>
                  <a:lnTo>
                    <a:pt x="531984" y="792909"/>
                  </a:lnTo>
                  <a:lnTo>
                    <a:pt x="463617" y="767657"/>
                  </a:lnTo>
                  <a:lnTo>
                    <a:pt x="406400" y="812800"/>
                  </a:lnTo>
                  <a:lnTo>
                    <a:pt x="349183" y="767657"/>
                  </a:lnTo>
                  <a:lnTo>
                    <a:pt x="280816" y="792909"/>
                  </a:lnTo>
                  <a:lnTo>
                    <a:pt x="240349" y="732295"/>
                  </a:lnTo>
                  <a:lnTo>
                    <a:pt x="167524" y="735184"/>
                  </a:lnTo>
                  <a:lnTo>
                    <a:pt x="147768" y="665032"/>
                  </a:lnTo>
                  <a:lnTo>
                    <a:pt x="77616" y="645276"/>
                  </a:lnTo>
                  <a:lnTo>
                    <a:pt x="80505" y="572451"/>
                  </a:lnTo>
                  <a:lnTo>
                    <a:pt x="19891" y="531984"/>
                  </a:lnTo>
                  <a:lnTo>
                    <a:pt x="45143" y="463617"/>
                  </a:lnTo>
                  <a:lnTo>
                    <a:pt x="0" y="406400"/>
                  </a:lnTo>
                  <a:lnTo>
                    <a:pt x="45143" y="349183"/>
                  </a:lnTo>
                  <a:lnTo>
                    <a:pt x="19891" y="280816"/>
                  </a:lnTo>
                  <a:lnTo>
                    <a:pt x="80505" y="240349"/>
                  </a:lnTo>
                  <a:lnTo>
                    <a:pt x="77616" y="167524"/>
                  </a:lnTo>
                  <a:lnTo>
                    <a:pt x="147768" y="147768"/>
                  </a:lnTo>
                  <a:lnTo>
                    <a:pt x="167524" y="77616"/>
                  </a:lnTo>
                  <a:lnTo>
                    <a:pt x="240349" y="80505"/>
                  </a:lnTo>
                  <a:lnTo>
                    <a:pt x="280816" y="19891"/>
                  </a:lnTo>
                  <a:lnTo>
                    <a:pt x="349183" y="45143"/>
                  </a:lnTo>
                  <a:lnTo>
                    <a:pt x="406400" y="0"/>
                  </a:lnTo>
                  <a:close/>
                </a:path>
              </a:pathLst>
            </a:custGeom>
            <a:solidFill>
              <a:srgbClr val="FFFFFF"/>
            </a:solidFill>
          </p:spPr>
        </p:sp>
        <p:sp>
          <p:nvSpPr>
            <p:cNvPr id="10" name="TextBox 10"/>
            <p:cNvSpPr txBox="1"/>
            <p:nvPr/>
          </p:nvSpPr>
          <p:spPr>
            <a:xfrm>
              <a:off x="88900" y="50800"/>
              <a:ext cx="635000" cy="67310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1661387" y="4654423"/>
            <a:ext cx="3470933" cy="2546797"/>
          </a:xfrm>
          <a:custGeom>
            <a:avLst/>
            <a:gdLst/>
            <a:ahLst/>
            <a:cxnLst/>
            <a:rect l="l" t="t" r="r" b="b"/>
            <a:pathLst>
              <a:path w="3470933" h="2546797">
                <a:moveTo>
                  <a:pt x="0" y="0"/>
                </a:moveTo>
                <a:lnTo>
                  <a:pt x="3470933" y="0"/>
                </a:lnTo>
                <a:lnTo>
                  <a:pt x="3470933" y="2546797"/>
                </a:lnTo>
                <a:lnTo>
                  <a:pt x="0" y="2546797"/>
                </a:lnTo>
                <a:lnTo>
                  <a:pt x="0" y="0"/>
                </a:lnTo>
                <a:close/>
              </a:path>
            </a:pathLst>
          </a:custGeom>
          <a:blipFill>
            <a:blip r:embed="rId5"/>
            <a:stretch>
              <a:fillRect/>
            </a:stretch>
          </a:blipFill>
        </p:spPr>
      </p:sp>
      <p:sp>
        <p:nvSpPr>
          <p:cNvPr id="12" name="Freeform 12"/>
          <p:cNvSpPr/>
          <p:nvPr/>
        </p:nvSpPr>
        <p:spPr>
          <a:xfrm>
            <a:off x="3155952" y="4820073"/>
            <a:ext cx="3315421" cy="2494855"/>
          </a:xfrm>
          <a:custGeom>
            <a:avLst/>
            <a:gdLst/>
            <a:ahLst/>
            <a:cxnLst/>
            <a:rect l="l" t="t" r="r" b="b"/>
            <a:pathLst>
              <a:path w="3315421" h="2494855">
                <a:moveTo>
                  <a:pt x="0" y="0"/>
                </a:moveTo>
                <a:lnTo>
                  <a:pt x="3315421" y="0"/>
                </a:lnTo>
                <a:lnTo>
                  <a:pt x="3315421" y="2494855"/>
                </a:lnTo>
                <a:lnTo>
                  <a:pt x="0" y="2494855"/>
                </a:lnTo>
                <a:lnTo>
                  <a:pt x="0" y="0"/>
                </a:lnTo>
                <a:close/>
              </a:path>
            </a:pathLst>
          </a:custGeom>
          <a:blipFill>
            <a:blip r:embed="rId6"/>
            <a:stretch>
              <a:fillRect/>
            </a:stretch>
          </a:blipFill>
        </p:spPr>
      </p:sp>
      <p:sp>
        <p:nvSpPr>
          <p:cNvPr id="13" name="TextBox 13"/>
          <p:cNvSpPr txBox="1"/>
          <p:nvPr/>
        </p:nvSpPr>
        <p:spPr>
          <a:xfrm>
            <a:off x="2896406" y="3068413"/>
            <a:ext cx="3834513" cy="1488217"/>
          </a:xfrm>
          <a:prstGeom prst="rect">
            <a:avLst/>
          </a:prstGeom>
        </p:spPr>
        <p:txBody>
          <a:bodyPr lIns="0" tIns="0" rIns="0" bIns="0" rtlCol="0" anchor="t">
            <a:spAutoFit/>
          </a:bodyPr>
          <a:lstStyle/>
          <a:p>
            <a:pPr algn="ctr">
              <a:lnSpc>
                <a:spcPts val="5599"/>
              </a:lnSpc>
            </a:pPr>
            <a:r>
              <a:rPr lang="en-US" sz="3999">
                <a:solidFill>
                  <a:srgbClr val="1A677D"/>
                </a:solidFill>
                <a:latin typeface="Sniglet"/>
                <a:ea typeface="Sniglet"/>
                <a:cs typeface="Sniglet"/>
                <a:sym typeface="Sniglet"/>
              </a:rPr>
              <a:t>Quét dọn nhà cửa</a:t>
            </a:r>
          </a:p>
        </p:txBody>
      </p:sp>
      <p:sp>
        <p:nvSpPr>
          <p:cNvPr id="14" name="TextBox 14"/>
          <p:cNvSpPr txBox="1"/>
          <p:nvPr/>
        </p:nvSpPr>
        <p:spPr>
          <a:xfrm>
            <a:off x="11708368" y="3070057"/>
            <a:ext cx="3531940" cy="1321761"/>
          </a:xfrm>
          <a:prstGeom prst="rect">
            <a:avLst/>
          </a:prstGeom>
        </p:spPr>
        <p:txBody>
          <a:bodyPr lIns="0" tIns="0" rIns="0" bIns="0" rtlCol="0" anchor="t">
            <a:spAutoFit/>
          </a:bodyPr>
          <a:lstStyle/>
          <a:p>
            <a:pPr algn="ctr">
              <a:lnSpc>
                <a:spcPts val="5599"/>
              </a:lnSpc>
            </a:pPr>
            <a:r>
              <a:rPr lang="en-US" sz="3999">
                <a:solidFill>
                  <a:srgbClr val="390019"/>
                </a:solidFill>
                <a:latin typeface="Sniglet"/>
                <a:ea typeface="Sniglet"/>
                <a:cs typeface="Sniglet"/>
                <a:sym typeface="Sniglet"/>
              </a:rPr>
              <a:t>Cất gọn đồ chơi</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479722" y="6110137"/>
            <a:ext cx="19436938" cy="5407003"/>
          </a:xfrm>
          <a:custGeom>
            <a:avLst/>
            <a:gdLst/>
            <a:ahLst/>
            <a:cxnLst/>
            <a:rect l="l" t="t" r="r" b="b"/>
            <a:pathLst>
              <a:path w="19436938" h="5407003">
                <a:moveTo>
                  <a:pt x="0" y="0"/>
                </a:moveTo>
                <a:lnTo>
                  <a:pt x="19436937" y="0"/>
                </a:lnTo>
                <a:lnTo>
                  <a:pt x="19436937" y="5407003"/>
                </a:lnTo>
                <a:lnTo>
                  <a:pt x="0" y="54070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774141" y="895477"/>
            <a:ext cx="7362623" cy="7770579"/>
          </a:xfrm>
          <a:custGeom>
            <a:avLst/>
            <a:gdLst/>
            <a:ahLst/>
            <a:cxnLst/>
            <a:rect l="l" t="t" r="r" b="b"/>
            <a:pathLst>
              <a:path w="7362623" h="7770579">
                <a:moveTo>
                  <a:pt x="0" y="0"/>
                </a:moveTo>
                <a:lnTo>
                  <a:pt x="7362623" y="0"/>
                </a:lnTo>
                <a:lnTo>
                  <a:pt x="7362623" y="7770579"/>
                </a:lnTo>
                <a:lnTo>
                  <a:pt x="0" y="77705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9564931" y="7668568"/>
            <a:ext cx="2945006" cy="2693342"/>
          </a:xfrm>
          <a:custGeom>
            <a:avLst/>
            <a:gdLst/>
            <a:ahLst/>
            <a:cxnLst/>
            <a:rect l="l" t="t" r="r" b="b"/>
            <a:pathLst>
              <a:path w="2945006" h="2693342">
                <a:moveTo>
                  <a:pt x="0" y="0"/>
                </a:moveTo>
                <a:lnTo>
                  <a:pt x="2945006" y="0"/>
                </a:lnTo>
                <a:lnTo>
                  <a:pt x="2945006" y="2693342"/>
                </a:lnTo>
                <a:lnTo>
                  <a:pt x="0" y="26933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2509937" y="7657346"/>
            <a:ext cx="2945006" cy="2693342"/>
          </a:xfrm>
          <a:custGeom>
            <a:avLst/>
            <a:gdLst/>
            <a:ahLst/>
            <a:cxnLst/>
            <a:rect l="l" t="t" r="r" b="b"/>
            <a:pathLst>
              <a:path w="2945006" h="2693342">
                <a:moveTo>
                  <a:pt x="0" y="0"/>
                </a:moveTo>
                <a:lnTo>
                  <a:pt x="2945006" y="0"/>
                </a:lnTo>
                <a:lnTo>
                  <a:pt x="2945006" y="2693342"/>
                </a:lnTo>
                <a:lnTo>
                  <a:pt x="0" y="26933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15454943" y="7657346"/>
            <a:ext cx="2945006" cy="2693342"/>
          </a:xfrm>
          <a:custGeom>
            <a:avLst/>
            <a:gdLst/>
            <a:ahLst/>
            <a:cxnLst/>
            <a:rect l="l" t="t" r="r" b="b"/>
            <a:pathLst>
              <a:path w="2945006" h="2693342">
                <a:moveTo>
                  <a:pt x="0" y="0"/>
                </a:moveTo>
                <a:lnTo>
                  <a:pt x="2945006" y="0"/>
                </a:lnTo>
                <a:lnTo>
                  <a:pt x="2945006" y="2693342"/>
                </a:lnTo>
                <a:lnTo>
                  <a:pt x="0" y="26933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3623971" y="6110137"/>
            <a:ext cx="3581837" cy="2761270"/>
          </a:xfrm>
          <a:custGeom>
            <a:avLst/>
            <a:gdLst/>
            <a:ahLst/>
            <a:cxnLst/>
            <a:rect l="l" t="t" r="r" b="b"/>
            <a:pathLst>
              <a:path w="3581837" h="2761270">
                <a:moveTo>
                  <a:pt x="0" y="0"/>
                </a:moveTo>
                <a:lnTo>
                  <a:pt x="3581837" y="0"/>
                </a:lnTo>
                <a:lnTo>
                  <a:pt x="3581837" y="2761271"/>
                </a:lnTo>
                <a:lnTo>
                  <a:pt x="0" y="276127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6578709" y="5274636"/>
            <a:ext cx="3671556" cy="5012364"/>
          </a:xfrm>
          <a:custGeom>
            <a:avLst/>
            <a:gdLst/>
            <a:ahLst/>
            <a:cxnLst/>
            <a:rect l="l" t="t" r="r" b="b"/>
            <a:pathLst>
              <a:path w="3671556" h="5012364">
                <a:moveTo>
                  <a:pt x="0" y="0"/>
                </a:moveTo>
                <a:lnTo>
                  <a:pt x="3671557" y="0"/>
                </a:lnTo>
                <a:lnTo>
                  <a:pt x="3671557" y="5012364"/>
                </a:lnTo>
                <a:lnTo>
                  <a:pt x="0" y="5012364"/>
                </a:lnTo>
                <a:lnTo>
                  <a:pt x="0" y="0"/>
                </a:lnTo>
                <a:close/>
              </a:path>
            </a:pathLst>
          </a:custGeom>
          <a:blipFill>
            <a:blip r:embed="rId10"/>
            <a:stretch>
              <a:fillRect/>
            </a:stretch>
          </a:blipFill>
        </p:spPr>
      </p:sp>
      <p:sp>
        <p:nvSpPr>
          <p:cNvPr id="9" name="Freeform 9"/>
          <p:cNvSpPr/>
          <p:nvPr/>
        </p:nvSpPr>
        <p:spPr>
          <a:xfrm>
            <a:off x="-279967" y="2006557"/>
            <a:ext cx="10008734" cy="4103581"/>
          </a:xfrm>
          <a:custGeom>
            <a:avLst/>
            <a:gdLst/>
            <a:ahLst/>
            <a:cxnLst/>
            <a:rect l="l" t="t" r="r" b="b"/>
            <a:pathLst>
              <a:path w="10008734" h="4103581">
                <a:moveTo>
                  <a:pt x="0" y="0"/>
                </a:moveTo>
                <a:lnTo>
                  <a:pt x="10008734" y="0"/>
                </a:lnTo>
                <a:lnTo>
                  <a:pt x="10008734" y="4103580"/>
                </a:lnTo>
                <a:lnTo>
                  <a:pt x="0" y="410358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0" name="TextBox 10"/>
          <p:cNvSpPr txBox="1"/>
          <p:nvPr/>
        </p:nvSpPr>
        <p:spPr>
          <a:xfrm>
            <a:off x="517326" y="372499"/>
            <a:ext cx="9047604" cy="1634058"/>
          </a:xfrm>
          <a:prstGeom prst="rect">
            <a:avLst/>
          </a:prstGeom>
        </p:spPr>
        <p:txBody>
          <a:bodyPr lIns="0" tIns="0" rIns="0" bIns="0" rtlCol="0" anchor="t">
            <a:spAutoFit/>
          </a:bodyPr>
          <a:lstStyle/>
          <a:p>
            <a:pPr algn="ctr">
              <a:lnSpc>
                <a:spcPts val="13358"/>
              </a:lnSpc>
            </a:pPr>
            <a:r>
              <a:rPr lang="en-US" sz="9542">
                <a:solidFill>
                  <a:srgbClr val="1A677D"/>
                </a:solidFill>
                <a:latin typeface="Baloo"/>
                <a:ea typeface="Baloo"/>
                <a:cs typeface="Baloo"/>
                <a:sym typeface="Baloo"/>
              </a:rPr>
              <a:t>Giáo dục</a:t>
            </a:r>
          </a:p>
        </p:txBody>
      </p:sp>
      <p:sp>
        <p:nvSpPr>
          <p:cNvPr id="11" name="TextBox 11"/>
          <p:cNvSpPr txBox="1"/>
          <p:nvPr/>
        </p:nvSpPr>
        <p:spPr>
          <a:xfrm>
            <a:off x="304800" y="2400151"/>
            <a:ext cx="8839200" cy="2380615"/>
          </a:xfrm>
          <a:prstGeom prst="rect">
            <a:avLst/>
          </a:prstGeom>
        </p:spPr>
        <p:txBody>
          <a:bodyPr lIns="0" tIns="0" rIns="0" bIns="0" rtlCol="0" anchor="t">
            <a:spAutoFit/>
          </a:bodyPr>
          <a:lstStyle/>
          <a:p>
            <a:pPr algn="ctr">
              <a:lnSpc>
                <a:spcPts val="4760"/>
              </a:lnSpc>
            </a:pPr>
            <a:r>
              <a:rPr lang="en-US" sz="3400">
                <a:solidFill>
                  <a:srgbClr val="1A677D"/>
                </a:solidFill>
                <a:latin typeface="Sniglet"/>
                <a:ea typeface="Sniglet"/>
                <a:cs typeface="Sniglet"/>
                <a:sym typeface="Sniglet"/>
              </a:rPr>
              <a:t>Nhà là nơi gia đình sống bên nhau nên chúng ta hãy yêu quý ngôi nhà của mình, biết giữ gìn vệ sinh nhà cửa luôn sạch sẽ, cất gọn đồ chơi sau khi chơi và không vẽ bậy lên tường nhà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290977" y="5038914"/>
            <a:ext cx="18825328" cy="5236864"/>
          </a:xfrm>
          <a:custGeom>
            <a:avLst/>
            <a:gdLst/>
            <a:ahLst/>
            <a:cxnLst/>
            <a:rect l="l" t="t" r="r" b="b"/>
            <a:pathLst>
              <a:path w="18825328" h="5236864">
                <a:moveTo>
                  <a:pt x="0" y="0"/>
                </a:moveTo>
                <a:lnTo>
                  <a:pt x="18825328" y="0"/>
                </a:lnTo>
                <a:lnTo>
                  <a:pt x="18825328" y="5236864"/>
                </a:lnTo>
                <a:lnTo>
                  <a:pt x="0" y="523686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32889" y="1258211"/>
            <a:ext cx="7362623" cy="7770579"/>
          </a:xfrm>
          <a:custGeom>
            <a:avLst/>
            <a:gdLst/>
            <a:ahLst/>
            <a:cxnLst/>
            <a:rect l="l" t="t" r="r" b="b"/>
            <a:pathLst>
              <a:path w="7362623" h="7770579">
                <a:moveTo>
                  <a:pt x="0" y="0"/>
                </a:moveTo>
                <a:lnTo>
                  <a:pt x="7362624" y="0"/>
                </a:lnTo>
                <a:lnTo>
                  <a:pt x="7362624" y="7770578"/>
                </a:lnTo>
                <a:lnTo>
                  <a:pt x="0" y="77705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0" y="7593658"/>
            <a:ext cx="2945006" cy="2693342"/>
          </a:xfrm>
          <a:custGeom>
            <a:avLst/>
            <a:gdLst/>
            <a:ahLst/>
            <a:cxnLst/>
            <a:rect l="l" t="t" r="r" b="b"/>
            <a:pathLst>
              <a:path w="2945006" h="2693342">
                <a:moveTo>
                  <a:pt x="0" y="0"/>
                </a:moveTo>
                <a:lnTo>
                  <a:pt x="2945006" y="0"/>
                </a:lnTo>
                <a:lnTo>
                  <a:pt x="2945006" y="2693342"/>
                </a:lnTo>
                <a:lnTo>
                  <a:pt x="0" y="26933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2945006" y="7582436"/>
            <a:ext cx="2945006" cy="2693342"/>
          </a:xfrm>
          <a:custGeom>
            <a:avLst/>
            <a:gdLst/>
            <a:ahLst/>
            <a:cxnLst/>
            <a:rect l="l" t="t" r="r" b="b"/>
            <a:pathLst>
              <a:path w="2945006" h="2693342">
                <a:moveTo>
                  <a:pt x="0" y="0"/>
                </a:moveTo>
                <a:lnTo>
                  <a:pt x="2945006" y="0"/>
                </a:lnTo>
                <a:lnTo>
                  <a:pt x="2945006" y="2693342"/>
                </a:lnTo>
                <a:lnTo>
                  <a:pt x="0" y="26933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5890012" y="7582436"/>
            <a:ext cx="2945006" cy="2693342"/>
          </a:xfrm>
          <a:custGeom>
            <a:avLst/>
            <a:gdLst/>
            <a:ahLst/>
            <a:cxnLst/>
            <a:rect l="l" t="t" r="r" b="b"/>
            <a:pathLst>
              <a:path w="2945006" h="2693342">
                <a:moveTo>
                  <a:pt x="0" y="0"/>
                </a:moveTo>
                <a:lnTo>
                  <a:pt x="2945006" y="0"/>
                </a:lnTo>
                <a:lnTo>
                  <a:pt x="2945006" y="2693342"/>
                </a:lnTo>
                <a:lnTo>
                  <a:pt x="0" y="26933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flipH="1">
            <a:off x="3680984" y="5882677"/>
            <a:ext cx="5440703" cy="4808221"/>
          </a:xfrm>
          <a:custGeom>
            <a:avLst/>
            <a:gdLst/>
            <a:ahLst/>
            <a:cxnLst/>
            <a:rect l="l" t="t" r="r" b="b"/>
            <a:pathLst>
              <a:path w="5440703" h="4808221">
                <a:moveTo>
                  <a:pt x="5440703" y="0"/>
                </a:moveTo>
                <a:lnTo>
                  <a:pt x="0" y="0"/>
                </a:lnTo>
                <a:lnTo>
                  <a:pt x="0" y="4808221"/>
                </a:lnTo>
                <a:lnTo>
                  <a:pt x="5440703" y="4808221"/>
                </a:lnTo>
                <a:lnTo>
                  <a:pt x="5440703" y="0"/>
                </a:lnTo>
                <a:close/>
              </a:path>
            </a:pathLst>
          </a:custGeom>
          <a:blipFill>
            <a:blip r:embed="rId8"/>
            <a:stretch>
              <a:fillRect/>
            </a:stretch>
          </a:blipFill>
        </p:spPr>
      </p:sp>
      <p:grpSp>
        <p:nvGrpSpPr>
          <p:cNvPr id="8" name="Group 8"/>
          <p:cNvGrpSpPr/>
          <p:nvPr/>
        </p:nvGrpSpPr>
        <p:grpSpPr>
          <a:xfrm>
            <a:off x="7986287" y="1527845"/>
            <a:ext cx="8723069" cy="6129501"/>
            <a:chOff x="0" y="0"/>
            <a:chExt cx="2297434" cy="1614354"/>
          </a:xfrm>
        </p:grpSpPr>
        <p:sp>
          <p:nvSpPr>
            <p:cNvPr id="9" name="Freeform 9"/>
            <p:cNvSpPr/>
            <p:nvPr/>
          </p:nvSpPr>
          <p:spPr>
            <a:xfrm>
              <a:off x="0" y="0"/>
              <a:ext cx="2297434" cy="1614354"/>
            </a:xfrm>
            <a:custGeom>
              <a:avLst/>
              <a:gdLst/>
              <a:ahLst/>
              <a:cxnLst/>
              <a:rect l="l" t="t" r="r" b="b"/>
              <a:pathLst>
                <a:path w="2297434" h="1614354">
                  <a:moveTo>
                    <a:pt x="2297434" y="0"/>
                  </a:moveTo>
                  <a:lnTo>
                    <a:pt x="0" y="0"/>
                  </a:lnTo>
                  <a:lnTo>
                    <a:pt x="0" y="1426394"/>
                  </a:lnTo>
                  <a:lnTo>
                    <a:pt x="157480" y="1426394"/>
                  </a:lnTo>
                  <a:lnTo>
                    <a:pt x="157480" y="1614354"/>
                  </a:lnTo>
                  <a:lnTo>
                    <a:pt x="463550" y="1426394"/>
                  </a:lnTo>
                  <a:lnTo>
                    <a:pt x="2297434" y="1426394"/>
                  </a:lnTo>
                  <a:lnTo>
                    <a:pt x="2297434" y="0"/>
                  </a:lnTo>
                  <a:close/>
                </a:path>
              </a:pathLst>
            </a:custGeom>
            <a:solidFill>
              <a:srgbClr val="FFFFFF"/>
            </a:solidFill>
          </p:spPr>
        </p:sp>
        <p:sp>
          <p:nvSpPr>
            <p:cNvPr id="10" name="TextBox 10"/>
            <p:cNvSpPr txBox="1"/>
            <p:nvPr/>
          </p:nvSpPr>
          <p:spPr>
            <a:xfrm>
              <a:off x="0" y="-38100"/>
              <a:ext cx="2297434" cy="1461954"/>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7986287" y="1830080"/>
            <a:ext cx="8723069" cy="4045435"/>
          </a:xfrm>
          <a:prstGeom prst="rect">
            <a:avLst/>
          </a:prstGeom>
        </p:spPr>
        <p:txBody>
          <a:bodyPr lIns="0" tIns="0" rIns="0" bIns="0" rtlCol="0" anchor="t">
            <a:spAutoFit/>
          </a:bodyPr>
          <a:lstStyle/>
          <a:p>
            <a:pPr algn="ctr">
              <a:lnSpc>
                <a:spcPts val="15898"/>
              </a:lnSpc>
            </a:pPr>
            <a:r>
              <a:rPr lang="en-US" sz="11355">
                <a:solidFill>
                  <a:srgbClr val="1A677D"/>
                </a:solidFill>
                <a:latin typeface="Childos Arabic"/>
                <a:ea typeface="Childos Arabic"/>
                <a:cs typeface="Childos Arabic"/>
                <a:sym typeface="Childos Arabic"/>
              </a:rPr>
              <a:t>Bài hát: </a:t>
            </a:r>
          </a:p>
          <a:p>
            <a:pPr algn="ctr">
              <a:lnSpc>
                <a:spcPts val="15898"/>
              </a:lnSpc>
            </a:pPr>
            <a:r>
              <a:rPr lang="en-US" sz="11355">
                <a:solidFill>
                  <a:srgbClr val="1A677D"/>
                </a:solidFill>
                <a:latin typeface="Francois One"/>
                <a:ea typeface="Francois One"/>
                <a:cs typeface="Francois One"/>
                <a:sym typeface="Francois One"/>
              </a:rPr>
              <a:t>NHÀ CỦA TÔI</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648519" y="2001968"/>
            <a:ext cx="4796691" cy="5062471"/>
          </a:xfrm>
          <a:custGeom>
            <a:avLst/>
            <a:gdLst/>
            <a:ahLst/>
            <a:cxnLst/>
            <a:rect l="l" t="t" r="r" b="b"/>
            <a:pathLst>
              <a:path w="4796691" h="5062471">
                <a:moveTo>
                  <a:pt x="0" y="0"/>
                </a:moveTo>
                <a:lnTo>
                  <a:pt x="4796691" y="0"/>
                </a:lnTo>
                <a:lnTo>
                  <a:pt x="4796691" y="5062471"/>
                </a:lnTo>
                <a:lnTo>
                  <a:pt x="0" y="50624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268664" y="5563808"/>
            <a:ext cx="18825328" cy="5236864"/>
          </a:xfrm>
          <a:custGeom>
            <a:avLst/>
            <a:gdLst/>
            <a:ahLst/>
            <a:cxnLst/>
            <a:rect l="l" t="t" r="r" b="b"/>
            <a:pathLst>
              <a:path w="18825328" h="5236864">
                <a:moveTo>
                  <a:pt x="0" y="0"/>
                </a:moveTo>
                <a:lnTo>
                  <a:pt x="18825328" y="0"/>
                </a:lnTo>
                <a:lnTo>
                  <a:pt x="18825328" y="5236864"/>
                </a:lnTo>
                <a:lnTo>
                  <a:pt x="0" y="52368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4714389" y="5143500"/>
            <a:ext cx="12544911" cy="3841879"/>
          </a:xfrm>
          <a:custGeom>
            <a:avLst/>
            <a:gdLst/>
            <a:ahLst/>
            <a:cxnLst/>
            <a:rect l="l" t="t" r="r" b="b"/>
            <a:pathLst>
              <a:path w="12544911" h="3841879">
                <a:moveTo>
                  <a:pt x="0" y="0"/>
                </a:moveTo>
                <a:lnTo>
                  <a:pt x="12544911" y="0"/>
                </a:lnTo>
                <a:lnTo>
                  <a:pt x="12544911" y="3841879"/>
                </a:lnTo>
                <a:lnTo>
                  <a:pt x="0" y="3841879"/>
                </a:lnTo>
                <a:lnTo>
                  <a:pt x="0" y="0"/>
                </a:lnTo>
                <a:close/>
              </a:path>
            </a:pathLst>
          </a:custGeom>
          <a:blipFill>
            <a:blip r:embed="rId6"/>
            <a:stretch>
              <a:fillRect/>
            </a:stretch>
          </a:blipFill>
        </p:spPr>
      </p:sp>
      <p:sp>
        <p:nvSpPr>
          <p:cNvPr id="5" name="Freeform 5"/>
          <p:cNvSpPr/>
          <p:nvPr/>
        </p:nvSpPr>
        <p:spPr>
          <a:xfrm flipH="1">
            <a:off x="-1344951" y="4629193"/>
            <a:ext cx="6449435" cy="6352694"/>
          </a:xfrm>
          <a:custGeom>
            <a:avLst/>
            <a:gdLst/>
            <a:ahLst/>
            <a:cxnLst/>
            <a:rect l="l" t="t" r="r" b="b"/>
            <a:pathLst>
              <a:path w="6449435" h="6352694">
                <a:moveTo>
                  <a:pt x="6449435" y="0"/>
                </a:moveTo>
                <a:lnTo>
                  <a:pt x="0" y="0"/>
                </a:lnTo>
                <a:lnTo>
                  <a:pt x="0" y="6352693"/>
                </a:lnTo>
                <a:lnTo>
                  <a:pt x="6449435" y="6352693"/>
                </a:lnTo>
                <a:lnTo>
                  <a:pt x="6449435" y="0"/>
                </a:lnTo>
                <a:close/>
              </a:path>
            </a:pathLst>
          </a:custGeom>
          <a:blipFill>
            <a:blip r:embed="rId7"/>
            <a:stretch>
              <a:fillRect/>
            </a:stretch>
          </a:blipFill>
        </p:spPr>
      </p:sp>
      <p:sp>
        <p:nvSpPr>
          <p:cNvPr id="6" name="TextBox 6"/>
          <p:cNvSpPr txBox="1"/>
          <p:nvPr/>
        </p:nvSpPr>
        <p:spPr>
          <a:xfrm>
            <a:off x="5445983" y="1190272"/>
            <a:ext cx="11081723" cy="2793307"/>
          </a:xfrm>
          <a:prstGeom prst="rect">
            <a:avLst/>
          </a:prstGeom>
        </p:spPr>
        <p:txBody>
          <a:bodyPr lIns="0" tIns="0" rIns="0" bIns="0" rtlCol="0" anchor="t">
            <a:spAutoFit/>
          </a:bodyPr>
          <a:lstStyle/>
          <a:p>
            <a:pPr algn="ctr">
              <a:lnSpc>
                <a:spcPts val="21676"/>
              </a:lnSpc>
            </a:pPr>
            <a:r>
              <a:rPr lang="en-US" sz="15483">
                <a:solidFill>
                  <a:srgbClr val="1A677D"/>
                </a:solidFill>
                <a:latin typeface="Childos Arabic"/>
                <a:ea typeface="Childos Arabic"/>
                <a:cs typeface="Childos Arabic"/>
                <a:sym typeface="Childos Arabic"/>
              </a:rPr>
              <a:t>Xin chào!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3577487" y="1937231"/>
            <a:ext cx="11133026" cy="8349769"/>
          </a:xfrm>
          <a:custGeom>
            <a:avLst/>
            <a:gdLst/>
            <a:ahLst/>
            <a:cxnLst/>
            <a:rect l="l" t="t" r="r" b="b"/>
            <a:pathLst>
              <a:path w="11133026" h="8349769">
                <a:moveTo>
                  <a:pt x="0" y="0"/>
                </a:moveTo>
                <a:lnTo>
                  <a:pt x="11133026" y="0"/>
                </a:lnTo>
                <a:lnTo>
                  <a:pt x="11133026" y="8349769"/>
                </a:lnTo>
                <a:lnTo>
                  <a:pt x="0" y="8349769"/>
                </a:lnTo>
                <a:lnTo>
                  <a:pt x="0" y="0"/>
                </a:lnTo>
                <a:close/>
              </a:path>
            </a:pathLst>
          </a:custGeom>
          <a:blipFill>
            <a:blip r:embed="rId2"/>
            <a:stretch>
              <a:fillRect/>
            </a:stretch>
          </a:blipFill>
        </p:spPr>
      </p:sp>
      <p:sp>
        <p:nvSpPr>
          <p:cNvPr id="3" name="TextBox 3"/>
          <p:cNvSpPr txBox="1"/>
          <p:nvPr/>
        </p:nvSpPr>
        <p:spPr>
          <a:xfrm>
            <a:off x="-414879" y="320345"/>
            <a:ext cx="19117757" cy="1277228"/>
          </a:xfrm>
          <a:prstGeom prst="rect">
            <a:avLst/>
          </a:prstGeom>
        </p:spPr>
        <p:txBody>
          <a:bodyPr lIns="0" tIns="0" rIns="0" bIns="0" rtlCol="0" anchor="t">
            <a:spAutoFit/>
          </a:bodyPr>
          <a:lstStyle/>
          <a:p>
            <a:pPr algn="ctr">
              <a:lnSpc>
                <a:spcPts val="10451"/>
              </a:lnSpc>
            </a:pPr>
            <a:r>
              <a:rPr lang="en-US" sz="7465" b="1">
                <a:solidFill>
                  <a:srgbClr val="1A677D"/>
                </a:solidFill>
                <a:latin typeface="Faustina Bold"/>
                <a:ea typeface="Faustina Bold"/>
                <a:cs typeface="Faustina Bold"/>
                <a:sym typeface="Faustina Bold"/>
              </a:rPr>
              <a:t>Ngôi nhà như thế nào?</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3577487" y="1937231"/>
            <a:ext cx="11133026" cy="8349769"/>
          </a:xfrm>
          <a:custGeom>
            <a:avLst/>
            <a:gdLst/>
            <a:ahLst/>
            <a:cxnLst/>
            <a:rect l="l" t="t" r="r" b="b"/>
            <a:pathLst>
              <a:path w="11133026" h="8349769">
                <a:moveTo>
                  <a:pt x="0" y="0"/>
                </a:moveTo>
                <a:lnTo>
                  <a:pt x="11133026" y="0"/>
                </a:lnTo>
                <a:lnTo>
                  <a:pt x="11133026" y="8349769"/>
                </a:lnTo>
                <a:lnTo>
                  <a:pt x="0" y="8349769"/>
                </a:lnTo>
                <a:lnTo>
                  <a:pt x="0" y="0"/>
                </a:lnTo>
                <a:close/>
              </a:path>
            </a:pathLst>
          </a:custGeom>
          <a:blipFill>
            <a:blip r:embed="rId2"/>
            <a:stretch>
              <a:fillRect/>
            </a:stretch>
          </a:blipFill>
        </p:spPr>
      </p:sp>
      <p:sp>
        <p:nvSpPr>
          <p:cNvPr id="3" name="TextBox 3"/>
          <p:cNvSpPr txBox="1"/>
          <p:nvPr/>
        </p:nvSpPr>
        <p:spPr>
          <a:xfrm>
            <a:off x="-414879" y="320345"/>
            <a:ext cx="19117757" cy="1277228"/>
          </a:xfrm>
          <a:prstGeom prst="rect">
            <a:avLst/>
          </a:prstGeom>
        </p:spPr>
        <p:txBody>
          <a:bodyPr lIns="0" tIns="0" rIns="0" bIns="0" rtlCol="0" anchor="t">
            <a:spAutoFit/>
          </a:bodyPr>
          <a:lstStyle/>
          <a:p>
            <a:pPr algn="ctr">
              <a:lnSpc>
                <a:spcPts val="10451"/>
              </a:lnSpc>
            </a:pPr>
            <a:r>
              <a:rPr lang="en-US" sz="7465" b="1">
                <a:solidFill>
                  <a:srgbClr val="1A677D"/>
                </a:solidFill>
                <a:latin typeface="Faustina Bold"/>
                <a:ea typeface="Faustina Bold"/>
                <a:cs typeface="Faustina Bold"/>
                <a:sym typeface="Faustina Bold"/>
              </a:rPr>
              <a:t>Đây được gọi là nhà kiểu gì?</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3577487" y="1937231"/>
            <a:ext cx="11133026" cy="8349769"/>
          </a:xfrm>
          <a:custGeom>
            <a:avLst/>
            <a:gdLst/>
            <a:ahLst/>
            <a:cxnLst/>
            <a:rect l="l" t="t" r="r" b="b"/>
            <a:pathLst>
              <a:path w="11133026" h="8349769">
                <a:moveTo>
                  <a:pt x="0" y="0"/>
                </a:moveTo>
                <a:lnTo>
                  <a:pt x="11133026" y="0"/>
                </a:lnTo>
                <a:lnTo>
                  <a:pt x="11133026" y="8349769"/>
                </a:lnTo>
                <a:lnTo>
                  <a:pt x="0" y="8349769"/>
                </a:lnTo>
                <a:lnTo>
                  <a:pt x="0" y="0"/>
                </a:lnTo>
                <a:close/>
              </a:path>
            </a:pathLst>
          </a:custGeom>
          <a:blipFill>
            <a:blip r:embed="rId2"/>
            <a:stretch>
              <a:fillRect/>
            </a:stretch>
          </a:blipFill>
        </p:spPr>
      </p:sp>
      <p:sp>
        <p:nvSpPr>
          <p:cNvPr id="3" name="Freeform 3"/>
          <p:cNvSpPr/>
          <p:nvPr/>
        </p:nvSpPr>
        <p:spPr>
          <a:xfrm rot="10050393">
            <a:off x="11693379" y="2639031"/>
            <a:ext cx="5065918" cy="1424789"/>
          </a:xfrm>
          <a:custGeom>
            <a:avLst/>
            <a:gdLst/>
            <a:ahLst/>
            <a:cxnLst/>
            <a:rect l="l" t="t" r="r" b="b"/>
            <a:pathLst>
              <a:path w="5065918" h="1424789">
                <a:moveTo>
                  <a:pt x="0" y="0"/>
                </a:moveTo>
                <a:lnTo>
                  <a:pt x="5065918" y="0"/>
                </a:lnTo>
                <a:lnTo>
                  <a:pt x="5065918" y="1424789"/>
                </a:lnTo>
                <a:lnTo>
                  <a:pt x="0" y="142478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TextBox 4"/>
          <p:cNvSpPr txBox="1"/>
          <p:nvPr/>
        </p:nvSpPr>
        <p:spPr>
          <a:xfrm>
            <a:off x="-414879" y="320345"/>
            <a:ext cx="19117757" cy="1277228"/>
          </a:xfrm>
          <a:prstGeom prst="rect">
            <a:avLst/>
          </a:prstGeom>
        </p:spPr>
        <p:txBody>
          <a:bodyPr lIns="0" tIns="0" rIns="0" bIns="0" rtlCol="0" anchor="t">
            <a:spAutoFit/>
          </a:bodyPr>
          <a:lstStyle/>
          <a:p>
            <a:pPr algn="ctr">
              <a:lnSpc>
                <a:spcPts val="10451"/>
              </a:lnSpc>
            </a:pPr>
            <a:r>
              <a:rPr lang="en-US" sz="7465" b="1">
                <a:solidFill>
                  <a:srgbClr val="1A677D"/>
                </a:solidFill>
                <a:latin typeface="Faustina Bold"/>
                <a:ea typeface="Faustina Bold"/>
                <a:cs typeface="Faustina Bold"/>
                <a:sym typeface="Faustina Bold"/>
              </a:rPr>
              <a:t>Đây là bộ phận nào của mái nhà?</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3577487" y="1937231"/>
            <a:ext cx="11133026" cy="8349769"/>
          </a:xfrm>
          <a:custGeom>
            <a:avLst/>
            <a:gdLst/>
            <a:ahLst/>
            <a:cxnLst/>
            <a:rect l="l" t="t" r="r" b="b"/>
            <a:pathLst>
              <a:path w="11133026" h="8349769">
                <a:moveTo>
                  <a:pt x="0" y="0"/>
                </a:moveTo>
                <a:lnTo>
                  <a:pt x="11133026" y="0"/>
                </a:lnTo>
                <a:lnTo>
                  <a:pt x="11133026" y="8349769"/>
                </a:lnTo>
                <a:lnTo>
                  <a:pt x="0" y="8349769"/>
                </a:lnTo>
                <a:lnTo>
                  <a:pt x="0" y="0"/>
                </a:lnTo>
                <a:close/>
              </a:path>
            </a:pathLst>
          </a:custGeom>
          <a:blipFill>
            <a:blip r:embed="rId2"/>
            <a:stretch>
              <a:fillRect/>
            </a:stretch>
          </a:blipFill>
        </p:spPr>
      </p:sp>
      <p:sp>
        <p:nvSpPr>
          <p:cNvPr id="3" name="Freeform 3"/>
          <p:cNvSpPr/>
          <p:nvPr/>
        </p:nvSpPr>
        <p:spPr>
          <a:xfrm rot="10050393">
            <a:off x="11693379" y="2639031"/>
            <a:ext cx="5065918" cy="1424789"/>
          </a:xfrm>
          <a:custGeom>
            <a:avLst/>
            <a:gdLst/>
            <a:ahLst/>
            <a:cxnLst/>
            <a:rect l="l" t="t" r="r" b="b"/>
            <a:pathLst>
              <a:path w="5065918" h="1424789">
                <a:moveTo>
                  <a:pt x="0" y="0"/>
                </a:moveTo>
                <a:lnTo>
                  <a:pt x="5065918" y="0"/>
                </a:lnTo>
                <a:lnTo>
                  <a:pt x="5065918" y="1424789"/>
                </a:lnTo>
                <a:lnTo>
                  <a:pt x="0" y="142478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TextBox 4"/>
          <p:cNvSpPr txBox="1"/>
          <p:nvPr/>
        </p:nvSpPr>
        <p:spPr>
          <a:xfrm>
            <a:off x="-414879" y="320345"/>
            <a:ext cx="19117757" cy="1277228"/>
          </a:xfrm>
          <a:prstGeom prst="rect">
            <a:avLst/>
          </a:prstGeom>
        </p:spPr>
        <p:txBody>
          <a:bodyPr lIns="0" tIns="0" rIns="0" bIns="0" rtlCol="0" anchor="t">
            <a:spAutoFit/>
          </a:bodyPr>
          <a:lstStyle/>
          <a:p>
            <a:pPr algn="ctr">
              <a:lnSpc>
                <a:spcPts val="10451"/>
              </a:lnSpc>
            </a:pPr>
            <a:r>
              <a:rPr lang="en-US" sz="7465" b="1">
                <a:solidFill>
                  <a:srgbClr val="1A677D"/>
                </a:solidFill>
                <a:latin typeface="Faustina Bold"/>
                <a:ea typeface="Faustina Bold"/>
                <a:cs typeface="Faustina Bold"/>
                <a:sym typeface="Faustina Bold"/>
              </a:rPr>
              <a:t>Vì sao nhà lại cần có mái?</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3577487" y="1937231"/>
            <a:ext cx="11133026" cy="8349769"/>
          </a:xfrm>
          <a:custGeom>
            <a:avLst/>
            <a:gdLst/>
            <a:ahLst/>
            <a:cxnLst/>
            <a:rect l="l" t="t" r="r" b="b"/>
            <a:pathLst>
              <a:path w="11133026" h="8349769">
                <a:moveTo>
                  <a:pt x="0" y="0"/>
                </a:moveTo>
                <a:lnTo>
                  <a:pt x="11133026" y="0"/>
                </a:lnTo>
                <a:lnTo>
                  <a:pt x="11133026" y="8349769"/>
                </a:lnTo>
                <a:lnTo>
                  <a:pt x="0" y="8349769"/>
                </a:lnTo>
                <a:lnTo>
                  <a:pt x="0" y="0"/>
                </a:lnTo>
                <a:close/>
              </a:path>
            </a:pathLst>
          </a:custGeom>
          <a:blipFill>
            <a:blip r:embed="rId2"/>
            <a:stretch>
              <a:fillRect/>
            </a:stretch>
          </a:blipFill>
        </p:spPr>
      </p:sp>
      <p:pic>
        <p:nvPicPr>
          <p:cNvPr id="3" name="Picture 3"/>
          <p:cNvPicPr>
            <a:picLocks noChangeAspect="1"/>
          </p:cNvPicPr>
          <p:nvPr/>
        </p:nvPicPr>
        <p:blipFill>
          <a:blip r:embed="rId3"/>
          <a:srcRect/>
          <a:stretch>
            <a:fillRect/>
          </a:stretch>
        </p:blipFill>
        <p:spPr>
          <a:xfrm>
            <a:off x="7401518" y="4156783"/>
            <a:ext cx="3903542" cy="2634891"/>
          </a:xfrm>
          <a:prstGeom prst="rect">
            <a:avLst/>
          </a:prstGeom>
        </p:spPr>
      </p:pic>
      <p:sp>
        <p:nvSpPr>
          <p:cNvPr id="4" name="TextBox 4"/>
          <p:cNvSpPr txBox="1"/>
          <p:nvPr/>
        </p:nvSpPr>
        <p:spPr>
          <a:xfrm>
            <a:off x="-414879" y="320345"/>
            <a:ext cx="19117757" cy="1277228"/>
          </a:xfrm>
          <a:prstGeom prst="rect">
            <a:avLst/>
          </a:prstGeom>
        </p:spPr>
        <p:txBody>
          <a:bodyPr lIns="0" tIns="0" rIns="0" bIns="0" rtlCol="0" anchor="t">
            <a:spAutoFit/>
          </a:bodyPr>
          <a:lstStyle/>
          <a:p>
            <a:pPr algn="ctr">
              <a:lnSpc>
                <a:spcPts val="10451"/>
              </a:lnSpc>
            </a:pPr>
            <a:r>
              <a:rPr lang="en-US" sz="7465" b="1">
                <a:solidFill>
                  <a:srgbClr val="1A677D"/>
                </a:solidFill>
                <a:latin typeface="Faustina Bold"/>
                <a:ea typeface="Faustina Bold"/>
                <a:cs typeface="Faustina Bold"/>
                <a:sym typeface="Faustina Bold"/>
              </a:rPr>
              <a:t>Đây là gì?</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3577487" y="1937231"/>
            <a:ext cx="11133026" cy="8349769"/>
          </a:xfrm>
          <a:custGeom>
            <a:avLst/>
            <a:gdLst/>
            <a:ahLst/>
            <a:cxnLst/>
            <a:rect l="l" t="t" r="r" b="b"/>
            <a:pathLst>
              <a:path w="11133026" h="8349769">
                <a:moveTo>
                  <a:pt x="0" y="0"/>
                </a:moveTo>
                <a:lnTo>
                  <a:pt x="11133026" y="0"/>
                </a:lnTo>
                <a:lnTo>
                  <a:pt x="11133026" y="8349769"/>
                </a:lnTo>
                <a:lnTo>
                  <a:pt x="0" y="8349769"/>
                </a:lnTo>
                <a:lnTo>
                  <a:pt x="0" y="0"/>
                </a:lnTo>
                <a:close/>
              </a:path>
            </a:pathLst>
          </a:custGeom>
          <a:blipFill>
            <a:blip r:embed="rId2"/>
            <a:stretch>
              <a:fillRect/>
            </a:stretch>
          </a:blipFill>
        </p:spPr>
      </p:sp>
      <p:pic>
        <p:nvPicPr>
          <p:cNvPr id="3" name="Picture 3"/>
          <p:cNvPicPr>
            <a:picLocks noChangeAspect="1"/>
          </p:cNvPicPr>
          <p:nvPr/>
        </p:nvPicPr>
        <p:blipFill>
          <a:blip r:embed="rId3"/>
          <a:srcRect/>
          <a:stretch>
            <a:fillRect/>
          </a:stretch>
        </p:blipFill>
        <p:spPr>
          <a:xfrm>
            <a:off x="7401518" y="4156783"/>
            <a:ext cx="3903542" cy="2634891"/>
          </a:xfrm>
          <a:prstGeom prst="rect">
            <a:avLst/>
          </a:prstGeom>
        </p:spPr>
      </p:pic>
      <p:sp>
        <p:nvSpPr>
          <p:cNvPr id="4" name="TextBox 4"/>
          <p:cNvSpPr txBox="1"/>
          <p:nvPr/>
        </p:nvSpPr>
        <p:spPr>
          <a:xfrm>
            <a:off x="-414879" y="320345"/>
            <a:ext cx="19117757" cy="1277228"/>
          </a:xfrm>
          <a:prstGeom prst="rect">
            <a:avLst/>
          </a:prstGeom>
        </p:spPr>
        <p:txBody>
          <a:bodyPr lIns="0" tIns="0" rIns="0" bIns="0" rtlCol="0" anchor="t">
            <a:spAutoFit/>
          </a:bodyPr>
          <a:lstStyle/>
          <a:p>
            <a:pPr algn="ctr">
              <a:lnSpc>
                <a:spcPts val="10451"/>
              </a:lnSpc>
            </a:pPr>
            <a:r>
              <a:rPr lang="en-US" sz="7465" b="1">
                <a:solidFill>
                  <a:srgbClr val="1A677D"/>
                </a:solidFill>
                <a:latin typeface="Faustina Bold"/>
                <a:ea typeface="Faustina Bold"/>
                <a:cs typeface="Faustina Bold"/>
                <a:sym typeface="Faustina Bold"/>
              </a:rPr>
              <a:t>Tại sao nhà lại cần có cửa ra vào?</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 name="Freeform 2"/>
          <p:cNvSpPr/>
          <p:nvPr/>
        </p:nvSpPr>
        <p:spPr>
          <a:xfrm>
            <a:off x="3577487" y="1937231"/>
            <a:ext cx="11133026" cy="8349769"/>
          </a:xfrm>
          <a:custGeom>
            <a:avLst/>
            <a:gdLst/>
            <a:ahLst/>
            <a:cxnLst/>
            <a:rect l="l" t="t" r="r" b="b"/>
            <a:pathLst>
              <a:path w="11133026" h="8349769">
                <a:moveTo>
                  <a:pt x="0" y="0"/>
                </a:moveTo>
                <a:lnTo>
                  <a:pt x="11133026" y="0"/>
                </a:lnTo>
                <a:lnTo>
                  <a:pt x="11133026" y="8349769"/>
                </a:lnTo>
                <a:lnTo>
                  <a:pt x="0" y="8349769"/>
                </a:lnTo>
                <a:lnTo>
                  <a:pt x="0" y="0"/>
                </a:lnTo>
                <a:close/>
              </a:path>
            </a:pathLst>
          </a:custGeom>
          <a:blipFill>
            <a:blip r:embed="rId2"/>
            <a:stretch>
              <a:fillRect/>
            </a:stretch>
          </a:blipFill>
        </p:spPr>
      </p:sp>
      <p:sp>
        <p:nvSpPr>
          <p:cNvPr id="3" name="TextBox 3"/>
          <p:cNvSpPr txBox="1"/>
          <p:nvPr/>
        </p:nvSpPr>
        <p:spPr>
          <a:xfrm>
            <a:off x="-414879" y="320345"/>
            <a:ext cx="19117757" cy="1277228"/>
          </a:xfrm>
          <a:prstGeom prst="rect">
            <a:avLst/>
          </a:prstGeom>
        </p:spPr>
        <p:txBody>
          <a:bodyPr lIns="0" tIns="0" rIns="0" bIns="0" rtlCol="0" anchor="t">
            <a:spAutoFit/>
          </a:bodyPr>
          <a:lstStyle/>
          <a:p>
            <a:pPr algn="ctr">
              <a:lnSpc>
                <a:spcPts val="10451"/>
              </a:lnSpc>
            </a:pPr>
            <a:r>
              <a:rPr lang="en-US" sz="7465" b="1">
                <a:solidFill>
                  <a:srgbClr val="1A677D"/>
                </a:solidFill>
                <a:latin typeface="Faustina Bold"/>
                <a:ea typeface="Faustina Bold"/>
                <a:cs typeface="Faustina Bold"/>
                <a:sym typeface="Faustina Bold"/>
              </a:rPr>
              <a:t>Đây là gì?</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218</Words>
  <Application>Microsoft Office PowerPoint</Application>
  <PresentationFormat>Custom</PresentationFormat>
  <Paragraphs>35</Paragraphs>
  <Slides>20</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Calibri</vt:lpstr>
      <vt:lpstr>Sedgwick Ave</vt:lpstr>
      <vt:lpstr>Baloo</vt:lpstr>
      <vt:lpstr>Sniglet</vt:lpstr>
      <vt:lpstr>Faustina Bold</vt:lpstr>
      <vt:lpstr>Sigmar One</vt:lpstr>
      <vt:lpstr>Arial</vt:lpstr>
      <vt:lpstr>Francois One</vt:lpstr>
      <vt:lpstr>Childos Arabic</vt:lpstr>
      <vt:lpstr>Paytone One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Khám phá</dc:title>
  <cp:lastModifiedBy>Techsi.vn</cp:lastModifiedBy>
  <cp:revision>2</cp:revision>
  <dcterms:created xsi:type="dcterms:W3CDTF">2006-08-16T00:00:00Z</dcterms:created>
  <dcterms:modified xsi:type="dcterms:W3CDTF">2024-10-31T01:40:26Z</dcterms:modified>
  <dc:identifier>DAGVCWiOtY8</dc:identifier>
</cp:coreProperties>
</file>