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62" r:id="rId5"/>
    <p:sldId id="260" r:id="rId6"/>
    <p:sldId id="289" r:id="rId7"/>
    <p:sldId id="270" r:id="rId8"/>
    <p:sldId id="264" r:id="rId9"/>
    <p:sldId id="290" r:id="rId10"/>
    <p:sldId id="268" r:id="rId11"/>
    <p:sldId id="265" r:id="rId12"/>
    <p:sldId id="269" r:id="rId13"/>
    <p:sldId id="271" r:id="rId14"/>
    <p:sldId id="272" r:id="rId15"/>
    <p:sldId id="266" r:id="rId16"/>
    <p:sldId id="267" r:id="rId17"/>
    <p:sldId id="273" r:id="rId18"/>
    <p:sldId id="278" r:id="rId19"/>
    <p:sldId id="274" r:id="rId20"/>
    <p:sldId id="2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88" d="100"/>
          <a:sy n="88" d="100"/>
        </p:scale>
        <p:origin x="32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F33F29-393B-4731-81AE-BF585D721D95}"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174870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F33F29-393B-4731-81AE-BF585D721D95}"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195697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F33F29-393B-4731-81AE-BF585D721D95}"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282692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F33F29-393B-4731-81AE-BF585D721D95}"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225850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33F29-393B-4731-81AE-BF585D721D95}"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80499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F33F29-393B-4731-81AE-BF585D721D95}"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29257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F33F29-393B-4731-81AE-BF585D721D95}"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405423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F33F29-393B-4731-81AE-BF585D721D95}"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144143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33F29-393B-4731-81AE-BF585D721D95}" type="datetimeFigureOut">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108372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33F29-393B-4731-81AE-BF585D721D95}"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183362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33F29-393B-4731-81AE-BF585D721D95}"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06DFF-5C4C-40D7-9811-3CF5B9F90FB5}" type="slidenum">
              <a:rPr lang="en-US" smtClean="0"/>
              <a:t>‹#›</a:t>
            </a:fld>
            <a:endParaRPr lang="en-US"/>
          </a:p>
        </p:txBody>
      </p:sp>
    </p:spTree>
    <p:extLst>
      <p:ext uri="{BB962C8B-B14F-4D97-AF65-F5344CB8AC3E}">
        <p14:creationId xmlns:p14="http://schemas.microsoft.com/office/powerpoint/2010/main" val="18306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33F29-393B-4731-81AE-BF585D721D95}" type="datetimeFigureOut">
              <a:rPr lang="en-US" smtClean="0"/>
              <a:t>9/15/2024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06DFF-5C4C-40D7-9811-3CF5B9F90FB5}" type="slidenum">
              <a:rPr lang="en-US" smtClean="0"/>
              <a:t>‹#›</a:t>
            </a:fld>
            <a:endParaRPr lang="en-US"/>
          </a:p>
        </p:txBody>
      </p:sp>
    </p:spTree>
    <p:extLst>
      <p:ext uri="{BB962C8B-B14F-4D97-AF65-F5344CB8AC3E}">
        <p14:creationId xmlns:p14="http://schemas.microsoft.com/office/powerpoint/2010/main" val="1649526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3.jp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35.png"/><Relationship Id="rId2" Type="http://schemas.microsoft.com/office/2007/relationships/media" Target="../media/media1.mp4"/><Relationship Id="rId1" Type="http://schemas.openxmlformats.org/officeDocument/2006/relationships/tags" Target="../tags/tag17.xml"/><Relationship Id="rId6" Type="http://schemas.openxmlformats.org/officeDocument/2006/relationships/image" Target="../media/image36.png"/><Relationship Id="rId5" Type="http://schemas.openxmlformats.org/officeDocument/2006/relationships/image" Target="../media/image7.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Classical, Decorative, Pattern Background Images, Classical Motifs  Festive Display Panels Background Photo Background PNG and Ve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10" y="-152400"/>
            <a:ext cx="12212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txBox="1">
            <a:spLocks/>
          </p:cNvSpPr>
          <p:nvPr/>
        </p:nvSpPr>
        <p:spPr>
          <a:xfrm>
            <a:off x="2220055" y="306360"/>
            <a:ext cx="7772400" cy="83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solidFill>
                  <a:srgbClr val="FF0000"/>
                </a:solidFill>
                <a:latin typeface="Times New Roman" pitchFamily="18" charset="0"/>
                <a:cs typeface="Times New Roman" pitchFamily="18" charset="0"/>
              </a:rPr>
              <a:t/>
            </a:r>
            <a:br>
              <a:rPr lang="en-US" sz="4000" dirty="0" smtClean="0">
                <a:solidFill>
                  <a:srgbClr val="FF0000"/>
                </a:solidFill>
                <a:latin typeface="Times New Roman" pitchFamily="18" charset="0"/>
                <a:cs typeface="Times New Roman" pitchFamily="18" charset="0"/>
              </a:rPr>
            </a:br>
            <a:r>
              <a:rPr lang="en-US" sz="1600" b="1" dirty="0" smtClean="0">
                <a:solidFill>
                  <a:schemeClr val="accent5">
                    <a:lumMod val="75000"/>
                  </a:schemeClr>
                </a:solidFill>
                <a:latin typeface="Times New Roman" pitchFamily="18" charset="0"/>
                <a:cs typeface="Times New Roman" pitchFamily="18" charset="0"/>
              </a:rPr>
              <a:t>PHÒNG GIÁO DỤC VÀ ĐÀO TẠO QUẬN LONG BIÊN</a:t>
            </a:r>
            <a:br>
              <a:rPr lang="en-US" sz="1600" b="1" dirty="0" smtClean="0">
                <a:solidFill>
                  <a:schemeClr val="accent5">
                    <a:lumMod val="75000"/>
                  </a:schemeClr>
                </a:solidFill>
                <a:latin typeface="Times New Roman" pitchFamily="18" charset="0"/>
                <a:cs typeface="Times New Roman" pitchFamily="18" charset="0"/>
              </a:rPr>
            </a:br>
            <a:r>
              <a:rPr lang="en-US" sz="1600" b="1" dirty="0" smtClean="0">
                <a:solidFill>
                  <a:schemeClr val="accent5">
                    <a:lumMod val="75000"/>
                  </a:schemeClr>
                </a:solidFill>
                <a:latin typeface="Times New Roman" pitchFamily="18" charset="0"/>
                <a:cs typeface="Times New Roman" pitchFamily="18" charset="0"/>
              </a:rPr>
              <a:t>TRƯỜNG MẦM NON HOA SEN </a:t>
            </a:r>
            <a:endParaRPr lang="en-US" sz="2800" b="1" dirty="0">
              <a:solidFill>
                <a:schemeClr val="accent5">
                  <a:lumMod val="75000"/>
                </a:schemeClr>
              </a:solidFill>
              <a:latin typeface="Times New Roman" pitchFamily="18" charset="0"/>
              <a:cs typeface="Times New Roman" pitchFamily="18" charset="0"/>
            </a:endParaRPr>
          </a:p>
        </p:txBody>
      </p:sp>
      <p:sp>
        <p:nvSpPr>
          <p:cNvPr id="9" name="TextBox 8"/>
          <p:cNvSpPr txBox="1"/>
          <p:nvPr/>
        </p:nvSpPr>
        <p:spPr>
          <a:xfrm>
            <a:off x="3682771" y="2436281"/>
            <a:ext cx="4846968" cy="400110"/>
          </a:xfrm>
          <a:prstGeom prst="rect">
            <a:avLst/>
          </a:prstGeom>
          <a:noFill/>
        </p:spPr>
        <p:txBody>
          <a:bodyPr wrap="none" rtlCol="0">
            <a:spAutoFit/>
          </a:bodyPr>
          <a:lstStyle/>
          <a:p>
            <a:r>
              <a:rPr lang="en-US" sz="2000" b="1" dirty="0" smtClean="0">
                <a:solidFill>
                  <a:schemeClr val="tx2">
                    <a:lumMod val="75000"/>
                  </a:schemeClr>
                </a:solidFill>
                <a:latin typeface="Times New Roman" panose="02020603050405020304" pitchFamily="18" charset="0"/>
                <a:cs typeface="Times New Roman" panose="02020603050405020304" pitchFamily="18" charset="0"/>
              </a:rPr>
              <a:t>LĨNH VỰC: PHÁT TRIỂN NHẬN THỨC</a:t>
            </a:r>
            <a:endParaRPr lang="en-US" sz="20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824153" y="3042742"/>
            <a:ext cx="6338466" cy="400110"/>
          </a:xfrm>
          <a:prstGeom prst="rect">
            <a:avLst/>
          </a:prstGeom>
          <a:noFill/>
        </p:spPr>
        <p:txBody>
          <a:bodyPr wrap="none" rtlCol="0">
            <a:spAutoFit/>
          </a:bodyPr>
          <a:lstStyle/>
          <a:p>
            <a:r>
              <a:rPr lang="en-US"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ĐỀ TÀI: TRÒ CHUYỆN VỀ NGÀY TẾT TRUNG THU</a:t>
            </a:r>
            <a:endParaRPr lang="en-US" sz="20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351608" y="3585140"/>
            <a:ext cx="3400290" cy="369332"/>
          </a:xfrm>
          <a:prstGeom prst="rect">
            <a:avLst/>
          </a:prstGeom>
          <a:noFill/>
        </p:spPr>
        <p:txBody>
          <a:bodyPr wrap="none" rtlCol="0">
            <a:spAutoFit/>
          </a:bodyPr>
          <a:lstStyle/>
          <a:p>
            <a:r>
              <a:rPr lang="en-US" b="1" dirty="0" err="1" smtClean="0">
                <a:solidFill>
                  <a:schemeClr val="tx2">
                    <a:lumMod val="50000"/>
                  </a:schemeClr>
                </a:solidFill>
                <a:latin typeface="Times New Roman" panose="02020603050405020304" pitchFamily="18" charset="0"/>
                <a:cs typeface="Times New Roman" panose="02020603050405020304" pitchFamily="18" charset="0"/>
              </a:rPr>
              <a:t>Lứa</a:t>
            </a:r>
            <a:r>
              <a:rPr lang="en-US" b="1" dirty="0" smtClean="0">
                <a:solidFill>
                  <a:schemeClr val="tx2">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tuổi</a:t>
            </a:r>
            <a:r>
              <a:rPr lang="en-US" b="1" dirty="0" smtClean="0">
                <a:solidFill>
                  <a:schemeClr val="tx2">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Mẫu</a:t>
            </a:r>
            <a:r>
              <a:rPr lang="en-US" b="1" dirty="0" smtClean="0">
                <a:solidFill>
                  <a:schemeClr val="tx2">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Giáo</a:t>
            </a:r>
            <a:r>
              <a:rPr lang="en-US" b="1" dirty="0" smtClean="0">
                <a:solidFill>
                  <a:schemeClr val="tx2">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Bé</a:t>
            </a:r>
            <a:r>
              <a:rPr lang="en-US" b="1" smtClean="0">
                <a:solidFill>
                  <a:schemeClr val="tx2">
                    <a:lumMod val="50000"/>
                  </a:schemeClr>
                </a:solidFill>
                <a:latin typeface="Times New Roman" panose="02020603050405020304" pitchFamily="18" charset="0"/>
                <a:cs typeface="Times New Roman" panose="02020603050405020304" pitchFamily="18" charset="0"/>
              </a:rPr>
              <a:t> 3 - 4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tuổi</a:t>
            </a:r>
            <a:endParaRPr lang="en-US"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06255" y="4186730"/>
            <a:ext cx="2629246" cy="707886"/>
          </a:xfrm>
          <a:prstGeom prst="rect">
            <a:avLst/>
          </a:prstGeom>
          <a:noFill/>
        </p:spPr>
        <p:txBody>
          <a:bodyPr wrap="none" rtlCol="0">
            <a:spAutoFit/>
          </a:bodyPr>
          <a:lstStyle/>
          <a:p>
            <a:r>
              <a:rPr lang="en-US" sz="2000" b="1" i="1" dirty="0" smtClean="0">
                <a:latin typeface="Times New Roman" pitchFamily="18" charset="0"/>
                <a:cs typeface="Times New Roman" pitchFamily="18" charset="0"/>
              </a:rPr>
              <a:t>  </a:t>
            </a:r>
            <a:r>
              <a:rPr lang="en-US" sz="2000" b="1" i="1" dirty="0" err="1" smtClean="0">
                <a:solidFill>
                  <a:srgbClr val="0070C0"/>
                </a:solidFill>
                <a:latin typeface="Times New Roman" pitchFamily="18" charset="0"/>
                <a:cs typeface="Times New Roman" pitchFamily="18" charset="0"/>
              </a:rPr>
              <a:t>Thiết</a:t>
            </a:r>
            <a:r>
              <a:rPr lang="en-US" sz="2000" b="1" i="1" dirty="0" smtClean="0">
                <a:solidFill>
                  <a:srgbClr val="0070C0"/>
                </a:solidFill>
                <a:latin typeface="Times New Roman" pitchFamily="18" charset="0"/>
                <a:cs typeface="Times New Roman" pitchFamily="18" charset="0"/>
              </a:rPr>
              <a:t> </a:t>
            </a:r>
            <a:r>
              <a:rPr lang="en-US" sz="2000" b="1" i="1" dirty="0" err="1" smtClean="0">
                <a:solidFill>
                  <a:srgbClr val="0070C0"/>
                </a:solidFill>
                <a:latin typeface="Times New Roman" pitchFamily="18" charset="0"/>
                <a:cs typeface="Times New Roman" pitchFamily="18" charset="0"/>
              </a:rPr>
              <a:t>kế</a:t>
            </a:r>
            <a:r>
              <a:rPr lang="en-US" sz="2000" b="1" i="1" dirty="0" smtClean="0">
                <a:solidFill>
                  <a:srgbClr val="0070C0"/>
                </a:solidFill>
                <a:latin typeface="Times New Roman" pitchFamily="18" charset="0"/>
                <a:cs typeface="Times New Roman" pitchFamily="18" charset="0"/>
              </a:rPr>
              <a:t> </a:t>
            </a:r>
            <a:r>
              <a:rPr lang="en-US" sz="2000" b="1" i="1" dirty="0" err="1" smtClean="0">
                <a:solidFill>
                  <a:srgbClr val="0070C0"/>
                </a:solidFill>
                <a:latin typeface="Times New Roman" pitchFamily="18" charset="0"/>
                <a:cs typeface="Times New Roman" pitchFamily="18" charset="0"/>
              </a:rPr>
              <a:t>bài</a:t>
            </a:r>
            <a:r>
              <a:rPr lang="en-US" sz="2000" b="1" i="1" dirty="0" smtClean="0">
                <a:solidFill>
                  <a:srgbClr val="0070C0"/>
                </a:solidFill>
                <a:latin typeface="Times New Roman" pitchFamily="18" charset="0"/>
                <a:cs typeface="Times New Roman" pitchFamily="18" charset="0"/>
              </a:rPr>
              <a:t> </a:t>
            </a:r>
            <a:r>
              <a:rPr lang="en-US" sz="2000" b="1" i="1" dirty="0" err="1" smtClean="0">
                <a:solidFill>
                  <a:srgbClr val="0070C0"/>
                </a:solidFill>
                <a:latin typeface="Times New Roman" pitchFamily="18" charset="0"/>
                <a:cs typeface="Times New Roman" pitchFamily="18" charset="0"/>
              </a:rPr>
              <a:t>giảng</a:t>
            </a:r>
            <a:endParaRPr lang="en-US" sz="2000" b="1" i="1" dirty="0" smtClean="0">
              <a:solidFill>
                <a:srgbClr val="0070C0"/>
              </a:solidFill>
              <a:latin typeface="Times New Roman" pitchFamily="18" charset="0"/>
              <a:cs typeface="Times New Roman" pitchFamily="18" charset="0"/>
            </a:endParaRPr>
          </a:p>
          <a:p>
            <a:r>
              <a:rPr lang="en-US" sz="2000" b="1" i="1" dirty="0" err="1" smtClean="0">
                <a:solidFill>
                  <a:srgbClr val="0070C0"/>
                </a:solidFill>
                <a:latin typeface="Times New Roman" pitchFamily="18" charset="0"/>
                <a:cs typeface="Times New Roman" pitchFamily="18" charset="0"/>
              </a:rPr>
              <a:t>Gv</a:t>
            </a:r>
            <a:r>
              <a:rPr lang="en-US" sz="2000" b="1" i="1" dirty="0" smtClean="0">
                <a:solidFill>
                  <a:srgbClr val="0070C0"/>
                </a:solidFill>
                <a:latin typeface="Times New Roman" pitchFamily="18" charset="0"/>
                <a:cs typeface="Times New Roman" pitchFamily="18" charset="0"/>
              </a:rPr>
              <a:t> : Phạm </a:t>
            </a:r>
            <a:r>
              <a:rPr lang="en-US" sz="2000" b="1" i="1" dirty="0" err="1" smtClean="0">
                <a:solidFill>
                  <a:srgbClr val="0070C0"/>
                </a:solidFill>
                <a:latin typeface="Times New Roman" pitchFamily="18" charset="0"/>
                <a:cs typeface="Times New Roman" pitchFamily="18" charset="0"/>
              </a:rPr>
              <a:t>Thị</a:t>
            </a:r>
            <a:r>
              <a:rPr lang="en-US" sz="2000" b="1" i="1" dirty="0" smtClean="0">
                <a:solidFill>
                  <a:srgbClr val="0070C0"/>
                </a:solidFill>
                <a:latin typeface="Times New Roman" pitchFamily="18" charset="0"/>
                <a:cs typeface="Times New Roman" pitchFamily="18" charset="0"/>
              </a:rPr>
              <a:t> </a:t>
            </a:r>
            <a:r>
              <a:rPr lang="en-US" sz="2000" b="1" i="1" dirty="0" err="1" smtClean="0">
                <a:solidFill>
                  <a:srgbClr val="0070C0"/>
                </a:solidFill>
                <a:latin typeface="Times New Roman" pitchFamily="18" charset="0"/>
                <a:cs typeface="Times New Roman" pitchFamily="18" charset="0"/>
              </a:rPr>
              <a:t>Nhung</a:t>
            </a:r>
            <a:r>
              <a:rPr lang="en-US" sz="2000" b="1" i="1" dirty="0" smtClean="0">
                <a:solidFill>
                  <a:srgbClr val="0070C0"/>
                </a:solidFill>
                <a:latin typeface="Times New Roman" pitchFamily="18" charset="0"/>
                <a:cs typeface="Times New Roman" pitchFamily="18" charset="0"/>
              </a:rPr>
              <a:t> </a:t>
            </a:r>
            <a:endParaRPr lang="en-US" sz="2000" b="1" i="1" dirty="0">
              <a:solidFill>
                <a:srgbClr val="0070C0"/>
              </a:solidFill>
              <a:latin typeface="Times New Roman" pitchFamily="18" charset="0"/>
              <a:cs typeface="Times New Roman"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274" y="4140871"/>
            <a:ext cx="2087216" cy="2087216"/>
          </a:xfrm>
          <a:prstGeom prst="ellipse">
            <a:avLst/>
          </a:prstGeom>
          <a:ln>
            <a:noFill/>
          </a:ln>
          <a:effectLst>
            <a:softEdge rad="112500"/>
          </a:effectLst>
        </p:spPr>
      </p:pic>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8977" y="1144560"/>
            <a:ext cx="1328818" cy="1327587"/>
          </a:xfrm>
          <a:prstGeom prst="rect">
            <a:avLst/>
          </a:prstGeom>
        </p:spPr>
      </p:pic>
    </p:spTree>
    <p:extLst>
      <p:ext uri="{BB962C8B-B14F-4D97-AF65-F5344CB8AC3E}">
        <p14:creationId xmlns:p14="http://schemas.microsoft.com/office/powerpoint/2010/main" val="747144811"/>
      </p:ext>
    </p:extLst>
  </p:cSld>
  <p:clrMapOvr>
    <a:masterClrMapping/>
  </p:clrMapOvr>
  <mc:AlternateContent xmlns:mc="http://schemas.openxmlformats.org/markup-compatibility/2006" xmlns:p14="http://schemas.microsoft.com/office/powerpoint/2010/main">
    <mc:Choice Requires="p14">
      <p:transition p14:dur="10" advTm="26108"/>
    </mc:Choice>
    <mc:Fallback xmlns="">
      <p:transition advTm="2610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2" descr="Hoa hậu Ngọc Hân làm bánh Trung thu tặng người thâ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980" y="1789057"/>
            <a:ext cx="5623744" cy="42437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TextBox 5"/>
          <p:cNvSpPr txBox="1"/>
          <p:nvPr/>
        </p:nvSpPr>
        <p:spPr>
          <a:xfrm>
            <a:off x="3134852" y="130654"/>
            <a:ext cx="6517436" cy="1077218"/>
          </a:xfrm>
          <a:prstGeom prst="rect">
            <a:avLst/>
          </a:prstGeom>
          <a:noFill/>
        </p:spPr>
        <p:txBody>
          <a:bodyPr wrap="square" rtlCol="0">
            <a:spAutoFit/>
          </a:bodyPr>
          <a:lstStyle/>
          <a:p>
            <a:r>
              <a:rPr lang="en-US" sz="3200" b="1" dirty="0" err="1" smtClean="0">
                <a:solidFill>
                  <a:srgbClr val="0070C0"/>
                </a:solidFill>
                <a:latin typeface="Arial" panose="020B0604020202020204" pitchFamily="34" charset="0"/>
                <a:cs typeface="Arial" panose="020B0604020202020204" pitchFamily="34" charset="0"/>
              </a:rPr>
              <a:t>Một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số</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hoạt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động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được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tổ</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chức</a:t>
            </a:r>
            <a:endParaRPr lang="en-US" sz="3200" b="1" dirty="0" smtClean="0">
              <a:solidFill>
                <a:srgbClr val="0070C0"/>
              </a:solidFill>
              <a:latin typeface="Arial" panose="020B0604020202020204" pitchFamily="34" charset="0"/>
              <a:cs typeface="Arial" panose="020B0604020202020204" pitchFamily="34" charset="0"/>
            </a:endParaRPr>
          </a:p>
          <a:p>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vào</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ngày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tết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trung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thu</a:t>
            </a:r>
            <a:endParaRPr lang="en-US" sz="3200" b="1"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7951083" y="6152287"/>
            <a:ext cx="2558714"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Bé</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làm</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đèn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lồng</a:t>
            </a:r>
            <a:endParaRPr lang="en-US" sz="2400" b="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1008188" y="6152288"/>
            <a:ext cx="3446777"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Bé</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làm</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bánh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trung</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thu</a:t>
            </a:r>
            <a:endParaRPr lang="en-US" sz="24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5049" t="18011" r="6686" b="14487"/>
          <a:stretch/>
        </p:blipFill>
        <p:spPr>
          <a:xfrm>
            <a:off x="6622170" y="1549185"/>
            <a:ext cx="4853354" cy="44835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356969927"/>
      </p:ext>
    </p:extLst>
  </p:cSld>
  <p:clrMapOvr>
    <a:masterClrMapping/>
  </p:clrMapOvr>
  <mc:AlternateContent xmlns:mc="http://schemas.openxmlformats.org/markup-compatibility/2006" xmlns:p14="http://schemas.microsoft.com/office/powerpoint/2010/main">
    <mc:Choice Requires="p14">
      <p:transition p14:dur="10" advTm="18073"/>
    </mc:Choice>
    <mc:Fallback xmlns="">
      <p:transition advTm="18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026" name="Picture 2" descr="Cách tặng bánh trung thu phù hợp cho từng đối tượ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4" y="1746581"/>
            <a:ext cx="5715000" cy="42866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28" name="Picture 4" descr="Tết Trung thu: Hiểu về nguồn gốc và ý nghĩa của đêm trăng rằm tháng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6447" y="1746581"/>
            <a:ext cx="5420690" cy="42866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9" name="TextBox 8"/>
          <p:cNvSpPr txBox="1"/>
          <p:nvPr/>
        </p:nvSpPr>
        <p:spPr>
          <a:xfrm>
            <a:off x="3042895" y="458684"/>
            <a:ext cx="6467245" cy="1077218"/>
          </a:xfrm>
          <a:prstGeom prst="rect">
            <a:avLst/>
          </a:prstGeom>
          <a:noFill/>
        </p:spPr>
        <p:txBody>
          <a:bodyPr wrap="square" rtlCol="0">
            <a:spAutoFit/>
          </a:bodyPr>
          <a:lstStyle/>
          <a:p>
            <a:r>
              <a:rPr lang="en-US" sz="3200" b="1" dirty="0" err="1" smtClean="0">
                <a:solidFill>
                  <a:srgbClr val="0070C0"/>
                </a:solidFill>
                <a:latin typeface="Arial" panose="020B0604020202020204" pitchFamily="34" charset="0"/>
                <a:cs typeface="Arial" panose="020B0604020202020204" pitchFamily="34" charset="0"/>
              </a:rPr>
              <a:t>Một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số</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hoạt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động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được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tổ</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chức</a:t>
            </a:r>
            <a:endParaRPr lang="en-US" sz="3200" b="1" dirty="0" smtClean="0">
              <a:solidFill>
                <a:srgbClr val="0070C0"/>
              </a:solidFill>
              <a:latin typeface="Arial" panose="020B0604020202020204" pitchFamily="34" charset="0"/>
              <a:cs typeface="Arial" panose="020B0604020202020204" pitchFamily="34" charset="0"/>
            </a:endParaRPr>
          </a:p>
          <a:p>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vào</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ngày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tết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trung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thu</a:t>
            </a:r>
            <a:endParaRPr lang="en-US" sz="3200" b="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2030575" y="6243935"/>
            <a:ext cx="2369559"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Tặng</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quà</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bánh</a:t>
            </a:r>
            <a:endParaRPr lang="en-US" sz="2400" b="1" dirty="0">
              <a:solidFill>
                <a:srgbClr val="0070C0"/>
              </a:solidFill>
              <a:latin typeface="Arial" panose="020B0604020202020204" pitchFamily="34" charset="0"/>
              <a:cs typeface="Arial" panose="020B0604020202020204" pitchFamily="34" charset="0"/>
            </a:endParaRPr>
          </a:p>
        </p:txBody>
      </p:sp>
      <p:sp>
        <p:nvSpPr>
          <p:cNvPr id="11" name="TextBox 10"/>
          <p:cNvSpPr txBox="1"/>
          <p:nvPr/>
        </p:nvSpPr>
        <p:spPr>
          <a:xfrm>
            <a:off x="8687585" y="6243935"/>
            <a:ext cx="1895071"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Ngắm</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trăng</a:t>
            </a:r>
            <a:endParaRPr lang="en-US" sz="24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8016969"/>
      </p:ext>
    </p:extLst>
  </p:cSld>
  <p:clrMapOvr>
    <a:masterClrMapping/>
  </p:clrMapOvr>
  <mc:AlternateContent xmlns:mc="http://schemas.openxmlformats.org/markup-compatibility/2006" xmlns:p14="http://schemas.microsoft.com/office/powerpoint/2010/main">
    <mc:Choice Requires="p14">
      <p:transition p14:dur="10" advTm="9863"/>
    </mc:Choice>
    <mc:Fallback xmlns="">
      <p:transition advTm="98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00"/>
                                        <p:tgtEl>
                                          <p:spTgt spid="1028"/>
                                        </p:tgtEl>
                                      </p:cBhvr>
                                    </p:animEffect>
                                    <p:anim calcmode="lin" valueType="num">
                                      <p:cBhvr>
                                        <p:cTn id="33" dur="1000" fill="hold"/>
                                        <p:tgtEl>
                                          <p:spTgt spid="1028"/>
                                        </p:tgtEl>
                                        <p:attrNameLst>
                                          <p:attrName>ppt_x</p:attrName>
                                        </p:attrNameLst>
                                      </p:cBhvr>
                                      <p:tavLst>
                                        <p:tav tm="0">
                                          <p:val>
                                            <p:strVal val="#ppt_x"/>
                                          </p:val>
                                        </p:tav>
                                        <p:tav tm="100000">
                                          <p:val>
                                            <p:strVal val="#ppt_x"/>
                                          </p:val>
                                        </p:tav>
                                      </p:tavLst>
                                    </p:anim>
                                    <p:anim calcmode="lin" valueType="num">
                                      <p:cBhvr>
                                        <p:cTn id="3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4098" name="Picture 2" descr="Các quốc gia có Tết Trung Thu: Hàn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463" y="1219200"/>
            <a:ext cx="10499558" cy="45800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1804736" y="230229"/>
            <a:ext cx="9318113"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cs typeface="Arial" panose="020B0604020202020204" pitchFamily="34" charset="0"/>
              </a:rPr>
              <a:t>Tết</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trung</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thu</a:t>
            </a:r>
            <a:r>
              <a:rPr lang="en-US" sz="3600" b="1" dirty="0" smtClean="0">
                <a:solidFill>
                  <a:srgbClr val="FF0000"/>
                </a:solidFill>
                <a:latin typeface="Arial" panose="020B0604020202020204" pitchFamily="34" charset="0"/>
                <a:cs typeface="Arial" panose="020B0604020202020204" pitchFamily="34" charset="0"/>
              </a:rPr>
              <a:t> ở </a:t>
            </a:r>
            <a:r>
              <a:rPr lang="en-US" sz="3600" b="1" dirty="0" err="1" smtClean="0">
                <a:solidFill>
                  <a:srgbClr val="FF0000"/>
                </a:solidFill>
                <a:latin typeface="Arial" panose="020B0604020202020204" pitchFamily="34" charset="0"/>
                <a:cs typeface="Arial" panose="020B0604020202020204" pitchFamily="34" charset="0"/>
              </a:rPr>
              <a:t>một</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số</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nước</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trên</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thế</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giới</a:t>
            </a:r>
            <a:endParaRPr lang="en-US" sz="36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5247943" y="5947268"/>
            <a:ext cx="1636987"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Hàn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a:t>
            </a:r>
            <a:r>
              <a:rPr lang="en-US" sz="2400" b="1" dirty="0" err="1" smtClean="0">
                <a:solidFill>
                  <a:srgbClr val="FF0000"/>
                </a:solidFill>
                <a:latin typeface="Arial" panose="020B0604020202020204" pitchFamily="34" charset="0"/>
                <a:cs typeface="Arial" panose="020B0604020202020204" pitchFamily="34" charset="0"/>
              </a:rPr>
              <a:t>uốc</a:t>
            </a:r>
            <a:endParaRPr lang="en-US" sz="24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39493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0463">
        <p15:prstTrans prst="origami"/>
      </p:transition>
    </mc:Choice>
    <mc:Fallback xmlns="">
      <p:transition spd="slow" advTm="204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1674481" y="360884"/>
            <a:ext cx="9780105"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cs typeface="Arial" panose="020B0604020202020204" pitchFamily="34" charset="0"/>
              </a:rPr>
              <a:t>Tết</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trung</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thu</a:t>
            </a:r>
            <a:r>
              <a:rPr lang="en-US" sz="3600" b="1" dirty="0" smtClean="0">
                <a:solidFill>
                  <a:srgbClr val="FF0000"/>
                </a:solidFill>
                <a:latin typeface="Arial" panose="020B0604020202020204" pitchFamily="34" charset="0"/>
                <a:cs typeface="Arial" panose="020B0604020202020204" pitchFamily="34" charset="0"/>
              </a:rPr>
              <a:t> ở </a:t>
            </a:r>
            <a:r>
              <a:rPr lang="en-US" sz="3600" b="1" dirty="0" err="1" smtClean="0">
                <a:solidFill>
                  <a:srgbClr val="FF0000"/>
                </a:solidFill>
                <a:latin typeface="Arial" panose="020B0604020202020204" pitchFamily="34" charset="0"/>
                <a:cs typeface="Arial" panose="020B0604020202020204" pitchFamily="34" charset="0"/>
              </a:rPr>
              <a:t>một</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số</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nước</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trên</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thế</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giới</a:t>
            </a:r>
            <a:endParaRPr lang="en-US" sz="36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4870953" y="6041416"/>
            <a:ext cx="1908536"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Trung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Q</a:t>
            </a:r>
            <a:r>
              <a:rPr lang="en-US" sz="2400" b="1" dirty="0" err="1" smtClean="0">
                <a:solidFill>
                  <a:srgbClr val="FF0000"/>
                </a:solidFill>
                <a:latin typeface="Arial" panose="020B0604020202020204" pitchFamily="34" charset="0"/>
                <a:cs typeface="Arial" panose="020B0604020202020204" pitchFamily="34" charset="0"/>
              </a:rPr>
              <a:t>uốc</a:t>
            </a:r>
            <a:endParaRPr lang="en-US" sz="2400" b="1" dirty="0">
              <a:solidFill>
                <a:srgbClr val="FF0000"/>
              </a:solidFill>
              <a:latin typeface="Arial" panose="020B0604020202020204" pitchFamily="34" charset="0"/>
              <a:cs typeface="Arial" panose="020B0604020202020204" pitchFamily="34" charset="0"/>
            </a:endParaRPr>
          </a:p>
        </p:txBody>
      </p:sp>
      <p:pic>
        <p:nvPicPr>
          <p:cNvPr id="4098" name="Picture 2" descr="bánh trung thu trung quốc, tết trung thu trung quốc, trung thu trung quốc, tết trung thu ở trung quốc, bánh trung thu trung quốc cao cấp, bánh trung thu nội địa trung quốc, bánh trung thu trung quốc giá rẻ, tết trung thu của trung quốc, bánh trung thu của trung quốc, hộp bánh trung thu trung quốc, trung thu của trung quốc, nhạc trung thu trung quốc, món ăn trung thu trung quốc, bánh trung thu ở trung quốc, nhân bánh trung thu trung quốc, hình ảnh trung thu trung quốc, trung thu bên trung quốc, bánh trung thu trung quốc ngon, tết trung thu ở trung quốc gọi là gì, lịch nghỉ trung thu trung quốc, trung thu ở trung quốc như thế nào, ý nghĩa tết trung thu ở trung quốc, ý nghĩa tết trung thu của người trung quốc, tết trung thu việt nam và trung quốc, sự tích tết trung thu trung quốc, trung thu ở trung quốc ăn gì, nghỉ lễ trung thu trung quốc, trung quốc có tết trung thu không, nhạc trung thu của trung quốc, trung thu bên trung quốc gọi là gì, các loại bánh trung thu trung quốc, cách làm bánh trung thu trung quốc, thơ trung thu trung quốc, tết trung thu trung quốc nghỉ mấy ngày, trung thu trung quốc gọi là gì, hình ảnh tết trung thu trung quốc, trung quốc có trung thu không, bài hát trung thu trung quốc, tết trung thu trung quốc gọi là gì, bánh trung thu trung quốc nhập lậu, lễ trung thu trung quốc, lễ hội trung thu ở trung quốc, trung thu người trung quốc thả đèn gì lên tr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67" y="1515534"/>
            <a:ext cx="10058400" cy="4258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502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274">
        <p15:prstTrans prst="fracture"/>
      </p:transition>
    </mc:Choice>
    <mc:Fallback xmlns="">
      <p:transition spd="slow" advTm="102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1868906" y="330346"/>
            <a:ext cx="9769641"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cs typeface="Arial" panose="020B0604020202020204" pitchFamily="34" charset="0"/>
              </a:rPr>
              <a:t>Tết</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trung</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thu</a:t>
            </a:r>
            <a:r>
              <a:rPr lang="en-US" sz="3600" b="1" dirty="0" smtClean="0">
                <a:solidFill>
                  <a:srgbClr val="FF0000"/>
                </a:solidFill>
                <a:latin typeface="Arial" panose="020B0604020202020204" pitchFamily="34" charset="0"/>
                <a:cs typeface="Arial" panose="020B0604020202020204" pitchFamily="34" charset="0"/>
              </a:rPr>
              <a:t> ở </a:t>
            </a:r>
            <a:r>
              <a:rPr lang="en-US" sz="3600" b="1" dirty="0" err="1" smtClean="0">
                <a:solidFill>
                  <a:srgbClr val="FF0000"/>
                </a:solidFill>
                <a:latin typeface="Arial" panose="020B0604020202020204" pitchFamily="34" charset="0"/>
                <a:cs typeface="Arial" panose="020B0604020202020204" pitchFamily="34" charset="0"/>
              </a:rPr>
              <a:t>một</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số</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nước</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trên</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thế</a:t>
            </a:r>
            <a:r>
              <a:rPr lang="en-US" sz="3600" b="1" dirty="0" smtClean="0">
                <a:solidFill>
                  <a:srgbClr val="FF0000"/>
                </a:solidFill>
                <a:latin typeface="Arial" panose="020B0604020202020204" pitchFamily="34" charset="0"/>
                <a:cs typeface="Arial" panose="020B0604020202020204" pitchFamily="34" charset="0"/>
              </a:rPr>
              <a:t> </a:t>
            </a:r>
            <a:r>
              <a:rPr lang="en-US" sz="3600" b="1" dirty="0" err="1" smtClean="0">
                <a:solidFill>
                  <a:srgbClr val="FF0000"/>
                </a:solidFill>
                <a:latin typeface="Arial" panose="020B0604020202020204" pitchFamily="34" charset="0"/>
                <a:cs typeface="Arial" panose="020B0604020202020204" pitchFamily="34" charset="0"/>
              </a:rPr>
              <a:t>giới</a:t>
            </a:r>
            <a:endParaRPr lang="en-US" sz="36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5217728" y="6193417"/>
            <a:ext cx="1535998"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Nhật</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Bản</a:t>
            </a:r>
            <a:endParaRPr lang="en-US" sz="2400" b="1" dirty="0">
              <a:solidFill>
                <a:srgbClr val="FF0000"/>
              </a:solidFill>
              <a:latin typeface="Arial" panose="020B0604020202020204" pitchFamily="34" charset="0"/>
              <a:cs typeface="Arial" panose="020B0604020202020204" pitchFamily="34" charset="0"/>
            </a:endParaRPr>
          </a:p>
        </p:txBody>
      </p:sp>
      <p:pic>
        <p:nvPicPr>
          <p:cNvPr id="3078" name="Picture 6" descr="Lễ hội Treo Cờ Cá Chép ở Nhật Bản - Niigata Nhật Bản - Toidi.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133" y="1481138"/>
            <a:ext cx="9203267" cy="44386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ustDataLst>
      <p:tags r:id="rId1"/>
    </p:custDataLst>
    <p:extLst>
      <p:ext uri="{BB962C8B-B14F-4D97-AF65-F5344CB8AC3E}">
        <p14:creationId xmlns:p14="http://schemas.microsoft.com/office/powerpoint/2010/main" val="2007956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156">
        <p15:prstTrans prst="airplane"/>
      </p:transition>
    </mc:Choice>
    <mc:Fallback xmlns="">
      <p:transition spd="slow" advTm="121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 name="TextBox 4"/>
          <p:cNvSpPr txBox="1"/>
          <p:nvPr/>
        </p:nvSpPr>
        <p:spPr>
          <a:xfrm>
            <a:off x="4756484" y="1204862"/>
            <a:ext cx="2792752" cy="984885"/>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GIÁO DỤC</a:t>
            </a:r>
          </a:p>
          <a:p>
            <a:endParaRPr lang="en-US" dirty="0"/>
          </a:p>
        </p:txBody>
      </p:sp>
      <p:sp>
        <p:nvSpPr>
          <p:cNvPr id="7" name="TextBox 6"/>
          <p:cNvSpPr txBox="1"/>
          <p:nvPr/>
        </p:nvSpPr>
        <p:spPr>
          <a:xfrm>
            <a:off x="2173704" y="2189747"/>
            <a:ext cx="8438148" cy="3108543"/>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nay, do </a:t>
            </a:r>
            <a:r>
              <a:rPr lang="en-US" sz="2800" dirty="0" err="1" smtClean="0">
                <a:solidFill>
                  <a:srgbClr val="0070C0"/>
                </a:solidFill>
                <a:latin typeface="Times New Roman" panose="02020603050405020304" pitchFamily="18" charset="0"/>
                <a:cs typeface="Times New Roman" panose="02020603050405020304" pitchFamily="18" charset="0"/>
              </a:rPr>
              <a:t>tình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dịch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bệnh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diễn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biến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phức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tạp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chúng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sẽ</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tham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hoạt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tụ</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tập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người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chỉ</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đón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trung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a:t>
            </a:r>
            <a:r>
              <a:rPr lang="en-US" sz="2800" dirty="0" smtClean="0">
                <a:solidFill>
                  <a:srgbClr val="0070C0"/>
                </a:solidFill>
                <a:latin typeface="Times New Roman" panose="02020603050405020304" pitchFamily="18" charset="0"/>
                <a:cs typeface="Times New Roman" panose="02020603050405020304" pitchFamily="18" charset="0"/>
              </a:rPr>
              <a:t> ở </a:t>
            </a:r>
            <a:r>
              <a:rPr lang="en-US" sz="2800" dirty="0" err="1" smtClean="0">
                <a:solidFill>
                  <a:srgbClr val="0070C0"/>
                </a:solidFill>
                <a:latin typeface="Times New Roman" panose="02020603050405020304" pitchFamily="18" charset="0"/>
                <a:cs typeface="Times New Roman" panose="02020603050405020304" pitchFamily="18" charset="0"/>
              </a:rPr>
              <a:t>nhà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đảm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bảo</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sức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khỏe</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tặng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đồ</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chơi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bánh</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con </a:t>
            </a:r>
            <a:r>
              <a:rPr lang="vi-VN" sz="2800" dirty="0" smtClean="0">
                <a:solidFill>
                  <a:srgbClr val="0070C0"/>
                </a:solidFill>
                <a:latin typeface="Times New Roman" panose="02020603050405020304" pitchFamily="18" charset="0"/>
                <a:cs typeface="Times New Roman" panose="02020603050405020304" pitchFamily="18" charset="0"/>
              </a:rPr>
              <a:t>phải </a:t>
            </a:r>
            <a:r>
              <a:rPr lang="vi-VN" sz="2800" dirty="0">
                <a:solidFill>
                  <a:srgbClr val="0070C0"/>
                </a:solidFill>
                <a:latin typeface="Times New Roman" panose="02020603050405020304" pitchFamily="18" charset="0"/>
                <a:cs typeface="Times New Roman" panose="02020603050405020304" pitchFamily="18" charset="0"/>
              </a:rPr>
              <a:t>lấy bằng 2 tay và </a:t>
            </a:r>
            <a:r>
              <a:rPr lang="en-US" sz="2800" dirty="0" err="1" smtClean="0">
                <a:solidFill>
                  <a:srgbClr val="0070C0"/>
                </a:solidFill>
                <a:latin typeface="Times New Roman" panose="02020603050405020304" pitchFamily="18" charset="0"/>
                <a:cs typeface="Times New Roman" panose="02020603050405020304" pitchFamily="18" charset="0"/>
              </a:rPr>
              <a:t>biết</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nói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lời</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cảm </a:t>
            </a:r>
            <a:r>
              <a:rPr lang="vi-VN" sz="2800" dirty="0" smtClean="0">
                <a:solidFill>
                  <a:srgbClr val="0070C0"/>
                </a:solidFill>
                <a:latin typeface="Times New Roman" panose="02020603050405020304" pitchFamily="18" charset="0"/>
                <a:cs typeface="Times New Roman" panose="02020603050405020304" pitchFamily="18" charset="0"/>
              </a:rPr>
              <a:t>ơn.</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Ăn í</a:t>
            </a:r>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 bánh kẹo để không bị sâu r</a:t>
            </a:r>
            <a:r>
              <a:rPr lang="en-US" sz="2800" dirty="0">
                <a:solidFill>
                  <a:srgbClr val="0070C0"/>
                </a:solidFill>
                <a:latin typeface="Times New Roman" panose="02020603050405020304" pitchFamily="18" charset="0"/>
                <a:cs typeface="Times New Roman" panose="02020603050405020304" pitchFamily="18" charset="0"/>
              </a:rPr>
              <a:t>ă</a:t>
            </a:r>
            <a:r>
              <a:rPr lang="vi-VN" sz="2800" dirty="0" smtClean="0">
                <a:solidFill>
                  <a:srgbClr val="0070C0"/>
                </a:solidFill>
                <a:latin typeface="Times New Roman" panose="02020603050405020304" pitchFamily="18" charset="0"/>
                <a:cs typeface="Times New Roman" panose="02020603050405020304" pitchFamily="18" charset="0"/>
              </a:rPr>
              <a:t>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nhé</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77924058"/>
      </p:ext>
    </p:extLst>
  </p:cSld>
  <p:clrMapOvr>
    <a:masterClrMapping/>
  </p:clrMapOvr>
  <mc:AlternateContent xmlns:mc="http://schemas.openxmlformats.org/markup-compatibility/2006" xmlns:p14="http://schemas.microsoft.com/office/powerpoint/2010/main">
    <mc:Choice Requires="p14">
      <p:transition spd="slow" p14:dur="3900" advTm="27730">
        <p14:glitter pattern="hexagon"/>
      </p:transition>
    </mc:Choice>
    <mc:Fallback xmlns="">
      <p:transition spd="slow" advTm="277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3359775" y="2011365"/>
            <a:ext cx="4878259" cy="1631216"/>
          </a:xfrm>
          <a:prstGeom prst="rect">
            <a:avLst/>
          </a:prstGeom>
          <a:noFill/>
        </p:spPr>
        <p:txBody>
          <a:bodyPr wrap="none" rtlCol="0">
            <a:spAutoFit/>
          </a:bodyPr>
          <a:lstStyle/>
          <a:p>
            <a:r>
              <a:rPr lang="en-US" sz="7200" b="1" dirty="0" smtClean="0">
                <a:solidFill>
                  <a:srgbClr val="FF0000"/>
                </a:solidFill>
                <a:latin typeface="Arial" panose="020B0604020202020204" pitchFamily="34" charset="0"/>
                <a:cs typeface="Arial" panose="020B0604020202020204" pitchFamily="34" charset="0"/>
              </a:rPr>
              <a:t>TRÒ CHƠI</a:t>
            </a:r>
          </a:p>
          <a:p>
            <a:endParaRPr lang="en-US" sz="2800" dirty="0"/>
          </a:p>
        </p:txBody>
      </p:sp>
    </p:spTree>
    <p:custDataLst>
      <p:tags r:id="rId1"/>
    </p:custDataLst>
    <p:extLst>
      <p:ext uri="{BB962C8B-B14F-4D97-AF65-F5344CB8AC3E}">
        <p14:creationId xmlns:p14="http://schemas.microsoft.com/office/powerpoint/2010/main" val="365719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433">
        <p15:prstTrans prst="fallOver"/>
      </p:transition>
    </mc:Choice>
    <mc:Fallback xmlns="">
      <p:transition spd="slow" advTm="84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2991853" y="478574"/>
            <a:ext cx="6261458" cy="800219"/>
          </a:xfrm>
          <a:prstGeom prst="rect">
            <a:avLst/>
          </a:prstGeom>
          <a:noFill/>
        </p:spPr>
        <p:txBody>
          <a:bodyPr wrap="non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TRÒ CHƠI: THỬ TÀI THÔNG MINH</a:t>
            </a:r>
          </a:p>
          <a:p>
            <a:endParaRPr lang="en-US" dirty="0"/>
          </a:p>
        </p:txBody>
      </p:sp>
      <p:pic>
        <p:nvPicPr>
          <p:cNvPr id="2052" name="Picture 4" descr="Lồng đèn Nhật Bản loại trung V.2 - Gift shop: qua tang sinh nhat y nghia,  qua luu niem, trang suc han q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5" y="2854930"/>
            <a:ext cx="3237963" cy="3237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4" name="Picture 6" descr="Mặt nạ chú tễu trung thu truyền thống cỡ to | Tik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0045" y="2807036"/>
            <a:ext cx="3333750" cy="33337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056" name="Picture 8" descr="Ký ức Trung thu xưa ùa về qua những món đồ chơi truyền thống"/>
          <p:cNvPicPr>
            <a:picLocks noChangeAspect="1" noChangeArrowheads="1"/>
          </p:cNvPicPr>
          <p:nvPr/>
        </p:nvPicPr>
        <p:blipFill rotWithShape="1">
          <a:blip r:embed="rId6">
            <a:extLst>
              <a:ext uri="{28A0092B-C50C-407E-A947-70E740481C1C}">
                <a14:useLocalDpi xmlns:a14="http://schemas.microsoft.com/office/drawing/2010/main" val="0"/>
              </a:ext>
            </a:extLst>
          </a:blip>
          <a:srcRect l="10858"/>
          <a:stretch/>
        </p:blipFill>
        <p:spPr bwMode="auto">
          <a:xfrm>
            <a:off x="3951877" y="1562269"/>
            <a:ext cx="3721139" cy="29116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4001" t="6738" r="16104" b="8000"/>
          <a:stretch/>
        </p:blipFill>
        <p:spPr>
          <a:xfrm>
            <a:off x="10415407" y="561474"/>
            <a:ext cx="1214415" cy="1481440"/>
          </a:xfrm>
          <a:prstGeom prst="rect">
            <a:avLst/>
          </a:prstGeom>
        </p:spPr>
      </p:pic>
    </p:spTree>
    <p:custDataLst>
      <p:tags r:id="rId1"/>
    </p:custDataLst>
    <p:extLst>
      <p:ext uri="{BB962C8B-B14F-4D97-AF65-F5344CB8AC3E}">
        <p14:creationId xmlns:p14="http://schemas.microsoft.com/office/powerpoint/2010/main" val="4230120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5201">
        <p15:prstTrans prst="crush"/>
      </p:transition>
    </mc:Choice>
    <mc:Fallback xmlns="">
      <p:transition spd="slow" advTm="3520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052"/>
                                        </p:tgtEl>
                                        <p:attrNameLst>
                                          <p:attrName>r</p:attrName>
                                        </p:attrNameLst>
                                      </p:cBhvr>
                                    </p:animRot>
                                    <p:animRot by="-240000">
                                      <p:cBhvr>
                                        <p:cTn id="15" dur="200" fill="hold">
                                          <p:stCondLst>
                                            <p:cond delay="200"/>
                                          </p:stCondLst>
                                        </p:cTn>
                                        <p:tgtEl>
                                          <p:spTgt spid="2052"/>
                                        </p:tgtEl>
                                        <p:attrNameLst>
                                          <p:attrName>r</p:attrName>
                                        </p:attrNameLst>
                                      </p:cBhvr>
                                    </p:animRot>
                                    <p:animRot by="240000">
                                      <p:cBhvr>
                                        <p:cTn id="16" dur="200" fill="hold">
                                          <p:stCondLst>
                                            <p:cond delay="400"/>
                                          </p:stCondLst>
                                        </p:cTn>
                                        <p:tgtEl>
                                          <p:spTgt spid="2052"/>
                                        </p:tgtEl>
                                        <p:attrNameLst>
                                          <p:attrName>r</p:attrName>
                                        </p:attrNameLst>
                                      </p:cBhvr>
                                    </p:animRot>
                                    <p:animRot by="-240000">
                                      <p:cBhvr>
                                        <p:cTn id="17" dur="200" fill="hold">
                                          <p:stCondLst>
                                            <p:cond delay="600"/>
                                          </p:stCondLst>
                                        </p:cTn>
                                        <p:tgtEl>
                                          <p:spTgt spid="2052"/>
                                        </p:tgtEl>
                                        <p:attrNameLst>
                                          <p:attrName>r</p:attrName>
                                        </p:attrNameLst>
                                      </p:cBhvr>
                                    </p:animRot>
                                    <p:animRot by="120000">
                                      <p:cBhvr>
                                        <p:cTn id="18" dur="200" fill="hold">
                                          <p:stCondLst>
                                            <p:cond delay="800"/>
                                          </p:stCondLst>
                                        </p:cTn>
                                        <p:tgtEl>
                                          <p:spTgt spid="205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2056"/>
                                        </p:tgtEl>
                                        <p:attrNameLst>
                                          <p:attrName>r</p:attrName>
                                        </p:attrNameLst>
                                      </p:cBhvr>
                                    </p:animRot>
                                    <p:animRot by="-240000">
                                      <p:cBhvr>
                                        <p:cTn id="23" dur="200" fill="hold">
                                          <p:stCondLst>
                                            <p:cond delay="200"/>
                                          </p:stCondLst>
                                        </p:cTn>
                                        <p:tgtEl>
                                          <p:spTgt spid="2056"/>
                                        </p:tgtEl>
                                        <p:attrNameLst>
                                          <p:attrName>r</p:attrName>
                                        </p:attrNameLst>
                                      </p:cBhvr>
                                    </p:animRot>
                                    <p:animRot by="240000">
                                      <p:cBhvr>
                                        <p:cTn id="24" dur="200" fill="hold">
                                          <p:stCondLst>
                                            <p:cond delay="400"/>
                                          </p:stCondLst>
                                        </p:cTn>
                                        <p:tgtEl>
                                          <p:spTgt spid="2056"/>
                                        </p:tgtEl>
                                        <p:attrNameLst>
                                          <p:attrName>r</p:attrName>
                                        </p:attrNameLst>
                                      </p:cBhvr>
                                    </p:animRot>
                                    <p:animRot by="-240000">
                                      <p:cBhvr>
                                        <p:cTn id="25" dur="200" fill="hold">
                                          <p:stCondLst>
                                            <p:cond delay="600"/>
                                          </p:stCondLst>
                                        </p:cTn>
                                        <p:tgtEl>
                                          <p:spTgt spid="2056"/>
                                        </p:tgtEl>
                                        <p:attrNameLst>
                                          <p:attrName>r</p:attrName>
                                        </p:attrNameLst>
                                      </p:cBhvr>
                                    </p:animRot>
                                    <p:animRot by="120000">
                                      <p:cBhvr>
                                        <p:cTn id="26" dur="200" fill="hold">
                                          <p:stCondLst>
                                            <p:cond delay="800"/>
                                          </p:stCondLst>
                                        </p:cTn>
                                        <p:tgtEl>
                                          <p:spTgt spid="205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054"/>
                                        </p:tgtEl>
                                        <p:attrNameLst>
                                          <p:attrName>r</p:attrName>
                                        </p:attrNameLst>
                                      </p:cBhvr>
                                    </p:animRot>
                                    <p:animRot by="-240000">
                                      <p:cBhvr>
                                        <p:cTn id="31" dur="200" fill="hold">
                                          <p:stCondLst>
                                            <p:cond delay="200"/>
                                          </p:stCondLst>
                                        </p:cTn>
                                        <p:tgtEl>
                                          <p:spTgt spid="2054"/>
                                        </p:tgtEl>
                                        <p:attrNameLst>
                                          <p:attrName>r</p:attrName>
                                        </p:attrNameLst>
                                      </p:cBhvr>
                                    </p:animRot>
                                    <p:animRot by="240000">
                                      <p:cBhvr>
                                        <p:cTn id="32" dur="200" fill="hold">
                                          <p:stCondLst>
                                            <p:cond delay="400"/>
                                          </p:stCondLst>
                                        </p:cTn>
                                        <p:tgtEl>
                                          <p:spTgt spid="2054"/>
                                        </p:tgtEl>
                                        <p:attrNameLst>
                                          <p:attrName>r</p:attrName>
                                        </p:attrNameLst>
                                      </p:cBhvr>
                                    </p:animRot>
                                    <p:animRot by="-240000">
                                      <p:cBhvr>
                                        <p:cTn id="33" dur="200" fill="hold">
                                          <p:stCondLst>
                                            <p:cond delay="600"/>
                                          </p:stCondLst>
                                        </p:cTn>
                                        <p:tgtEl>
                                          <p:spTgt spid="2054"/>
                                        </p:tgtEl>
                                        <p:attrNameLst>
                                          <p:attrName>r</p:attrName>
                                        </p:attrNameLst>
                                      </p:cBhvr>
                                    </p:animRot>
                                    <p:animRot by="120000">
                                      <p:cBhvr>
                                        <p:cTn id="34" dur="200" fill="hold">
                                          <p:stCondLst>
                                            <p:cond delay="800"/>
                                          </p:stCondLst>
                                        </p:cTn>
                                        <p:tgtEl>
                                          <p:spTgt spid="205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Lồng đèn Nhật Bản loại trung V.2 - Gift shop: qua tang sinh nhat y nghia,  qua luu niem, trang suc han quo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Lồng đèn Nhật Bản loại trung V.2 - Gift shop: qua tang sinh nhat y nghia,  qua luu niem, trang suc han q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08095"/>
      </p:ext>
    </p:extLst>
  </p:cSld>
  <p:clrMapOvr>
    <a:masterClrMapping/>
  </p:clrMapOvr>
  <mc:AlternateContent xmlns:mc="http://schemas.openxmlformats.org/markup-compatibility/2006" xmlns:p14="http://schemas.microsoft.com/office/powerpoint/2010/main">
    <mc:Choice Requires="p14">
      <p:transition spd="slow" p14:dur="4400" advTm="5842">
        <p14:honeycomb/>
      </p:transition>
    </mc:Choice>
    <mc:Fallback xmlns="">
      <p:transition spd="slow" advTm="5842">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2000" b="-12000"/>
          </a:stretch>
        </a:blipFill>
        <a:effectLst/>
      </p:bgPr>
    </p:bg>
    <p:spTree>
      <p:nvGrpSpPr>
        <p:cNvPr id="1" name=""/>
        <p:cNvGrpSpPr/>
        <p:nvPr/>
      </p:nvGrpSpPr>
      <p:grpSpPr>
        <a:xfrm>
          <a:off x="0" y="0"/>
          <a:ext cx="0" cy="0"/>
          <a:chOff x="0" y="0"/>
          <a:chExt cx="0" cy="0"/>
        </a:xfrm>
      </p:grpSpPr>
      <p:sp>
        <p:nvSpPr>
          <p:cNvPr id="5" name="TextBox 4"/>
          <p:cNvSpPr txBox="1"/>
          <p:nvPr/>
        </p:nvSpPr>
        <p:spPr>
          <a:xfrm>
            <a:off x="1286928" y="1024850"/>
            <a:ext cx="9217588" cy="1384995"/>
          </a:xfrm>
          <a:prstGeom prst="rect">
            <a:avLst/>
          </a:prstGeom>
          <a:noFill/>
        </p:spPr>
        <p:txBody>
          <a:bodyPr wrap="none" rtlCol="0">
            <a:spAutoFit/>
          </a:bodyPr>
          <a:lstStyle/>
          <a:p>
            <a:r>
              <a:rPr lang="en-US" sz="3200" b="1" dirty="0" err="1" smtClean="0">
                <a:solidFill>
                  <a:srgbClr val="0070C0"/>
                </a:solidFill>
                <a:latin typeface="Arial" panose="020B0604020202020204" pitchFamily="34" charset="0"/>
                <a:cs typeface="Arial" panose="020B0604020202020204" pitchFamily="34" charset="0"/>
              </a:rPr>
              <a:t>Ngày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tết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trung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thu</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được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diễn</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ra</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vào</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ngày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rằm</a:t>
            </a:r>
            <a:r>
              <a:rPr lang="en-US" sz="3200" b="1" dirty="0" smtClean="0">
                <a:solidFill>
                  <a:srgbClr val="0070C0"/>
                </a:solidFill>
                <a:latin typeface="Arial" panose="020B0604020202020204" pitchFamily="34" charset="0"/>
                <a:cs typeface="Arial" panose="020B0604020202020204" pitchFamily="34" charset="0"/>
              </a:rPr>
              <a:t>,</a:t>
            </a:r>
          </a:p>
          <a:p>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tháng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mấy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âm</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lịch</a:t>
            </a:r>
            <a:r>
              <a:rPr lang="en-US" sz="3200" b="1" dirty="0" smtClean="0">
                <a:solidFill>
                  <a:srgbClr val="0070C0"/>
                </a:solidFill>
                <a:latin typeface="Arial" panose="020B0604020202020204" pitchFamily="34" charset="0"/>
                <a:cs typeface="Arial" panose="020B0604020202020204" pitchFamily="34" charset="0"/>
              </a:rPr>
              <a:t>?</a:t>
            </a:r>
          </a:p>
          <a:p>
            <a:endParaRPr lang="en-US" sz="2000" dirty="0">
              <a:solidFill>
                <a:srgbClr val="0070C0"/>
              </a:solidFill>
            </a:endParaRPr>
          </a:p>
        </p:txBody>
      </p:sp>
      <p:pic>
        <p:nvPicPr>
          <p:cNvPr id="7" name="Countdown 5 Seconds HD">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11128844" y="121649"/>
            <a:ext cx="925983" cy="770844"/>
          </a:xfrm>
          <a:prstGeom prst="rect">
            <a:avLst/>
          </a:prstGeom>
        </p:spPr>
      </p:pic>
      <p:sp>
        <p:nvSpPr>
          <p:cNvPr id="8" name="TextBox 7"/>
          <p:cNvSpPr txBox="1"/>
          <p:nvPr/>
        </p:nvSpPr>
        <p:spPr>
          <a:xfrm>
            <a:off x="3168316" y="2582139"/>
            <a:ext cx="2544286"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A. </a:t>
            </a:r>
            <a:r>
              <a:rPr lang="en-US" sz="3600" b="1" dirty="0" err="1" smtClean="0">
                <a:latin typeface="Arial" panose="020B0604020202020204" pitchFamily="34" charset="0"/>
                <a:cs typeface="Arial" panose="020B0604020202020204" pitchFamily="34" charset="0"/>
              </a:rPr>
              <a:t>Tháng</a:t>
            </a:r>
            <a:r>
              <a:rPr lang="en-US" sz="3600" b="1" dirty="0" smtClean="0">
                <a:latin typeface="Arial" panose="020B0604020202020204" pitchFamily="34" charset="0"/>
                <a:cs typeface="Arial" panose="020B0604020202020204" pitchFamily="34" charset="0"/>
              </a:rPr>
              <a:t> 6</a:t>
            </a:r>
            <a:endParaRPr lang="en-US" sz="3600" b="1" dirty="0">
              <a:latin typeface="Arial" panose="020B0604020202020204" pitchFamily="34" charset="0"/>
              <a:cs typeface="Arial" panose="020B0604020202020204" pitchFamily="34" charset="0"/>
            </a:endParaRPr>
          </a:p>
        </p:txBody>
      </p:sp>
      <p:sp>
        <p:nvSpPr>
          <p:cNvPr id="9" name="TextBox 8"/>
          <p:cNvSpPr txBox="1"/>
          <p:nvPr/>
        </p:nvSpPr>
        <p:spPr>
          <a:xfrm>
            <a:off x="3176337" y="3573058"/>
            <a:ext cx="2544286"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B. </a:t>
            </a:r>
            <a:r>
              <a:rPr lang="en-US" sz="3600" b="1" dirty="0" err="1" smtClean="0">
                <a:latin typeface="Arial" panose="020B0604020202020204" pitchFamily="34" charset="0"/>
                <a:cs typeface="Arial" panose="020B0604020202020204" pitchFamily="34" charset="0"/>
              </a:rPr>
              <a:t>Tháng</a:t>
            </a:r>
            <a:r>
              <a:rPr lang="en-US" sz="3600" b="1" dirty="0" smtClean="0">
                <a:latin typeface="Arial" panose="020B0604020202020204" pitchFamily="34" charset="0"/>
                <a:cs typeface="Arial" panose="020B0604020202020204" pitchFamily="34" charset="0"/>
              </a:rPr>
              <a:t> 8</a:t>
            </a:r>
            <a:endParaRPr lang="en-US"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68316" y="4524040"/>
            <a:ext cx="2544286" cy="646331"/>
          </a:xfrm>
          <a:prstGeom prst="rect">
            <a:avLst/>
          </a:prstGeom>
          <a:noFill/>
        </p:spPr>
        <p:txBody>
          <a:bodyPr wrap="none" rtlCol="0">
            <a:spAutoFit/>
          </a:bodyPr>
          <a:lstStyle/>
          <a:p>
            <a:r>
              <a:rPr lang="en-US" sz="3600" b="1" dirty="0" smtClean="0">
                <a:latin typeface="Arial" panose="020B0604020202020204" pitchFamily="34" charset="0"/>
                <a:cs typeface="Arial" panose="020B0604020202020204" pitchFamily="34" charset="0"/>
              </a:rPr>
              <a:t>C. </a:t>
            </a:r>
            <a:r>
              <a:rPr lang="en-US" sz="3600" b="1" dirty="0" err="1" smtClean="0">
                <a:latin typeface="Arial" panose="020B0604020202020204" pitchFamily="34" charset="0"/>
                <a:cs typeface="Arial" panose="020B0604020202020204" pitchFamily="34" charset="0"/>
              </a:rPr>
              <a:t>Tháng</a:t>
            </a:r>
            <a:r>
              <a:rPr lang="en-US" sz="3600" b="1" dirty="0" smtClean="0">
                <a:latin typeface="Arial" panose="020B0604020202020204" pitchFamily="34" charset="0"/>
                <a:cs typeface="Arial" panose="020B0604020202020204" pitchFamily="34" charset="0"/>
              </a:rPr>
              <a:t> 7</a:t>
            </a:r>
            <a:endParaRPr lang="en-US" sz="36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4001" t="6738" r="16104" b="8000"/>
          <a:stretch/>
        </p:blipFill>
        <p:spPr>
          <a:xfrm>
            <a:off x="7454091" y="3228470"/>
            <a:ext cx="1214415" cy="1481440"/>
          </a:xfrm>
          <a:prstGeom prst="rect">
            <a:avLst/>
          </a:prstGeom>
        </p:spPr>
      </p:pic>
    </p:spTree>
    <p:custDataLst>
      <p:tags r:id="rId1"/>
    </p:custDataLst>
    <p:extLst>
      <p:ext uri="{BB962C8B-B14F-4D97-AF65-F5344CB8AC3E}">
        <p14:creationId xmlns:p14="http://schemas.microsoft.com/office/powerpoint/2010/main" val="20242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2657">
        <p15:prstTrans prst="fallOver"/>
      </p:transition>
    </mc:Choice>
    <mc:Fallback xmlns="">
      <p:transition spd="slow" advTm="426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md type="call" cmd="stop">
                                      <p:cBhvr>
                                        <p:cTn id="16" dur="1">
                                          <p:stCondLst>
                                            <p:cond delay="499"/>
                                          </p:stCondLst>
                                        </p:cTn>
                                        <p:tgtEl>
                                          <p:spTgt spid="7"/>
                                        </p:tgtEl>
                                      </p:cBhvr>
                                    </p:cmd>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9"/>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7"/>
                </p:tgtEl>
              </p:cMediaNode>
            </p:video>
          </p:childTnLst>
        </p:cTn>
      </p:par>
    </p:tnLst>
    <p:bldLst>
      <p:bldP spid="9" grpId="0"/>
      <p:bldP spid="9" grpId="1"/>
    </p:bldLst>
  </p:timing>
  <p:extLst mod="1">
    <p:ext uri="{E180D4A7-C9FB-4DFB-919C-405C955672EB}">
      <p14:showEvtLst xmlns:p14="http://schemas.microsoft.com/office/powerpoint/2010/main">
        <p14:playEvt time="18917" objId="7"/>
        <p14:stopEvt time="25280" objId="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 name="Title 3"/>
          <p:cNvSpPr txBox="1">
            <a:spLocks/>
          </p:cNvSpPr>
          <p:nvPr/>
        </p:nvSpPr>
        <p:spPr>
          <a:xfrm>
            <a:off x="1788695" y="-184484"/>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Times New Roman" pitchFamily="18" charset="0"/>
                <a:cs typeface="Times New Roman" pitchFamily="18" charset="0"/>
              </a:rPr>
              <a:t>            </a:t>
            </a:r>
            <a:r>
              <a:rPr lang="en-US" sz="3600" b="1" dirty="0" err="1" smtClean="0">
                <a:solidFill>
                  <a:srgbClr val="00B050"/>
                </a:solidFill>
                <a:latin typeface="+mn-lt"/>
                <a:cs typeface="Times New Roman" pitchFamily="18" charset="0"/>
              </a:rPr>
              <a:t>Các</a:t>
            </a:r>
            <a:r>
              <a:rPr lang="en-US" sz="3600" b="1" dirty="0" smtClean="0">
                <a:solidFill>
                  <a:srgbClr val="00B050"/>
                </a:solidFill>
                <a:latin typeface="+mn-lt"/>
                <a:cs typeface="Times New Roman" pitchFamily="18" charset="0"/>
              </a:rPr>
              <a:t> con </a:t>
            </a:r>
            <a:r>
              <a:rPr lang="en-US" sz="3600" b="1" dirty="0" err="1" smtClean="0">
                <a:solidFill>
                  <a:srgbClr val="00B050"/>
                </a:solidFill>
                <a:latin typeface="+mn-lt"/>
                <a:cs typeface="Times New Roman" pitchFamily="18" charset="0"/>
              </a:rPr>
              <a:t>vừa</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hát</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bài</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hát</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có</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tên</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là</a:t>
            </a:r>
            <a:r>
              <a:rPr lang="en-US" sz="3600" b="1" dirty="0" smtClean="0">
                <a:solidFill>
                  <a:srgbClr val="00B050"/>
                </a:solidFill>
                <a:latin typeface="+mn-lt"/>
                <a:cs typeface="Times New Roman" pitchFamily="18" charset="0"/>
              </a:rPr>
              <a:t> </a:t>
            </a:r>
            <a:r>
              <a:rPr lang="en-US" sz="3600" b="1" dirty="0" err="1" smtClean="0">
                <a:solidFill>
                  <a:srgbClr val="00B050"/>
                </a:solidFill>
                <a:latin typeface="+mn-lt"/>
                <a:cs typeface="Times New Roman" pitchFamily="18" charset="0"/>
              </a:rPr>
              <a:t>gì</a:t>
            </a:r>
            <a:r>
              <a:rPr lang="en-US" sz="3600" b="1" dirty="0" smtClean="0">
                <a:solidFill>
                  <a:srgbClr val="00B050"/>
                </a:solidFill>
                <a:latin typeface="+mn-lt"/>
                <a:cs typeface="Times New Roman" pitchFamily="18" charset="0"/>
              </a:rPr>
              <a:t>?</a:t>
            </a:r>
            <a:endParaRPr lang="en-US" sz="3600" b="1" dirty="0">
              <a:solidFill>
                <a:srgbClr val="00B050"/>
              </a:solidFill>
              <a:latin typeface="+mn-lt"/>
              <a:cs typeface="Times New Roman" pitchFamily="18" charset="0"/>
            </a:endParaRPr>
          </a:p>
        </p:txBody>
      </p:sp>
      <p:pic>
        <p:nvPicPr>
          <p:cNvPr id="1026" name="Picture 2" descr="Đêm Trung Thu - Nhạc Thiếu Nhi Sôi Động [Official HD]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336" y="1285760"/>
            <a:ext cx="8908025" cy="50107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4065549904"/>
      </p:ext>
    </p:extLst>
  </p:cSld>
  <p:clrMapOvr>
    <a:masterClrMapping/>
  </p:clrMapOvr>
  <mc:AlternateContent xmlns:mc="http://schemas.openxmlformats.org/markup-compatibility/2006" xmlns:p14="http://schemas.microsoft.com/office/powerpoint/2010/main">
    <mc:Choice Requires="p14">
      <p:transition spd="slow" p14:dur="1500" advTm="22607">
        <p:split orient="vert"/>
      </p:transition>
    </mc:Choice>
    <mc:Fallback xmlns="">
      <p:transition spd="slow" advTm="2260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4366" y="1952002"/>
            <a:ext cx="3858749" cy="2246769"/>
          </a:xfrm>
          <a:prstGeom prst="rect">
            <a:avLst/>
          </a:prstGeom>
          <a:noFill/>
        </p:spPr>
        <p:txBody>
          <a:bodyPr wrap="none" rtlCol="0">
            <a:spAutoFit/>
          </a:bodyPr>
          <a:lstStyle/>
          <a:p>
            <a:r>
              <a:rPr lang="en-US" sz="4400" b="1" dirty="0" smtClean="0">
                <a:solidFill>
                  <a:srgbClr val="0070C0"/>
                </a:solidFill>
                <a:latin typeface="Times New Roman" panose="02020603050405020304" pitchFamily="18" charset="0"/>
                <a:cs typeface="Times New Roman" panose="02020603050405020304" pitchFamily="18" charset="0"/>
              </a:rPr>
              <a:t>   </a:t>
            </a:r>
            <a:r>
              <a:rPr lang="en-US" sz="5400" b="1" dirty="0" smtClean="0">
                <a:solidFill>
                  <a:srgbClr val="FF0000"/>
                </a:solidFill>
                <a:cs typeface="Times New Roman" panose="02020603050405020304" pitchFamily="18" charset="0"/>
              </a:rPr>
              <a:t>XIN CHÀO </a:t>
            </a:r>
          </a:p>
          <a:p>
            <a:r>
              <a:rPr lang="en-US" sz="5400" b="1" dirty="0" smtClean="0">
                <a:solidFill>
                  <a:srgbClr val="FF0000"/>
                </a:solidFill>
                <a:cs typeface="Times New Roman" panose="02020603050405020304" pitchFamily="18" charset="0"/>
              </a:rPr>
              <a:t>HẸN GẶP LẠI</a:t>
            </a:r>
          </a:p>
          <a:p>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48730632"/>
      </p:ext>
    </p:extLst>
  </p:cSld>
  <p:clrMapOvr>
    <a:masterClrMapping/>
  </p:clrMapOvr>
  <p:transition spd="slow" advTm="973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3208421" y="786063"/>
            <a:ext cx="184731" cy="707886"/>
          </a:xfrm>
          <a:prstGeom prst="rect">
            <a:avLst/>
          </a:prstGeom>
          <a:noFill/>
        </p:spPr>
        <p:txBody>
          <a:bodyPr wrap="none" rtlCol="0">
            <a:spAutoFit/>
          </a:bodyPr>
          <a:lstStyle/>
          <a:p>
            <a:endParaRPr lang="en-US" sz="4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889725" y="293362"/>
            <a:ext cx="6368603" cy="769441"/>
          </a:xfrm>
          <a:prstGeom prst="rect">
            <a:avLst/>
          </a:prstGeom>
          <a:noFill/>
        </p:spPr>
        <p:txBody>
          <a:bodyPr wrap="none" rtlCol="0">
            <a:spAutoFit/>
          </a:bodyPr>
          <a:lstStyle/>
          <a:p>
            <a:r>
              <a:rPr lang="en-US" sz="4400" b="1" dirty="0" err="1" smtClean="0">
                <a:solidFill>
                  <a:srgbClr val="FF0000"/>
                </a:solidFill>
                <a:cs typeface="Times New Roman" panose="02020603050405020304" pitchFamily="18" charset="0"/>
              </a:rPr>
              <a:t>Đoạn</a:t>
            </a:r>
            <a:r>
              <a:rPr lang="en-US" sz="4400" b="1" dirty="0" smtClean="0">
                <a:solidFill>
                  <a:srgbClr val="FF0000"/>
                </a:solidFill>
                <a:cs typeface="Times New Roman" panose="02020603050405020304" pitchFamily="18" charset="0"/>
              </a:rPr>
              <a:t> video </a:t>
            </a:r>
            <a:r>
              <a:rPr lang="en-US" sz="4400" b="1" dirty="0" err="1" smtClean="0">
                <a:solidFill>
                  <a:srgbClr val="FF0000"/>
                </a:solidFill>
                <a:cs typeface="Times New Roman" panose="02020603050405020304" pitchFamily="18" charset="0"/>
              </a:rPr>
              <a:t>nói</a:t>
            </a:r>
            <a:r>
              <a:rPr lang="en-US" sz="4400" b="1" dirty="0" smtClean="0">
                <a:solidFill>
                  <a:srgbClr val="FF0000"/>
                </a:solidFill>
                <a:cs typeface="Times New Roman" panose="02020603050405020304" pitchFamily="18" charset="0"/>
              </a:rPr>
              <a:t> </a:t>
            </a:r>
            <a:r>
              <a:rPr lang="en-US" sz="4400" b="1" dirty="0" err="1" smtClean="0">
                <a:solidFill>
                  <a:srgbClr val="FF0000"/>
                </a:solidFill>
                <a:cs typeface="Times New Roman" panose="02020603050405020304" pitchFamily="18" charset="0"/>
              </a:rPr>
              <a:t>về</a:t>
            </a:r>
            <a:r>
              <a:rPr lang="en-US" sz="4400" b="1" dirty="0" smtClean="0">
                <a:solidFill>
                  <a:srgbClr val="FF0000"/>
                </a:solidFill>
                <a:cs typeface="Times New Roman" panose="02020603050405020304" pitchFamily="18" charset="0"/>
              </a:rPr>
              <a:t> </a:t>
            </a:r>
            <a:r>
              <a:rPr lang="en-US" sz="4400" b="1" dirty="0" err="1" smtClean="0">
                <a:solidFill>
                  <a:srgbClr val="FF0000"/>
                </a:solidFill>
                <a:cs typeface="Times New Roman" panose="02020603050405020304" pitchFamily="18" charset="0"/>
              </a:rPr>
              <a:t>điều</a:t>
            </a:r>
            <a:r>
              <a:rPr lang="en-US" sz="4400" b="1" dirty="0" smtClean="0">
                <a:solidFill>
                  <a:srgbClr val="FF0000"/>
                </a:solidFill>
                <a:cs typeface="Times New Roman" panose="02020603050405020304" pitchFamily="18" charset="0"/>
              </a:rPr>
              <a:t> </a:t>
            </a:r>
            <a:r>
              <a:rPr lang="en-US" sz="4400" b="1" dirty="0" err="1" smtClean="0">
                <a:solidFill>
                  <a:srgbClr val="FF0000"/>
                </a:solidFill>
                <a:cs typeface="Times New Roman" panose="02020603050405020304" pitchFamily="18" charset="0"/>
              </a:rPr>
              <a:t>gì</a:t>
            </a:r>
            <a:r>
              <a:rPr lang="en-US" sz="4400" b="1" dirty="0" smtClean="0">
                <a:solidFill>
                  <a:srgbClr val="FF0000"/>
                </a:solidFill>
                <a:cs typeface="Times New Roman" panose="02020603050405020304" pitchFamily="18" charset="0"/>
              </a:rPr>
              <a:t>?</a:t>
            </a:r>
            <a:endParaRPr lang="en-US" sz="4400" b="1" dirty="0">
              <a:solidFill>
                <a:srgbClr val="FF0000"/>
              </a:solidFill>
              <a:cs typeface="Times New Roman" panose="02020603050405020304" pitchFamily="18" charset="0"/>
            </a:endParaRPr>
          </a:p>
        </p:txBody>
      </p:sp>
      <p:pic>
        <p:nvPicPr>
          <p:cNvPr id="1028" name="Picture 4" descr="Ưu đãi mua Park View City mùa Tết trung thu 2020 - Chung Cư Park View City  Huyền Quang Bắc Ninh - Daba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62440"/>
            <a:ext cx="9689284" cy="4720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4546833" y="6182686"/>
            <a:ext cx="3281668" cy="523220"/>
          </a:xfrm>
          <a:prstGeom prst="rect">
            <a:avLst/>
          </a:prstGeom>
          <a:noFill/>
        </p:spPr>
        <p:txBody>
          <a:bodyPr wrap="none" rtlCol="0">
            <a:spAutoFit/>
          </a:bodyPr>
          <a:lstStyle/>
          <a:p>
            <a:r>
              <a:rPr lang="en-US" sz="2800" b="1" dirty="0" err="1" smtClean="0">
                <a:solidFill>
                  <a:srgbClr val="FF0000"/>
                </a:solidFill>
                <a:latin typeface="Arial" panose="020B0604020202020204" pitchFamily="34" charset="0"/>
                <a:cs typeface="Arial" panose="020B0604020202020204" pitchFamily="34" charset="0"/>
              </a:rPr>
              <a:t>Ngày</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tết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trung</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thu</a:t>
            </a:r>
            <a:endParaRPr lang="en-US" sz="2800" b="1"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0238612"/>
      </p:ext>
    </p:extLst>
  </p:cSld>
  <p:clrMapOvr>
    <a:masterClrMapping/>
  </p:clrMapOvr>
  <mc:AlternateContent xmlns:mc="http://schemas.openxmlformats.org/markup-compatibility/2006" xmlns:p14="http://schemas.microsoft.com/office/powerpoint/2010/main">
    <mc:Choice Requires="p14">
      <p:transition spd="slow" p14:dur="3000" advTm="17059">
        <p14:shred/>
      </p:transition>
    </mc:Choice>
    <mc:Fallback xmlns="">
      <p:transition spd="slow" advTm="170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80">
                                          <p:stCondLst>
                                            <p:cond delay="0"/>
                                          </p:stCondLst>
                                        </p:cTn>
                                        <p:tgtEl>
                                          <p:spTgt spid="1028"/>
                                        </p:tgtEl>
                                      </p:cBhvr>
                                    </p:animEffect>
                                    <p:anim calcmode="lin" valueType="num">
                                      <p:cBhvr>
                                        <p:cTn id="13"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8"/>
                                        </p:tgtEl>
                                      </p:cBhvr>
                                      <p:to x="100000" y="60000"/>
                                    </p:animScale>
                                    <p:animScale>
                                      <p:cBhvr>
                                        <p:cTn id="19" dur="166" decel="50000">
                                          <p:stCondLst>
                                            <p:cond delay="676"/>
                                          </p:stCondLst>
                                        </p:cTn>
                                        <p:tgtEl>
                                          <p:spTgt spid="1028"/>
                                        </p:tgtEl>
                                      </p:cBhvr>
                                      <p:to x="100000" y="100000"/>
                                    </p:animScale>
                                    <p:animScale>
                                      <p:cBhvr>
                                        <p:cTn id="20" dur="26">
                                          <p:stCondLst>
                                            <p:cond delay="1312"/>
                                          </p:stCondLst>
                                        </p:cTn>
                                        <p:tgtEl>
                                          <p:spTgt spid="1028"/>
                                        </p:tgtEl>
                                      </p:cBhvr>
                                      <p:to x="100000" y="80000"/>
                                    </p:animScale>
                                    <p:animScale>
                                      <p:cBhvr>
                                        <p:cTn id="21" dur="166" decel="50000">
                                          <p:stCondLst>
                                            <p:cond delay="1338"/>
                                          </p:stCondLst>
                                        </p:cTn>
                                        <p:tgtEl>
                                          <p:spTgt spid="1028"/>
                                        </p:tgtEl>
                                      </p:cBhvr>
                                      <p:to x="100000" y="100000"/>
                                    </p:animScale>
                                    <p:animScale>
                                      <p:cBhvr>
                                        <p:cTn id="22" dur="26">
                                          <p:stCondLst>
                                            <p:cond delay="1642"/>
                                          </p:stCondLst>
                                        </p:cTn>
                                        <p:tgtEl>
                                          <p:spTgt spid="1028"/>
                                        </p:tgtEl>
                                      </p:cBhvr>
                                      <p:to x="100000" y="90000"/>
                                    </p:animScale>
                                    <p:animScale>
                                      <p:cBhvr>
                                        <p:cTn id="23" dur="166" decel="50000">
                                          <p:stCondLst>
                                            <p:cond delay="1668"/>
                                          </p:stCondLst>
                                        </p:cTn>
                                        <p:tgtEl>
                                          <p:spTgt spid="1028"/>
                                        </p:tgtEl>
                                      </p:cBhvr>
                                      <p:to x="100000" y="100000"/>
                                    </p:animScale>
                                    <p:animScale>
                                      <p:cBhvr>
                                        <p:cTn id="24" dur="26">
                                          <p:stCondLst>
                                            <p:cond delay="1808"/>
                                          </p:stCondLst>
                                        </p:cTn>
                                        <p:tgtEl>
                                          <p:spTgt spid="1028"/>
                                        </p:tgtEl>
                                      </p:cBhvr>
                                      <p:to x="100000" y="95000"/>
                                    </p:animScale>
                                    <p:animScale>
                                      <p:cBhvr>
                                        <p:cTn id="25" dur="166" decel="50000">
                                          <p:stCondLst>
                                            <p:cond delay="1834"/>
                                          </p:stCondLst>
                                        </p:cTn>
                                        <p:tgtEl>
                                          <p:spTgt spid="102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1611054" y="0"/>
            <a:ext cx="11081857" cy="1200329"/>
          </a:xfrm>
          <a:prstGeom prst="rect">
            <a:avLst/>
          </a:prstGeom>
          <a:noFill/>
        </p:spPr>
        <p:txBody>
          <a:bodyPr wrap="square" rtlCol="0">
            <a:spAutoFit/>
          </a:bodyPr>
          <a:lstStyle/>
          <a:p>
            <a:r>
              <a:rPr lang="en-US" sz="3600" b="1" dirty="0" err="1" smtClean="0">
                <a:solidFill>
                  <a:srgbClr val="0070C0"/>
                </a:solidFill>
                <a:cs typeface="Times New Roman" panose="02020603050405020304" pitchFamily="18" charset="0"/>
              </a:rPr>
              <a:t>Ngày</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tết</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trung</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thu</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được</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tổ</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chức</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vào</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ngày</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rằm</a:t>
            </a:r>
            <a:r>
              <a:rPr lang="en-US" sz="3600" b="1" dirty="0" smtClean="0">
                <a:solidFill>
                  <a:srgbClr val="0070C0"/>
                </a:solidFill>
                <a:cs typeface="Times New Roman" panose="02020603050405020304" pitchFamily="18" charset="0"/>
              </a:rPr>
              <a:t>, </a:t>
            </a:r>
          </a:p>
          <a:p>
            <a:r>
              <a:rPr lang="en-US" sz="3600" b="1" dirty="0">
                <a:solidFill>
                  <a:srgbClr val="0070C0"/>
                </a:solidFill>
                <a:cs typeface="Times New Roman" panose="02020603050405020304" pitchFamily="18" charset="0"/>
              </a:rPr>
              <a:t> </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tháng</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mấy</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âm</a:t>
            </a:r>
            <a:r>
              <a:rPr lang="en-US" sz="3600" b="1" dirty="0" smtClean="0">
                <a:solidFill>
                  <a:srgbClr val="0070C0"/>
                </a:solidFill>
                <a:cs typeface="Times New Roman" panose="02020603050405020304" pitchFamily="18" charset="0"/>
              </a:rPr>
              <a:t> </a:t>
            </a:r>
            <a:r>
              <a:rPr lang="en-US" sz="3600" b="1" dirty="0" err="1" smtClean="0">
                <a:solidFill>
                  <a:srgbClr val="0070C0"/>
                </a:solidFill>
                <a:cs typeface="Times New Roman" panose="02020603050405020304" pitchFamily="18" charset="0"/>
              </a:rPr>
              <a:t>lịch</a:t>
            </a:r>
            <a:r>
              <a:rPr lang="en-US" sz="3600" b="1" dirty="0" smtClean="0">
                <a:solidFill>
                  <a:srgbClr val="0070C0"/>
                </a:solidFill>
                <a:cs typeface="Times New Roman" panose="02020603050405020304" pitchFamily="18" charset="0"/>
              </a:rPr>
              <a:t>?</a:t>
            </a:r>
            <a:endParaRPr lang="en-US" sz="3600" b="1" dirty="0">
              <a:solidFill>
                <a:srgbClr val="0070C0"/>
              </a:solidFill>
              <a:cs typeface="Times New Roman" panose="02020603050405020304" pitchFamily="18" charset="0"/>
            </a:endParaRPr>
          </a:p>
        </p:txBody>
      </p:sp>
      <p:sp>
        <p:nvSpPr>
          <p:cNvPr id="3" name="TextBox 2"/>
          <p:cNvSpPr txBox="1"/>
          <p:nvPr/>
        </p:nvSpPr>
        <p:spPr>
          <a:xfrm>
            <a:off x="479534" y="5971222"/>
            <a:ext cx="10741787" cy="584775"/>
          </a:xfrm>
          <a:prstGeom prst="rect">
            <a:avLst/>
          </a:prstGeom>
          <a:noFill/>
        </p:spPr>
        <p:txBody>
          <a:bodyPr wrap="none" rtlCol="0">
            <a:spAutoFit/>
          </a:bodyPr>
          <a:lstStyle/>
          <a:p>
            <a:r>
              <a:rPr lang="en-US" sz="3200" b="1" dirty="0" err="1" smtClean="0">
                <a:solidFill>
                  <a:srgbClr val="0070C0"/>
                </a:solidFill>
                <a:cs typeface="Times New Roman" panose="02020603050405020304" pitchFamily="18" charset="0"/>
              </a:rPr>
              <a:t>Ngày</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tết</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trung</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thu</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được</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tổ</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chức</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vào</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ngày</a:t>
            </a:r>
            <a:r>
              <a:rPr lang="en-US" sz="3200" b="1" dirty="0" smtClean="0">
                <a:solidFill>
                  <a:srgbClr val="0070C0"/>
                </a:solidFill>
                <a:cs typeface="Times New Roman" panose="02020603050405020304" pitchFamily="18" charset="0"/>
              </a:rPr>
              <a:t> 15 </a:t>
            </a:r>
            <a:r>
              <a:rPr lang="en-US" sz="3200" b="1" dirty="0" err="1" smtClean="0">
                <a:solidFill>
                  <a:srgbClr val="0070C0"/>
                </a:solidFill>
                <a:cs typeface="Times New Roman" panose="02020603050405020304" pitchFamily="18" charset="0"/>
              </a:rPr>
              <a:t>tháng</a:t>
            </a:r>
            <a:r>
              <a:rPr lang="en-US" sz="3200" b="1" dirty="0" smtClean="0">
                <a:solidFill>
                  <a:srgbClr val="0070C0"/>
                </a:solidFill>
                <a:cs typeface="Times New Roman" panose="02020603050405020304" pitchFamily="18" charset="0"/>
              </a:rPr>
              <a:t> 8 (</a:t>
            </a:r>
            <a:r>
              <a:rPr lang="en-US" sz="3200" b="1" dirty="0" err="1" smtClean="0">
                <a:solidFill>
                  <a:srgbClr val="0070C0"/>
                </a:solidFill>
                <a:cs typeface="Times New Roman" panose="02020603050405020304" pitchFamily="18" charset="0"/>
              </a:rPr>
              <a:t>âm</a:t>
            </a:r>
            <a:r>
              <a:rPr lang="en-US" sz="3200" b="1" dirty="0" smtClean="0">
                <a:solidFill>
                  <a:srgbClr val="0070C0"/>
                </a:solidFill>
                <a:cs typeface="Times New Roman" panose="02020603050405020304" pitchFamily="18" charset="0"/>
              </a:rPr>
              <a:t> </a:t>
            </a:r>
            <a:r>
              <a:rPr lang="en-US" sz="3200" b="1" dirty="0" err="1" smtClean="0">
                <a:solidFill>
                  <a:srgbClr val="0070C0"/>
                </a:solidFill>
                <a:cs typeface="Times New Roman" panose="02020603050405020304" pitchFamily="18" charset="0"/>
              </a:rPr>
              <a:t>lịch</a:t>
            </a:r>
            <a:r>
              <a:rPr lang="en-US" sz="3200" b="1" dirty="0" smtClean="0">
                <a:solidFill>
                  <a:srgbClr val="0070C0"/>
                </a:solidFill>
                <a:cs typeface="Times New Roman" panose="02020603050405020304" pitchFamily="18" charset="0"/>
              </a:rPr>
              <a:t>)</a:t>
            </a:r>
            <a:endParaRPr lang="en-US" sz="3200" b="1" dirty="0">
              <a:solidFill>
                <a:srgbClr val="0070C0"/>
              </a:solidFill>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34" y="1612232"/>
            <a:ext cx="5473438" cy="38263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114" y="1433364"/>
            <a:ext cx="4700207" cy="43048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1690718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689">
        <p15:prstTrans prst="fracture"/>
      </p:transition>
    </mc:Choice>
    <mc:Fallback xmlns="">
      <p:transition spd="slow" advTm="256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550253" y="278285"/>
            <a:ext cx="11081857"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vi-VN" sz="3600" b="1" dirty="0" smtClean="0">
                <a:solidFill>
                  <a:srgbClr val="0070C0"/>
                </a:solidFill>
                <a:cs typeface="Times New Roman" panose="02020603050405020304" pitchFamily="18" charset="0"/>
              </a:rPr>
              <a:t>Vào </a:t>
            </a:r>
            <a:r>
              <a:rPr lang="vi-VN" sz="3600" b="1" dirty="0">
                <a:solidFill>
                  <a:srgbClr val="0070C0"/>
                </a:solidFill>
                <a:cs typeface="Times New Roman" panose="02020603050405020304" pitchFamily="18" charset="0"/>
              </a:rPr>
              <a:t>ngày tết trung thu </a:t>
            </a:r>
            <a:endParaRPr lang="en-US" sz="3600" b="1" dirty="0" smtClean="0">
              <a:solidFill>
                <a:srgbClr val="0070C0"/>
              </a:solidFill>
              <a:cs typeface="Times New Roman" panose="02020603050405020304" pitchFamily="18" charset="0"/>
            </a:endParaRPr>
          </a:p>
          <a:p>
            <a:r>
              <a:rPr lang="en-US" sz="3600" b="1" dirty="0" smtClean="0">
                <a:solidFill>
                  <a:srgbClr val="0070C0"/>
                </a:solidFill>
                <a:cs typeface="Times New Roman" panose="02020603050405020304" pitchFamily="18" charset="0"/>
              </a:rPr>
              <a:t>     </a:t>
            </a:r>
            <a:r>
              <a:rPr lang="vi-VN" sz="3600" b="1" dirty="0" smtClean="0">
                <a:solidFill>
                  <a:srgbClr val="0070C0"/>
                </a:solidFill>
                <a:cs typeface="Times New Roman" panose="02020603050405020304" pitchFamily="18" charset="0"/>
              </a:rPr>
              <a:t>bố </a:t>
            </a:r>
            <a:r>
              <a:rPr lang="vi-VN" sz="3600" b="1" dirty="0">
                <a:solidFill>
                  <a:srgbClr val="0070C0"/>
                </a:solidFill>
                <a:cs typeface="Times New Roman" panose="02020603050405020304" pitchFamily="18" charset="0"/>
              </a:rPr>
              <a:t>mẹ thường chuẩn bị những gì?</a:t>
            </a:r>
            <a:endParaRPr lang="en-US" sz="3600" b="1" dirty="0">
              <a:solidFill>
                <a:srgbClr val="0070C0"/>
              </a:solidFill>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69" y="1866838"/>
            <a:ext cx="5830349" cy="38844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188" y="1866838"/>
            <a:ext cx="5567740" cy="38844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7892734" y="5908698"/>
            <a:ext cx="3084499"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Mua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đồ</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chơi</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cho</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bé</a:t>
            </a:r>
            <a:endParaRPr lang="en-US" sz="2400" b="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1596267" y="5908699"/>
            <a:ext cx="2387192"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Bánh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trung</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thu</a:t>
            </a:r>
            <a:endParaRPr lang="en-US" sz="24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60518912"/>
      </p:ext>
    </p:extLst>
  </p:cSld>
  <p:clrMapOvr>
    <a:masterClrMapping/>
  </p:clrMapOvr>
  <mc:AlternateContent xmlns:mc="http://schemas.openxmlformats.org/markup-compatibility/2006" xmlns:p14="http://schemas.microsoft.com/office/powerpoint/2010/main">
    <mc:Choice Requires="p14">
      <p:transition spd="slow" p14:dur="2500" advTm="16624">
        <p:checker/>
      </p:transition>
    </mc:Choice>
    <mc:Fallback xmlns="">
      <p:transition spd="slow" advTm="16624">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2349727" y="222138"/>
            <a:ext cx="11081857"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vi-VN" sz="3600" b="1" dirty="0" smtClean="0">
                <a:solidFill>
                  <a:srgbClr val="0070C0"/>
                </a:solidFill>
                <a:cs typeface="Times New Roman" panose="02020603050405020304" pitchFamily="18" charset="0"/>
              </a:rPr>
              <a:t>Vào </a:t>
            </a:r>
            <a:r>
              <a:rPr lang="vi-VN" sz="3600" b="1" dirty="0">
                <a:solidFill>
                  <a:srgbClr val="0070C0"/>
                </a:solidFill>
                <a:cs typeface="Times New Roman" panose="02020603050405020304" pitchFamily="18" charset="0"/>
              </a:rPr>
              <a:t>ngày tết trung thu </a:t>
            </a:r>
            <a:endParaRPr lang="en-US" sz="3600" b="1" dirty="0" smtClean="0">
              <a:solidFill>
                <a:srgbClr val="0070C0"/>
              </a:solidFill>
              <a:cs typeface="Times New Roman" panose="02020603050405020304" pitchFamily="18" charset="0"/>
            </a:endParaRPr>
          </a:p>
          <a:p>
            <a:r>
              <a:rPr lang="en-US" sz="3600" b="1" dirty="0" smtClean="0">
                <a:solidFill>
                  <a:srgbClr val="0070C0"/>
                </a:solidFill>
                <a:cs typeface="Times New Roman" panose="02020603050405020304" pitchFamily="18" charset="0"/>
              </a:rPr>
              <a:t>     </a:t>
            </a:r>
            <a:r>
              <a:rPr lang="vi-VN" sz="3600" b="1" dirty="0" smtClean="0">
                <a:solidFill>
                  <a:srgbClr val="0070C0"/>
                </a:solidFill>
                <a:cs typeface="Times New Roman" panose="02020603050405020304" pitchFamily="18" charset="0"/>
              </a:rPr>
              <a:t>bố </a:t>
            </a:r>
            <a:r>
              <a:rPr lang="vi-VN" sz="3600" b="1" dirty="0">
                <a:solidFill>
                  <a:srgbClr val="0070C0"/>
                </a:solidFill>
                <a:cs typeface="Times New Roman" panose="02020603050405020304" pitchFamily="18" charset="0"/>
              </a:rPr>
              <a:t>mẹ thường chuẩn bị những gì?</a:t>
            </a:r>
            <a:endParaRPr lang="en-US" sz="3600" b="1" dirty="0">
              <a:solidFill>
                <a:srgbClr val="0070C0"/>
              </a:solidFill>
              <a:cs typeface="Times New Roman" panose="02020603050405020304" pitchFamily="18" charset="0"/>
            </a:endParaRPr>
          </a:p>
        </p:txBody>
      </p:sp>
      <p:pic>
        <p:nvPicPr>
          <p:cNvPr id="5" name="Picture 2" descr="Khám phá đồ chơi và mâm cỗ truyền thống Tết Trung thu | Văn hó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293" y="1586931"/>
            <a:ext cx="5994049" cy="41070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TextBox 5"/>
          <p:cNvSpPr txBox="1"/>
          <p:nvPr/>
        </p:nvSpPr>
        <p:spPr>
          <a:xfrm>
            <a:off x="7630622" y="5858488"/>
            <a:ext cx="2919389" cy="830997"/>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Bày</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mâm</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ngũ</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quả</a:t>
            </a:r>
            <a:r>
              <a:rPr lang="en-US" sz="2400" b="1" dirty="0" smtClean="0">
                <a:solidFill>
                  <a:srgbClr val="0070C0"/>
                </a:solidFill>
                <a:latin typeface="Arial" panose="020B0604020202020204" pitchFamily="34" charset="0"/>
                <a:cs typeface="Arial" panose="020B0604020202020204" pitchFamily="34" charset="0"/>
              </a:rPr>
              <a:t> </a:t>
            </a:r>
          </a:p>
          <a:p>
            <a:r>
              <a:rPr lang="en-US" sz="2400" b="1" dirty="0" smtClean="0">
                <a:solidFill>
                  <a:srgbClr val="0070C0"/>
                </a:solidFill>
                <a:latin typeface="Arial" panose="020B0604020202020204" pitchFamily="34"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pic>
        <p:nvPicPr>
          <p:cNvPr id="1026" name="Picture 2" descr="Trung Thu Đến Gia Đình Bạn Cần Chuẩn Bị Những G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39" y="1586931"/>
            <a:ext cx="5863904" cy="41413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8" name="TextBox 7"/>
          <p:cNvSpPr txBox="1"/>
          <p:nvPr/>
        </p:nvSpPr>
        <p:spPr>
          <a:xfrm>
            <a:off x="899517" y="5892778"/>
            <a:ext cx="3837910" cy="830997"/>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Nấu</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những</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món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ăn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ngon</a:t>
            </a:r>
            <a:endParaRPr lang="en-US" sz="2400" b="1" dirty="0" smtClean="0">
              <a:solidFill>
                <a:srgbClr val="0070C0"/>
              </a:solidFill>
              <a:latin typeface="Arial" panose="020B0604020202020204" pitchFamily="34" charset="0"/>
              <a:cs typeface="Arial" panose="020B0604020202020204" pitchFamily="34" charset="0"/>
            </a:endParaRPr>
          </a:p>
          <a:p>
            <a:r>
              <a:rPr lang="en-US" sz="2400" b="1" dirty="0" smtClean="0">
                <a:solidFill>
                  <a:srgbClr val="0070C0"/>
                </a:solidFill>
                <a:latin typeface="Arial" panose="020B0604020202020204" pitchFamily="34" charset="0"/>
                <a:cs typeface="Arial" panose="020B0604020202020204" pitchFamily="34" charset="0"/>
              </a:rPr>
              <a:t> </a:t>
            </a:r>
            <a:endParaRPr lang="en-US" sz="24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46768869"/>
      </p:ext>
    </p:extLst>
  </p:cSld>
  <p:clrMapOvr>
    <a:masterClrMapping/>
  </p:clrMapOvr>
  <mc:AlternateContent xmlns:mc="http://schemas.openxmlformats.org/markup-compatibility/2006" xmlns:p14="http://schemas.microsoft.com/office/powerpoint/2010/main">
    <mc:Choice Requires="p14">
      <p:transition spd="slow" p14:dur="2000" advTm="10312"/>
    </mc:Choice>
    <mc:Fallback xmlns="">
      <p:transition spd="slow" advTm="10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82069" y="344715"/>
            <a:ext cx="11486085"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en-US" sz="3600" b="1" dirty="0" err="1" smtClean="0">
                <a:solidFill>
                  <a:srgbClr val="0070C0"/>
                </a:solidFill>
                <a:latin typeface="Arial" panose="020B0604020202020204" pitchFamily="34" charset="0"/>
                <a:cs typeface="Arial" panose="020B0604020202020204" pitchFamily="34" charset="0"/>
              </a:rPr>
              <a:t>Loại</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bánh</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nào</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thường</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có</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mặt</a:t>
            </a:r>
            <a:r>
              <a:rPr lang="en-US" sz="3600" b="1" dirty="0" smtClean="0">
                <a:solidFill>
                  <a:srgbClr val="0070C0"/>
                </a:solidFill>
                <a:latin typeface="Arial" panose="020B0604020202020204" pitchFamily="34" charset="0"/>
                <a:cs typeface="Arial" panose="020B0604020202020204" pitchFamily="34" charset="0"/>
              </a:rPr>
              <a:t> </a:t>
            </a:r>
          </a:p>
          <a:p>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trong</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ngày</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tết</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trung</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thu</a:t>
            </a:r>
            <a:r>
              <a:rPr lang="en-US" sz="3600" b="1" dirty="0" smtClean="0">
                <a:solidFill>
                  <a:srgbClr val="0070C0"/>
                </a:solidFill>
                <a:latin typeface="Arial" panose="020B0604020202020204" pitchFamily="34" charset="0"/>
                <a:cs typeface="Arial" panose="020B0604020202020204" pitchFamily="34" charset="0"/>
              </a:rPr>
              <a:t> ở </a:t>
            </a:r>
            <a:r>
              <a:rPr lang="en-US" sz="3600" b="1" dirty="0" err="1" smtClean="0">
                <a:solidFill>
                  <a:srgbClr val="0070C0"/>
                </a:solidFill>
                <a:latin typeface="Arial" panose="020B0604020202020204" pitchFamily="34" charset="0"/>
                <a:cs typeface="Arial" panose="020B0604020202020204" pitchFamily="34" charset="0"/>
              </a:rPr>
              <a:t>các</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gia</a:t>
            </a:r>
            <a:r>
              <a:rPr lang="en-US" sz="3600" b="1" dirty="0" smtClean="0">
                <a:solidFill>
                  <a:srgbClr val="0070C0"/>
                </a:solidFill>
                <a:latin typeface="Arial" panose="020B0604020202020204" pitchFamily="34" charset="0"/>
                <a:cs typeface="Arial" panose="020B0604020202020204" pitchFamily="34" charset="0"/>
              </a:rPr>
              <a:t> </a:t>
            </a:r>
            <a:r>
              <a:rPr lang="en-US" sz="3600" b="1" dirty="0" err="1" smtClean="0">
                <a:solidFill>
                  <a:srgbClr val="0070C0"/>
                </a:solidFill>
                <a:latin typeface="Arial" panose="020B0604020202020204" pitchFamily="34" charset="0"/>
                <a:cs typeface="Arial" panose="020B0604020202020204" pitchFamily="34" charset="0"/>
              </a:rPr>
              <a:t>đình</a:t>
            </a:r>
            <a:r>
              <a:rPr lang="en-US" sz="3600" b="1" dirty="0" smtClean="0">
                <a:solidFill>
                  <a:srgbClr val="0070C0"/>
                </a:solidFill>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56" y="2117304"/>
            <a:ext cx="5410197" cy="3489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621" y="2117304"/>
            <a:ext cx="5545298" cy="3465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8230425" y="5849306"/>
            <a:ext cx="1585690"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Bánh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dẻo</a:t>
            </a:r>
            <a:endParaRPr lang="en-US" sz="2400" b="1"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1746217" y="5849306"/>
            <a:ext cx="2044149"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Bánh</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nướng</a:t>
            </a:r>
            <a:endParaRPr lang="en-US" sz="24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50103729"/>
      </p:ext>
    </p:extLst>
  </p:cSld>
  <p:clrMapOvr>
    <a:masterClrMapping/>
  </p:clrMapOvr>
  <mc:AlternateContent xmlns:mc="http://schemas.openxmlformats.org/markup-compatibility/2006" xmlns:p14="http://schemas.microsoft.com/office/powerpoint/2010/main">
    <mc:Choice Requires="p14">
      <p:transition spd="slow" p14:dur="1600" advTm="26941">
        <p:blinds dir="vert"/>
      </p:transition>
    </mc:Choice>
    <mc:Fallback xmlns="">
      <p:transition spd="slow" advTm="2694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3441032" y="136292"/>
            <a:ext cx="6965879" cy="1077218"/>
          </a:xfrm>
          <a:prstGeom prst="rect">
            <a:avLst/>
          </a:prstGeom>
          <a:noFill/>
        </p:spPr>
        <p:txBody>
          <a:bodyPr wrap="square" rtlCol="0">
            <a:spAutoFit/>
          </a:bodyPr>
          <a:lstStyle/>
          <a:p>
            <a:r>
              <a:rPr lang="en-US" sz="3200" b="1" dirty="0" err="1" smtClean="0">
                <a:solidFill>
                  <a:srgbClr val="0070C0"/>
                </a:solidFill>
                <a:latin typeface="Arial" panose="020B0604020202020204" pitchFamily="34" charset="0"/>
                <a:cs typeface="Arial" panose="020B0604020202020204" pitchFamily="34" charset="0"/>
              </a:rPr>
              <a:t>Một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số</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hoạt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động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được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tổ</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chức</a:t>
            </a:r>
            <a:endParaRPr lang="en-US" sz="3200" b="1" dirty="0" smtClean="0">
              <a:solidFill>
                <a:srgbClr val="0070C0"/>
              </a:solidFill>
              <a:latin typeface="Arial" panose="020B0604020202020204" pitchFamily="34" charset="0"/>
              <a:cs typeface="Arial" panose="020B0604020202020204" pitchFamily="34" charset="0"/>
            </a:endParaRPr>
          </a:p>
          <a:p>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vào</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ngày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tết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trung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thu</a:t>
            </a:r>
            <a:endParaRPr lang="en-US"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872" y="1571851"/>
            <a:ext cx="5783399" cy="45374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830" y="1571851"/>
            <a:ext cx="5752285" cy="45374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1788015" y="6212394"/>
            <a:ext cx="1653017"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Rước</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đèn</a:t>
            </a:r>
            <a:endParaRPr lang="en-US" sz="2400" b="1"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8254628" y="6243935"/>
            <a:ext cx="1689886"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Múa</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sư</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tử</a:t>
            </a:r>
            <a:endParaRPr lang="en-US" sz="24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38917568"/>
      </p:ext>
    </p:extLst>
  </p:cSld>
  <p:clrMapOvr>
    <a:masterClrMapping/>
  </p:clrMapOvr>
  <mc:AlternateContent xmlns:mc="http://schemas.openxmlformats.org/markup-compatibility/2006" xmlns:p14="http://schemas.microsoft.com/office/powerpoint/2010/main">
    <mc:Choice Requires="p14">
      <p:transition spd="slow" p14:dur="2500" advTm="20068">
        <p:checker/>
      </p:transition>
    </mc:Choice>
    <mc:Fallback xmlns="">
      <p:transition spd="slow" advTm="20068">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506" y="1732084"/>
            <a:ext cx="5569122" cy="3958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7051" y="1732084"/>
            <a:ext cx="5731197" cy="39588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1277826" y="5943893"/>
            <a:ext cx="2834430"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Bày</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mâm</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ngũ</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quả</a:t>
            </a:r>
            <a:endParaRPr lang="en-US" sz="2400" b="1" dirty="0">
              <a:solidFill>
                <a:srgbClr val="0070C0"/>
              </a:solidFill>
              <a:latin typeface="Arial" panose="020B0604020202020204" pitchFamily="34" charset="0"/>
              <a:cs typeface="Arial" panose="020B0604020202020204" pitchFamily="34" charset="0"/>
            </a:endParaRPr>
          </a:p>
        </p:txBody>
      </p:sp>
      <p:sp>
        <p:nvSpPr>
          <p:cNvPr id="9" name="TextBox 8"/>
          <p:cNvSpPr txBox="1"/>
          <p:nvPr/>
        </p:nvSpPr>
        <p:spPr>
          <a:xfrm>
            <a:off x="7395678" y="5943892"/>
            <a:ext cx="3446777" cy="461665"/>
          </a:xfrm>
          <a:prstGeom prst="rect">
            <a:avLst/>
          </a:prstGeom>
          <a:noFill/>
        </p:spPr>
        <p:txBody>
          <a:bodyPr wrap="none" rtlCol="0">
            <a:spAutoFit/>
          </a:bodyPr>
          <a:lstStyle/>
          <a:p>
            <a:r>
              <a:rPr lang="en-US" sz="2400" b="1" dirty="0" err="1" smtClean="0">
                <a:solidFill>
                  <a:srgbClr val="0070C0"/>
                </a:solidFill>
                <a:latin typeface="Arial" panose="020B0604020202020204" pitchFamily="34" charset="0"/>
                <a:cs typeface="Arial" panose="020B0604020202020204" pitchFamily="34" charset="0"/>
              </a:rPr>
              <a:t>Bé</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biểu</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diễn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văn</a:t>
            </a:r>
            <a:r>
              <a:rPr lang="en-US" sz="2400" b="1" dirty="0" smtClean="0">
                <a:solidFill>
                  <a:srgbClr val="0070C0"/>
                </a:solidFill>
                <a:latin typeface="Arial" panose="020B0604020202020204" pitchFamily="34" charset="0"/>
                <a:cs typeface="Arial" panose="020B0604020202020204" pitchFamily="34" charset="0"/>
              </a:rPr>
              <a:t> </a:t>
            </a:r>
            <a:r>
              <a:rPr lang="en-US" sz="2400" b="1" dirty="0" err="1" smtClean="0">
                <a:solidFill>
                  <a:srgbClr val="0070C0"/>
                </a:solidFill>
                <a:latin typeface="Arial" panose="020B0604020202020204" pitchFamily="34" charset="0"/>
                <a:cs typeface="Arial" panose="020B0604020202020204" pitchFamily="34" charset="0"/>
              </a:rPr>
              <a:t>nghệ</a:t>
            </a:r>
            <a:endParaRPr lang="en-US" sz="2400" b="1" dirty="0">
              <a:solidFill>
                <a:srgbClr val="0070C0"/>
              </a:solidFill>
              <a:latin typeface="Arial" panose="020B0604020202020204" pitchFamily="34" charset="0"/>
              <a:cs typeface="Arial" panose="020B0604020202020204" pitchFamily="34" charset="0"/>
            </a:endParaRPr>
          </a:p>
        </p:txBody>
      </p:sp>
      <p:sp>
        <p:nvSpPr>
          <p:cNvPr id="10" name="TextBox 9"/>
          <p:cNvSpPr txBox="1"/>
          <p:nvPr/>
        </p:nvSpPr>
        <p:spPr>
          <a:xfrm>
            <a:off x="3291563" y="268176"/>
            <a:ext cx="6965879" cy="1077218"/>
          </a:xfrm>
          <a:prstGeom prst="rect">
            <a:avLst/>
          </a:prstGeom>
          <a:noFill/>
        </p:spPr>
        <p:txBody>
          <a:bodyPr wrap="square" rtlCol="0">
            <a:spAutoFit/>
          </a:bodyPr>
          <a:lstStyle/>
          <a:p>
            <a:r>
              <a:rPr lang="en-US" sz="3200" b="1" dirty="0" err="1" smtClean="0">
                <a:solidFill>
                  <a:srgbClr val="0070C0"/>
                </a:solidFill>
                <a:latin typeface="Arial" panose="020B0604020202020204" pitchFamily="34" charset="0"/>
                <a:cs typeface="Arial" panose="020B0604020202020204" pitchFamily="34" charset="0"/>
              </a:rPr>
              <a:t>Một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số</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hoạt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động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được</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tổ</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chức</a:t>
            </a:r>
            <a:endParaRPr lang="en-US" sz="3200" b="1" dirty="0" smtClean="0">
              <a:solidFill>
                <a:srgbClr val="0070C0"/>
              </a:solidFill>
              <a:latin typeface="Arial" panose="020B0604020202020204" pitchFamily="34" charset="0"/>
              <a:cs typeface="Arial" panose="020B0604020202020204" pitchFamily="34" charset="0"/>
            </a:endParaRPr>
          </a:p>
          <a:p>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vào</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ngày</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tết</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trung</a:t>
            </a:r>
            <a:r>
              <a:rPr lang="en-US" sz="3200" b="1" dirty="0" smtClean="0">
                <a:solidFill>
                  <a:srgbClr val="0070C0"/>
                </a:solidFill>
                <a:latin typeface="Arial" panose="020B0604020202020204" pitchFamily="34" charset="0"/>
                <a:cs typeface="Arial" panose="020B0604020202020204" pitchFamily="34" charset="0"/>
              </a:rPr>
              <a:t> </a:t>
            </a:r>
            <a:r>
              <a:rPr lang="en-US" sz="3200" b="1" dirty="0" err="1" smtClean="0">
                <a:solidFill>
                  <a:srgbClr val="0070C0"/>
                </a:solidFill>
                <a:latin typeface="Arial" panose="020B0604020202020204" pitchFamily="34" charset="0"/>
                <a:cs typeface="Arial" panose="020B0604020202020204" pitchFamily="34" charset="0"/>
              </a:rPr>
              <a:t>thu</a:t>
            </a:r>
            <a:endParaRPr lang="en-US" sz="32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2635" y="1732084"/>
            <a:ext cx="780993" cy="780270"/>
          </a:xfrm>
          <a:prstGeom prst="rect">
            <a:avLst/>
          </a:prstGeom>
        </p:spPr>
      </p:pic>
    </p:spTree>
    <p:custDataLst>
      <p:tags r:id="rId1"/>
    </p:custDataLst>
    <p:extLst>
      <p:ext uri="{BB962C8B-B14F-4D97-AF65-F5344CB8AC3E}">
        <p14:creationId xmlns:p14="http://schemas.microsoft.com/office/powerpoint/2010/main" val="3322393011"/>
      </p:ext>
    </p:extLst>
  </p:cSld>
  <p:clrMapOvr>
    <a:masterClrMapping/>
  </p:clrMapOvr>
  <mc:AlternateContent xmlns:mc="http://schemas.openxmlformats.org/markup-compatibility/2006" xmlns:p14="http://schemas.microsoft.com/office/powerpoint/2010/main">
    <mc:Choice Requires="p14">
      <p:transition spd="slow" p14:dur="2000" advTm="10722"/>
    </mc:Choice>
    <mc:Fallback xmlns="">
      <p:transition spd="slow" advTm="107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6"/>
</p:tagLst>
</file>

<file path=ppt/tags/tag10.xml><?xml version="1.0" encoding="utf-8"?>
<p:tagLst xmlns:a="http://schemas.openxmlformats.org/drawingml/2006/main" xmlns:r="http://schemas.openxmlformats.org/officeDocument/2006/relationships" xmlns:p="http://schemas.openxmlformats.org/presentationml/2006/main">
  <p:tag name="TIMING" val="|0|0.9|3.4|1.5"/>
</p:tagLst>
</file>

<file path=ppt/tags/tag11.xml><?xml version="1.0" encoding="utf-8"?>
<p:tagLst xmlns:a="http://schemas.openxmlformats.org/drawingml/2006/main" xmlns:r="http://schemas.openxmlformats.org/officeDocument/2006/relationships" xmlns:p="http://schemas.openxmlformats.org/presentationml/2006/main">
  <p:tag name="TIMING" val="|13.5"/>
</p:tagLst>
</file>

<file path=ppt/tags/tag12.xml><?xml version="1.0" encoding="utf-8"?>
<p:tagLst xmlns:a="http://schemas.openxmlformats.org/drawingml/2006/main" xmlns:r="http://schemas.openxmlformats.org/officeDocument/2006/relationships" xmlns:p="http://schemas.openxmlformats.org/presentationml/2006/main">
  <p:tag name="TIMING" val="|4.5"/>
</p:tagLst>
</file>

<file path=ppt/tags/tag13.xml><?xml version="1.0" encoding="utf-8"?>
<p:tagLst xmlns:a="http://schemas.openxmlformats.org/drawingml/2006/main" xmlns:r="http://schemas.openxmlformats.org/officeDocument/2006/relationships" xmlns:p="http://schemas.openxmlformats.org/presentationml/2006/main">
  <p:tag name="TIMING" val="|1.6"/>
</p:tagLst>
</file>

<file path=ppt/tags/tag14.xml><?xml version="1.0" encoding="utf-8"?>
<p:tagLst xmlns:a="http://schemas.openxmlformats.org/drawingml/2006/main" xmlns:r="http://schemas.openxmlformats.org/officeDocument/2006/relationships" xmlns:p="http://schemas.openxmlformats.org/presentationml/2006/main">
  <p:tag name="TIMING" val="|1.2|1.5"/>
</p:tagLst>
</file>

<file path=ppt/tags/tag15.xml><?xml version="1.0" encoding="utf-8"?>
<p:tagLst xmlns:a="http://schemas.openxmlformats.org/drawingml/2006/main" xmlns:r="http://schemas.openxmlformats.org/officeDocument/2006/relationships" xmlns:p="http://schemas.openxmlformats.org/presentationml/2006/main">
  <p:tag name="TIMING" val="|5.5"/>
</p:tagLst>
</file>

<file path=ppt/tags/tag16.xml><?xml version="1.0" encoding="utf-8"?>
<p:tagLst xmlns:a="http://schemas.openxmlformats.org/drawingml/2006/main" xmlns:r="http://schemas.openxmlformats.org/officeDocument/2006/relationships" xmlns:p="http://schemas.openxmlformats.org/presentationml/2006/main">
  <p:tag name="TIMING" val="|5.6|4|2|1.3|14.6"/>
</p:tagLst>
</file>

<file path=ppt/tags/tag17.xml><?xml version="1.0" encoding="utf-8"?>
<p:tagLst xmlns:a="http://schemas.openxmlformats.org/drawingml/2006/main" xmlns:r="http://schemas.openxmlformats.org/officeDocument/2006/relationships" xmlns:p="http://schemas.openxmlformats.org/presentationml/2006/main">
  <p:tag name="TIMING" val="|16.3|2.5|6|9.1|1.9|2.7"/>
</p:tagLst>
</file>

<file path=ppt/tags/tag18.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1.7|6.3|2.4"/>
</p:tagLst>
</file>

<file path=ppt/tags/tag3.xml><?xml version="1.0" encoding="utf-8"?>
<p:tagLst xmlns:a="http://schemas.openxmlformats.org/drawingml/2006/main" xmlns:r="http://schemas.openxmlformats.org/officeDocument/2006/relationships" xmlns:p="http://schemas.openxmlformats.org/presentationml/2006/main">
  <p:tag name="TIMING" val="|1.2|1|13.1|0.9"/>
</p:tagLst>
</file>

<file path=ppt/tags/tag4.xml><?xml version="1.0" encoding="utf-8"?>
<p:tagLst xmlns:a="http://schemas.openxmlformats.org/drawingml/2006/main" xmlns:r="http://schemas.openxmlformats.org/officeDocument/2006/relationships" xmlns:p="http://schemas.openxmlformats.org/presentationml/2006/main">
  <p:tag name="TIMING" val="|0|6.2|1.6|4.8|1.1"/>
</p:tagLst>
</file>

<file path=ppt/tags/tag5.xml><?xml version="1.0" encoding="utf-8"?>
<p:tagLst xmlns:a="http://schemas.openxmlformats.org/drawingml/2006/main" xmlns:r="http://schemas.openxmlformats.org/officeDocument/2006/relationships" xmlns:p="http://schemas.openxmlformats.org/presentationml/2006/main">
  <p:tag name="TIMING" val="|0.5|1.1|3.4|1.1"/>
</p:tagLst>
</file>

<file path=ppt/tags/tag6.xml><?xml version="1.0" encoding="utf-8"?>
<p:tagLst xmlns:a="http://schemas.openxmlformats.org/drawingml/2006/main" xmlns:r="http://schemas.openxmlformats.org/officeDocument/2006/relationships" xmlns:p="http://schemas.openxmlformats.org/presentationml/2006/main">
  <p:tag name="TIMING" val="|5.1|11.5|1.7|1|1.2"/>
</p:tagLst>
</file>

<file path=ppt/tags/tag7.xml><?xml version="1.0" encoding="utf-8"?>
<p:tagLst xmlns:a="http://schemas.openxmlformats.org/drawingml/2006/main" xmlns:r="http://schemas.openxmlformats.org/officeDocument/2006/relationships" xmlns:p="http://schemas.openxmlformats.org/presentationml/2006/main">
  <p:tag name="TIMING" val="|0|7.3|2.4|3.8|2.3"/>
</p:tagLst>
</file>

<file path=ppt/tags/tag8.xml><?xml version="1.0" encoding="utf-8"?>
<p:tagLst xmlns:a="http://schemas.openxmlformats.org/drawingml/2006/main" xmlns:r="http://schemas.openxmlformats.org/officeDocument/2006/relationships" xmlns:p="http://schemas.openxmlformats.org/presentationml/2006/main">
  <p:tag name="TIMING" val="|1|3.8|1.7|1.7"/>
</p:tagLst>
</file>

<file path=ppt/tags/tag9.xml><?xml version="1.0" encoding="utf-8"?>
<p:tagLst xmlns:a="http://schemas.openxmlformats.org/drawingml/2006/main" xmlns:r="http://schemas.openxmlformats.org/officeDocument/2006/relationships" xmlns:p="http://schemas.openxmlformats.org/presentationml/2006/main">
  <p:tag name="TIMING" val="|1|2.6|3.3|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408</Words>
  <Application>Microsoft Office PowerPoint</Application>
  <PresentationFormat>Widescreen</PresentationFormat>
  <Paragraphs>62</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185</cp:revision>
  <dcterms:created xsi:type="dcterms:W3CDTF">2021-09-05T07:06:09Z</dcterms:created>
  <dcterms:modified xsi:type="dcterms:W3CDTF">2024-09-15T16:39:05Z</dcterms:modified>
</cp:coreProperties>
</file>