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294" r:id="rId4"/>
    <p:sldId id="286" r:id="rId5"/>
    <p:sldId id="295" r:id="rId6"/>
    <p:sldId id="296" r:id="rId7"/>
    <p:sldId id="306" r:id="rId8"/>
    <p:sldId id="313" r:id="rId9"/>
    <p:sldId id="315" r:id="rId10"/>
    <p:sldId id="316" r:id="rId11"/>
    <p:sldId id="317" r:id="rId12"/>
    <p:sldId id="318" r:id="rId13"/>
    <p:sldId id="319" r:id="rId14"/>
    <p:sldId id="301" r:id="rId15"/>
    <p:sldId id="305" r:id="rId16"/>
    <p:sldId id="304" r:id="rId17"/>
    <p:sldId id="303" r:id="rId18"/>
    <p:sldId id="312" r:id="rId19"/>
    <p:sldId id="325" r:id="rId20"/>
    <p:sldId id="326" r:id="rId21"/>
    <p:sldId id="327" r:id="rId22"/>
    <p:sldId id="337" r:id="rId23"/>
    <p:sldId id="298" r:id="rId24"/>
    <p:sldId id="297" r:id="rId25"/>
    <p:sldId id="299" r:id="rId26"/>
    <p:sldId id="321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0066FF"/>
    <a:srgbClr val="99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1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97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2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1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0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0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77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7A11B-20AD-4168-9924-C68729DC9D3E}" type="datetimeFigureOut">
              <a:rPr lang="en-US" smtClean="0"/>
              <a:pPr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65C19-5DE3-48FC-BAD0-B65CBB7CB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9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tap%20hop%20SKKN\New%20Folder%20(8)\Downloads\GADT%20Ho&#224;i\GADT%20Ho&#224;i\02ad9c09817b02724e17789d0517a335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huy&#234;n%202020\So%202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huy&#234;n%202020\so%206.wmv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hyperlink" Target="http://i181.photobucket.com/albums/x204/nguyenhuongthachthao/Blue%20beer%20wallpaper/1178508017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Kết quả hình ảnh cho vector children"/>
          <p:cNvPicPr>
            <a:picLocks noChangeAspect="1" noChangeArrowheads="1"/>
          </p:cNvPicPr>
          <p:nvPr/>
        </p:nvPicPr>
        <p:blipFill>
          <a:blip r:embed="rId3" cstate="print"/>
          <a:srcRect r="26016" b="1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600980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làm quen với toán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3728" y="3352800"/>
            <a:ext cx="52052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</a:t>
            </a:r>
          </a:p>
          <a:p>
            <a:pPr algn="ctr"/>
            <a:r>
              <a:rPr lang="en-US" sz="36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liền trước – số liền sau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590800" y="4876800"/>
            <a:ext cx="44958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 tuổi : Mẫu giáo lớn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viên: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02ad9c09817b02724e17789d0517a3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451600"/>
            <a:ext cx="304800" cy="406400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2819400" y="6195219"/>
            <a:ext cx="44958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học: 2023 - 2024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WordArt 11" descr="Wide upward diagonal"/>
          <p:cNvSpPr>
            <a:spLocks noChangeArrowheads="1" noChangeShapeType="1" noTextEdit="1"/>
          </p:cNvSpPr>
          <p:nvPr/>
        </p:nvSpPr>
        <p:spPr bwMode="auto">
          <a:xfrm>
            <a:off x="1752600" y="889000"/>
            <a:ext cx="6096000" cy="1422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wdUpDiag">
                  <a:fgClr>
                    <a:srgbClr val="000000"/>
                  </a:fgClr>
                  <a:bgClr>
                    <a:srgbClr val="FF0000"/>
                  </a:bgClr>
                </a:pattFill>
                <a:latin typeface="Times New Roman"/>
                <a:cs typeface="Times New Roman"/>
              </a:rPr>
              <a:t>Giáo án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1" y="685800"/>
            <a:ext cx="2362200" cy="54102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685800"/>
            <a:ext cx="2895600" cy="5410200"/>
            <a:chOff x="381000" y="838200"/>
            <a:chExt cx="16002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40029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7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371600" y="2977172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2900972"/>
            <a:ext cx="1219200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2900972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1843578" y="951875"/>
            <a:ext cx="1129925" cy="1368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1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97902" y="2939072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4419600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5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0" y="685800"/>
            <a:ext cx="2514599" cy="55626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685800"/>
            <a:ext cx="2895600" cy="5410200"/>
            <a:chOff x="381000" y="838200"/>
            <a:chExt cx="16002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40029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7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371600" y="2705100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2900972"/>
            <a:ext cx="1219200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2900972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1843578" y="951875"/>
            <a:ext cx="1129925" cy="13682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97902" y="2667000"/>
            <a:ext cx="1083498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4419600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535309" y="4223728"/>
            <a:ext cx="1083498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4403837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5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95401" y="457200"/>
            <a:ext cx="2209800" cy="579120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457200"/>
            <a:ext cx="2438400" cy="6019800"/>
            <a:chOff x="381000" y="838200"/>
            <a:chExt cx="16002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40029" y="876570"/>
              <a:ext cx="593734" cy="4359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7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371600" y="2171700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824096" y="690024"/>
            <a:ext cx="1081773" cy="1105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pic>
        <p:nvPicPr>
          <p:cNvPr id="1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38400" y="2133600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95400" y="3417823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362200" y="33797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95400" y="4637023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414288" y="46370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85437" y="3074924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85437" y="4294124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52237" y="4256024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707701" y="1866900"/>
            <a:ext cx="1012864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74501" y="1828800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698301" y="30749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74501" y="5322823"/>
            <a:ext cx="1007299" cy="10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32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914650" y="3684588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3328988" y="4533900"/>
            <a:ext cx="1857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7000" y="1447800"/>
            <a:ext cx="1143000" cy="4648200"/>
            <a:chOff x="381000" y="838200"/>
            <a:chExt cx="1600200" cy="2133600"/>
          </a:xfrm>
        </p:grpSpPr>
        <p:sp>
          <p:nvSpPr>
            <p:cNvPr id="11" name="Rounded Rectangle 10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0" y="1447800"/>
            <a:ext cx="1079500" cy="4648200"/>
            <a:chOff x="381000" y="838200"/>
            <a:chExt cx="1600200" cy="2133600"/>
          </a:xfrm>
        </p:grpSpPr>
        <p:sp>
          <p:nvSpPr>
            <p:cNvPr id="14" name="Rounded Rectangle 13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08154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9200" y="1447800"/>
            <a:ext cx="1223434" cy="4648200"/>
            <a:chOff x="381000" y="838200"/>
            <a:chExt cx="1600200" cy="2133600"/>
          </a:xfrm>
        </p:grpSpPr>
        <p:sp>
          <p:nvSpPr>
            <p:cNvPr id="17" name="Rounded Rectangle 16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4600" y="1447800"/>
            <a:ext cx="1223434" cy="4648200"/>
            <a:chOff x="181668" y="838200"/>
            <a:chExt cx="1600200" cy="2133600"/>
          </a:xfrm>
        </p:grpSpPr>
        <p:sp>
          <p:nvSpPr>
            <p:cNvPr id="20" name="Rounded Rectangle 19"/>
            <p:cNvSpPr/>
            <p:nvPr/>
          </p:nvSpPr>
          <p:spPr>
            <a:xfrm>
              <a:off x="181668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1998" y="943131"/>
              <a:ext cx="783853" cy="4819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0" y="1447800"/>
            <a:ext cx="1295400" cy="4648200"/>
            <a:chOff x="-219075" y="838200"/>
            <a:chExt cx="1600200" cy="2133600"/>
          </a:xfrm>
        </p:grpSpPr>
        <p:sp>
          <p:nvSpPr>
            <p:cNvPr id="23" name="Rounded Rectangle 22"/>
            <p:cNvSpPr/>
            <p:nvPr/>
          </p:nvSpPr>
          <p:spPr>
            <a:xfrm>
              <a:off x="-219075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0963" y="943131"/>
              <a:ext cx="700088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81600" y="1447800"/>
            <a:ext cx="1219200" cy="4648200"/>
            <a:chOff x="381000" y="838200"/>
            <a:chExt cx="1600200" cy="2133600"/>
          </a:xfrm>
        </p:grpSpPr>
        <p:sp>
          <p:nvSpPr>
            <p:cNvPr id="26" name="Rounded Rectangle 25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96200" y="1447800"/>
            <a:ext cx="1295400" cy="4648200"/>
            <a:chOff x="381000" y="838200"/>
            <a:chExt cx="1600200" cy="2133600"/>
          </a:xfrm>
        </p:grpSpPr>
        <p:sp>
          <p:nvSpPr>
            <p:cNvPr id="29" name="Rounded Rectangle 28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91428" y="943131"/>
              <a:ext cx="619124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31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04800" y="2971800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19200" y="3019644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820770" y="3019644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514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16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09686" y="3904813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825067" y="4724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415867" y="5410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t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23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286000" y="48768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8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-0.12083 -0.435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0375 -0.4185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-2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286000" y="48768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5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64584 -0.4296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0" y="-21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6 L 0.7125 -0.440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00" y="-220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066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438400" y="4876800"/>
            <a:ext cx="990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3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12916 -0.4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25 -0.46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231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1371600"/>
            <a:ext cx="2743200" cy="19050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3733800" y="1649187"/>
            <a:ext cx="1143000" cy="139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7010400" y="4724400"/>
            <a:ext cx="11430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304800" y="4876800"/>
            <a:ext cx="990600" cy="1170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286000" y="4876800"/>
            <a:ext cx="1143000" cy="1094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13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smile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a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0"/>
            <a:ext cx="7620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75507" y="228600"/>
            <a:ext cx="8739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 hãy tìm số  liền trước, liền sau của số cho trước nhé!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64584 -0.440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0" y="-2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22917 -0.4351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00" y="-21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roi ban gioi qua gioi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 ban thu doan lai x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609600" y="1524000"/>
            <a:ext cx="7543800" cy="1143000"/>
            <a:chOff x="609600" y="1828800"/>
            <a:chExt cx="7543800" cy="762000"/>
          </a:xfrm>
        </p:grpSpPr>
        <p:sp>
          <p:nvSpPr>
            <p:cNvPr id="17" name="Rounded Rectangle 16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loud 17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WordArt 12"/>
          <p:cNvSpPr>
            <a:spLocks noChangeArrowheads="1" noChangeShapeType="1" noTextEdit="1"/>
          </p:cNvSpPr>
          <p:nvPr/>
        </p:nvSpPr>
        <p:spPr bwMode="auto">
          <a:xfrm>
            <a:off x="3810000" y="16002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3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09600" y="2895600"/>
            <a:ext cx="7543800" cy="1143000"/>
            <a:chOff x="609600" y="1828800"/>
            <a:chExt cx="7543800" cy="762000"/>
          </a:xfrm>
        </p:grpSpPr>
        <p:sp>
          <p:nvSpPr>
            <p:cNvPr id="34" name="Rounded Rectangle 33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loud 34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WordArt 12"/>
          <p:cNvSpPr>
            <a:spLocks noChangeArrowheads="1" noChangeShapeType="1" noTextEdit="1"/>
          </p:cNvSpPr>
          <p:nvPr/>
        </p:nvSpPr>
        <p:spPr bwMode="auto">
          <a:xfrm>
            <a:off x="3810000" y="30480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09600" y="76200"/>
            <a:ext cx="7543800" cy="1143000"/>
            <a:chOff x="609600" y="1828800"/>
            <a:chExt cx="7543800" cy="762000"/>
          </a:xfrm>
        </p:grpSpPr>
        <p:sp>
          <p:nvSpPr>
            <p:cNvPr id="38" name="Rounded Rectangle 37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loud 38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WordArt 12"/>
          <p:cNvSpPr>
            <a:spLocks noChangeArrowheads="1" noChangeShapeType="1" noTextEdit="1"/>
          </p:cNvSpPr>
          <p:nvPr/>
        </p:nvSpPr>
        <p:spPr bwMode="auto">
          <a:xfrm>
            <a:off x="3810000" y="1524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2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09600" y="4267200"/>
            <a:ext cx="7543800" cy="1143000"/>
            <a:chOff x="609600" y="1828800"/>
            <a:chExt cx="7543800" cy="762000"/>
          </a:xfrm>
        </p:grpSpPr>
        <p:sp>
          <p:nvSpPr>
            <p:cNvPr id="42" name="Rounded Rectangle 41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loud 42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WordArt 12"/>
          <p:cNvSpPr>
            <a:spLocks noChangeArrowheads="1" noChangeShapeType="1" noTextEdit="1"/>
          </p:cNvSpPr>
          <p:nvPr/>
        </p:nvSpPr>
        <p:spPr bwMode="auto">
          <a:xfrm>
            <a:off x="3810000" y="44196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5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09600" y="5638800"/>
            <a:ext cx="7543800" cy="1143000"/>
            <a:chOff x="609600" y="1828800"/>
            <a:chExt cx="7543800" cy="762000"/>
          </a:xfrm>
        </p:grpSpPr>
        <p:sp>
          <p:nvSpPr>
            <p:cNvPr id="46" name="Rounded Rectangle 45"/>
            <p:cNvSpPr/>
            <p:nvPr/>
          </p:nvSpPr>
          <p:spPr>
            <a:xfrm>
              <a:off x="609600" y="1828800"/>
              <a:ext cx="7543800" cy="762000"/>
            </a:xfrm>
            <a:prstGeom prst="roundRect">
              <a:avLst/>
            </a:prstGeom>
            <a:solidFill>
              <a:srgbClr val="FFCCC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loud 46"/>
            <p:cNvSpPr/>
            <p:nvPr/>
          </p:nvSpPr>
          <p:spPr>
            <a:xfrm>
              <a:off x="2971800" y="1828800"/>
              <a:ext cx="2438400" cy="7620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WordArt 12"/>
          <p:cNvSpPr>
            <a:spLocks noChangeArrowheads="1" noChangeShapeType="1" noTextEdit="1"/>
          </p:cNvSpPr>
          <p:nvPr/>
        </p:nvSpPr>
        <p:spPr bwMode="auto">
          <a:xfrm>
            <a:off x="3810000" y="5791200"/>
            <a:ext cx="76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/>
              </a:rPr>
              <a:t>6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324600" y="762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53" name="Oval 52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14400" y="76200"/>
            <a:ext cx="1447800" cy="1143000"/>
            <a:chOff x="914400" y="76200"/>
            <a:chExt cx="1447800" cy="1143000"/>
          </a:xfrm>
        </p:grpSpPr>
        <p:sp>
          <p:nvSpPr>
            <p:cNvPr id="56" name="Oval 55"/>
            <p:cNvSpPr/>
            <p:nvPr/>
          </p:nvSpPr>
          <p:spPr>
            <a:xfrm>
              <a:off x="914400" y="76200"/>
              <a:ext cx="1447800" cy="1143000"/>
            </a:xfrm>
            <a:prstGeom prst="ellipse">
              <a:avLst/>
            </a:prstGeom>
            <a:solidFill>
              <a:srgbClr val="FFFF99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371600" y="228600"/>
              <a:ext cx="381000" cy="914400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00800" y="15240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59" name="Oval 58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4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14400" y="15240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62" name="Oval 61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00800" y="28956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65" name="Oval 64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400800" y="42672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68" name="Oval 67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6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324600" y="56388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71" name="Oval 70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814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7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14400" y="28956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74" name="Oval 73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3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14400" y="42672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77" name="Oval 76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14400" y="5638800"/>
            <a:ext cx="1447800" cy="1143000"/>
            <a:chOff x="1219200" y="3352800"/>
            <a:chExt cx="1447800" cy="1143000"/>
          </a:xfrm>
          <a:solidFill>
            <a:srgbClr val="FFFF99"/>
          </a:solidFill>
        </p:grpSpPr>
        <p:sp>
          <p:nvSpPr>
            <p:cNvPr id="80" name="Oval 79"/>
            <p:cNvSpPr/>
            <p:nvPr/>
          </p:nvSpPr>
          <p:spPr>
            <a:xfrm>
              <a:off x="1219200" y="3352800"/>
              <a:ext cx="1447800" cy="1143000"/>
            </a:xfrm>
            <a:prstGeom prst="ellipse">
              <a:avLst/>
            </a:prstGeom>
            <a:grp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600200" y="3505200"/>
              <a:ext cx="685800" cy="762000"/>
            </a:xfrm>
            <a:prstGeom prst="rect">
              <a:avLst/>
            </a:prstGeom>
            <a:grp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/>
                </a:rPr>
                <a:t>5</a:t>
              </a:r>
            </a:p>
          </p:txBody>
        </p:sp>
      </p:grpSp>
      <p:pic>
        <p:nvPicPr>
          <p:cNvPr id="2" name="cat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210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5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36" grpId="0"/>
      <p:bldP spid="40" grpId="0"/>
      <p:bldP spid="44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38878749d44e807e78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-3313" y="2362200"/>
            <a:ext cx="91440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17600" indent="-1117600" algn="ctr"/>
            <a:r>
              <a:rPr lang="it-IT" sz="2200" b="1" dirty="0">
                <a:solidFill>
                  <a:schemeClr val="tx2"/>
                </a:solidFill>
              </a:rPr>
              <a:t>             </a:t>
            </a:r>
            <a:br>
              <a:rPr lang="it-IT" sz="2200" b="1" dirty="0">
                <a:solidFill>
                  <a:schemeClr val="tx2"/>
                </a:solidFill>
              </a:rPr>
            </a:br>
            <a:r>
              <a:rPr lang="it-IT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I, MỤC ĐÍCH YÊU CẦU:</a:t>
            </a:r>
          </a:p>
          <a:p>
            <a:r>
              <a:rPr lang="pt-BR" sz="2200" b="1" dirty="0">
                <a:solidFill>
                  <a:srgbClr val="0000FF"/>
                </a:solidFill>
              </a:rPr>
              <a:t>1.  Kiến thức: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nhận biết chữ số từ 1 đến 7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biết số liền trước là số đứng trước và nhỏ hơn 1 đơn vị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biết số liền sau là số đứng sau và lớn hơn 1 đơn vị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hiểu nguyên tắc về số liền trước,số liền sau trong dãy số tự nhiên từ 1đến 7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2. Kỹ năng: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 </a:t>
            </a:r>
            <a:r>
              <a:rPr lang="it-IT" sz="2200" dirty="0">
                <a:solidFill>
                  <a:srgbClr val="0000FF"/>
                </a:solidFill>
              </a:rPr>
              <a:t>Trẻ biết sử dụng kỹ năng đếm các nhóm đối tượng có số lượng trong phạm vi 7 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vận dụng một số kỹ năng đã học để tạo ra nhóm đối tượng có số lượng trong phạm vi 7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Trẻ có kỹ năng xác định số liền  trước, số liền sau của một số có sẵn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dirty="0">
                <a:solidFill>
                  <a:srgbClr val="0000FF"/>
                </a:solidFill>
              </a:rPr>
              <a:t>- Rèn cho trẻ phối hợp tay và mắt, sự tập trung,điều khiển,</a:t>
            </a:r>
            <a:r>
              <a:rPr lang="vi-VN" sz="2200" dirty="0">
                <a:solidFill>
                  <a:srgbClr val="0000FF"/>
                </a:solidFill>
              </a:rPr>
              <a:t>khéo léo,</a:t>
            </a:r>
            <a:r>
              <a:rPr lang="it-IT" sz="2200" dirty="0">
                <a:solidFill>
                  <a:srgbClr val="0000FF"/>
                </a:solidFill>
              </a:rPr>
              <a:t>tính độc lập,</a:t>
            </a:r>
            <a:r>
              <a:rPr lang="vi-VN" sz="2200" dirty="0">
                <a:solidFill>
                  <a:srgbClr val="0000FF"/>
                </a:solidFill>
              </a:rPr>
              <a:t> vận động tinh </a:t>
            </a:r>
            <a:r>
              <a:rPr lang="it-IT" sz="2200" dirty="0">
                <a:solidFill>
                  <a:srgbClr val="0000FF"/>
                </a:solidFill>
              </a:rPr>
              <a:t>v..v..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3. Thái độ</a:t>
            </a:r>
            <a:r>
              <a:rPr lang="it-IT" sz="2200" dirty="0">
                <a:solidFill>
                  <a:srgbClr val="0000FF"/>
                </a:solidFill>
              </a:rPr>
              <a:t> :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</a:t>
            </a:r>
            <a:r>
              <a:rPr lang="it-IT" sz="2200" dirty="0">
                <a:solidFill>
                  <a:srgbClr val="0000FF"/>
                </a:solidFill>
              </a:rPr>
              <a:t> Trẻ biết cách giữ gìn giáo cụ học tập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 </a:t>
            </a:r>
            <a:r>
              <a:rPr lang="it-IT" sz="2200" dirty="0">
                <a:solidFill>
                  <a:srgbClr val="0000FF"/>
                </a:solidFill>
              </a:rPr>
              <a:t>Trẻ tích cực tham gia vào các hoạt động cùng cô và hoạt động nhóm.</a:t>
            </a:r>
            <a:endParaRPr lang="en-US" sz="2200" dirty="0">
              <a:solidFill>
                <a:srgbClr val="0000FF"/>
              </a:solidFill>
            </a:endParaRPr>
          </a:p>
          <a:p>
            <a:r>
              <a:rPr lang="it-IT" sz="2200" b="1" dirty="0">
                <a:solidFill>
                  <a:srgbClr val="0000FF"/>
                </a:solidFill>
              </a:rPr>
              <a:t>- </a:t>
            </a:r>
            <a:r>
              <a:rPr lang="it-IT" sz="2200" dirty="0">
                <a:solidFill>
                  <a:srgbClr val="0000FF"/>
                </a:solidFill>
              </a:rPr>
              <a:t>Trẻ hứng thú say mê khi hoạt động cá nhân. </a:t>
            </a:r>
            <a:endParaRPr lang="en-US" sz="2200" dirty="0">
              <a:solidFill>
                <a:srgbClr val="0000FF"/>
              </a:solidFill>
            </a:endParaRPr>
          </a:p>
          <a:p>
            <a:pPr marL="1117600" indent="-1117600"/>
            <a:br>
              <a:rPr lang="it-IT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1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3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3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31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31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31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31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 6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4" b="127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65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vector childr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Horizontal Scroll 5"/>
          <p:cNvSpPr/>
          <p:nvPr/>
        </p:nvSpPr>
        <p:spPr>
          <a:xfrm>
            <a:off x="1600200" y="2743200"/>
            <a:ext cx="6400800" cy="317500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i="1" dirty="0">
                <a:solidFill>
                  <a:srgbClr val="0000FF"/>
                </a:solidFill>
                <a:latin typeface="+mj-lt"/>
              </a:rPr>
              <a:t>Cô k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ết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luận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b="1" i="1" dirty="0">
                <a:solidFill>
                  <a:srgbClr val="0000FF"/>
                </a:solidFill>
                <a:latin typeface="+mj-lt"/>
              </a:rPr>
              <a:t>Trong dãy số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từ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đến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7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mà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con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đã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được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học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trước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một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.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con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hãy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nhớ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trước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đúng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trước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nhỏ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vị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,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liền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đứng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sau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và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lớn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hơn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1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đơn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+mj-lt"/>
              </a:rPr>
              <a:t>vị</a:t>
            </a:r>
            <a:r>
              <a:rPr lang="en-US" sz="2400" b="1" i="1" dirty="0">
                <a:solidFill>
                  <a:srgbClr val="0000FF"/>
                </a:solidFill>
                <a:latin typeface="+mj-lt"/>
              </a:rPr>
              <a:t>. </a:t>
            </a: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5" name="REC2019101210233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5911574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2" name="AutoShape 2" descr="Kết quả hình ảnh cho hinh nen dep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 descr="D:\tulieu\hinh nen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457200" y="1905001"/>
            <a:ext cx="8229600" cy="27987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None/>
            </a:pPr>
            <a:r>
              <a:rPr lang="vi-VN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 1: 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>
              <a:buNone/>
            </a:pP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Xúc</a:t>
            </a:r>
            <a:r>
              <a:rPr lang="en-US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xắc</a:t>
            </a:r>
            <a:r>
              <a:rPr lang="en-US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vui</a:t>
            </a:r>
            <a:r>
              <a:rPr lang="en-US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vẻ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LẠI ĐÂY VỚI NHAU - SALT HOANG COVER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791200"/>
            <a:ext cx="838200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6" name="Picture 4" descr="117850801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125" t="3125" r="3125" b="3125"/>
          <a:stretch>
            <a:fillRect/>
          </a:stretch>
        </p:blipFill>
        <p:spPr bwMode="auto">
          <a:xfrm>
            <a:off x="26504" y="-29817"/>
            <a:ext cx="9144000" cy="6858000"/>
          </a:xfrm>
          <a:prstGeom prst="rect">
            <a:avLst/>
          </a:prstGeom>
          <a:noFill/>
        </p:spPr>
      </p:pic>
      <p:sp>
        <p:nvSpPr>
          <p:cNvPr id="79881" name="WordArt 9"/>
          <p:cNvSpPr>
            <a:spLocks noChangeArrowheads="1" noChangeShapeType="1" noTextEdit="1"/>
          </p:cNvSpPr>
          <p:nvPr/>
        </p:nvSpPr>
        <p:spPr bwMode="auto">
          <a:xfrm>
            <a:off x="1371600" y="1798983"/>
            <a:ext cx="6248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 chơi 2: </a:t>
            </a:r>
          </a:p>
          <a:p>
            <a:pPr algn="ctr"/>
            <a:r>
              <a:rPr lang="it-IT" sz="3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Nhanh tay - nhanh mắt</a:t>
            </a:r>
            <a:endParaRPr lang="en-US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he Numbers Song - Learn To Count from 1 to 10 - Number Rhymes For Children (online-audio-convert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0661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2" b="38580"/>
          <a:stretch/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r="42601"/>
          <a:stretch/>
        </p:blipFill>
        <p:spPr bwMode="auto">
          <a:xfrm rot="5400000">
            <a:off x="2628902" y="342898"/>
            <a:ext cx="3886200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64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r="42601"/>
          <a:stretch/>
        </p:blipFill>
        <p:spPr bwMode="auto">
          <a:xfrm rot="5400000">
            <a:off x="3086098" y="-1409702"/>
            <a:ext cx="2971800" cy="914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67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ong-al-kiki06a"/>
          <p:cNvPicPr>
            <a:picLocks noChangeAspect="1" noChangeArrowheads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78" y="30480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Chuẩn bị:</a:t>
            </a:r>
            <a:b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Đồ dùng của </a:t>
            </a:r>
            <a:r>
              <a:rPr lang="en-US" sz="27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Giáo án Powerpoint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Nhạc bài hát: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Xúc sắc có dán các số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Đồ dùng của </a:t>
            </a:r>
            <a:r>
              <a:rPr lang="en-US" sz="27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Bộ đồ dùng học của trẻ : Mỗi trẻ 1 rổ đồ dùng: bảng chơi, thẻ số các loại từ 1-7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Bộ đồ dùng chơi nhóm: 5 cái lá to, khuy áo màu, thẻ số từ 1-7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Đồ dùng chơi TC 1: Xúc sắc, thẻ ý kiến có các số từ 1-7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Bộ Kẹp gỗ màu, quần áo có số từ 1 đến 7.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Bài tập viết số liền trước, số liền sau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Thẻ giấy số chẵn, số lẻ để dán xúc xích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7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7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D:\tap hop SKKN\New Folder (8)\Hinh nen 2020\graphicstock-border-template-with-kids-and-schoolbus-illustration_BgQtjeBUil_SB_P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286000" y="1676400"/>
            <a:ext cx="56388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914400">
              <a:buAutoNum type="arabicPeriod"/>
            </a:pP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</a:rPr>
              <a:t>Ổn định tổ chức</a:t>
            </a:r>
          </a:p>
          <a:p>
            <a:pPr marL="514350" indent="-514350" algn="ctr"/>
            <a:endParaRPr lang="en-US" sz="2800" dirty="0"/>
          </a:p>
          <a:p>
            <a:pPr marL="514350" indent="-514350"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 đây với nhau</a:t>
            </a:r>
            <a:br>
              <a:rPr lang="en-US" sz="2800" dirty="0">
                <a:solidFill>
                  <a:srgbClr val="0000FF"/>
                </a:solidFill>
              </a:rPr>
            </a:b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LẠI ĐÂY VỚI NHAU - SALT HOANG COVER (online-audio-converter.com) (1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71500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D:\tap hop SKKN\New Folder (8)\Hinh nen 2020\parrot-giraffe-elephant-train-frame-illustration-41339372.jpg"/>
          <p:cNvPicPr>
            <a:picLocks noChangeAspect="1" noChangeArrowheads="1"/>
          </p:cNvPicPr>
          <p:nvPr/>
        </p:nvPicPr>
        <p:blipFill>
          <a:blip r:embed="rId4"/>
          <a:srcRect r="8526" b="413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WordArt 19"/>
          <p:cNvSpPr>
            <a:spLocks noChangeArrowheads="1" noChangeShapeType="1" noTextEdit="1"/>
          </p:cNvSpPr>
          <p:nvPr/>
        </p:nvSpPr>
        <p:spPr bwMode="auto">
          <a:xfrm>
            <a:off x="76200" y="3048000"/>
            <a:ext cx="91440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800" b="1" kern="10" dirty="0">
                <a:ln w="19050">
                  <a:solidFill>
                    <a:srgbClr val="66FF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2. Phương pháp, hình thức tổ chức </a:t>
            </a:r>
          </a:p>
        </p:txBody>
      </p:sp>
      <p:pic>
        <p:nvPicPr>
          <p:cNvPr id="4" name="cat đồ dù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867400"/>
            <a:ext cx="609600" cy="609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D:\tap hop SKKN\New Folder (8)\Hinh nen 2020\depositphotos_71955793-stock-illustration-kindergarten-preschool-objects-border-and.jpg"/>
          <p:cNvPicPr>
            <a:picLocks noChangeAspect="1" noChangeArrowheads="1"/>
          </p:cNvPicPr>
          <p:nvPr/>
        </p:nvPicPr>
        <p:blipFill>
          <a:blip r:embed="rId2"/>
          <a:srcRect l="12500" t="21111" r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609600" y="1676400"/>
            <a:ext cx="81534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1:</a:t>
            </a:r>
            <a:endParaRPr lang="en-US" sz="6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i="1" dirty="0"/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 số lượng trong phạm vi 7</a:t>
            </a:r>
            <a:endParaRPr lang="vi-VN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D:\tap hop SKKN\New Folder (8)\Hinh nen 2020\40402094-greeting-card-with-photo-frame-and-cartoon-train.jpg"/>
          <p:cNvPicPr>
            <a:picLocks noChangeAspect="1" noChangeArrowheads="1"/>
          </p:cNvPicPr>
          <p:nvPr/>
        </p:nvPicPr>
        <p:blipFill rotWithShape="1">
          <a:blip r:embed="rId4"/>
          <a:srcRect l="5035" r="28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3505200" y="1447800"/>
            <a:ext cx="50292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 động 1:</a:t>
            </a:r>
            <a:endParaRPr lang="en-US" sz="6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i="1" dirty="0"/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600" b="1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at đồ dù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960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1177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2914650" y="3684588"/>
            <a:ext cx="184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3328988" y="4533900"/>
            <a:ext cx="1857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Avant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H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7000" y="1447800"/>
            <a:ext cx="1143000" cy="4648200"/>
            <a:chOff x="381000" y="838200"/>
            <a:chExt cx="1600200" cy="2133600"/>
          </a:xfrm>
        </p:grpSpPr>
        <p:sp>
          <p:nvSpPr>
            <p:cNvPr id="11" name="Rounded Rectangle 10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0" y="1447800"/>
            <a:ext cx="1079500" cy="4648200"/>
            <a:chOff x="381000" y="838200"/>
            <a:chExt cx="1600200" cy="2133600"/>
          </a:xfrm>
        </p:grpSpPr>
        <p:sp>
          <p:nvSpPr>
            <p:cNvPr id="14" name="Rounded Rectangle 13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08154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9200" y="1447800"/>
            <a:ext cx="1223434" cy="4648200"/>
            <a:chOff x="381000" y="838200"/>
            <a:chExt cx="1600200" cy="2133600"/>
          </a:xfrm>
        </p:grpSpPr>
        <p:sp>
          <p:nvSpPr>
            <p:cNvPr id="17" name="Rounded Rectangle 16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14600" y="1447800"/>
            <a:ext cx="1223434" cy="4648200"/>
            <a:chOff x="181668" y="838200"/>
            <a:chExt cx="1600200" cy="2133600"/>
          </a:xfrm>
        </p:grpSpPr>
        <p:sp>
          <p:nvSpPr>
            <p:cNvPr id="20" name="Rounded Rectangle 19"/>
            <p:cNvSpPr/>
            <p:nvPr/>
          </p:nvSpPr>
          <p:spPr>
            <a:xfrm>
              <a:off x="181668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1998" y="943131"/>
              <a:ext cx="783853" cy="4819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0" y="1447800"/>
            <a:ext cx="1295400" cy="4648200"/>
            <a:chOff x="-219075" y="838200"/>
            <a:chExt cx="1600200" cy="2133600"/>
          </a:xfrm>
        </p:grpSpPr>
        <p:sp>
          <p:nvSpPr>
            <p:cNvPr id="23" name="Rounded Rectangle 22"/>
            <p:cNvSpPr/>
            <p:nvPr/>
          </p:nvSpPr>
          <p:spPr>
            <a:xfrm>
              <a:off x="-219075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0963" y="943131"/>
              <a:ext cx="700088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81600" y="1447800"/>
            <a:ext cx="1219200" cy="4648200"/>
            <a:chOff x="381000" y="838200"/>
            <a:chExt cx="1600200" cy="2133600"/>
          </a:xfrm>
        </p:grpSpPr>
        <p:sp>
          <p:nvSpPr>
            <p:cNvPr id="26" name="Rounded Rectangle 25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696200" y="1447800"/>
            <a:ext cx="1295400" cy="4648200"/>
            <a:chOff x="381000" y="838200"/>
            <a:chExt cx="1600200" cy="2133600"/>
          </a:xfrm>
        </p:grpSpPr>
        <p:sp>
          <p:nvSpPr>
            <p:cNvPr id="29" name="Rounded Rectangle 28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891428" y="943131"/>
              <a:ext cx="619124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31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04800" y="2971800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219200" y="3019644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820770" y="3019644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2514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16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810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411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1816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7831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64770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0785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0480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0480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3962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39624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7772400" y="4648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373970" y="4686300"/>
            <a:ext cx="61763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3109686" y="3904813"/>
            <a:ext cx="624114" cy="8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825067" y="47244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8415867" y="5410200"/>
            <a:ext cx="575733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t đồ dù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4370" y="625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125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6" b="195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/>
          <p:cNvGrpSpPr/>
          <p:nvPr/>
        </p:nvGrpSpPr>
        <p:grpSpPr>
          <a:xfrm>
            <a:off x="1295401" y="685800"/>
            <a:ext cx="2362200" cy="5410200"/>
            <a:chOff x="381000" y="838200"/>
            <a:chExt cx="1600200" cy="2133600"/>
          </a:xfrm>
        </p:grpSpPr>
        <p:sp>
          <p:nvSpPr>
            <p:cNvPr id="61" name="Rounded Rectangle 60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08154"/>
              <a:ext cx="819150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572000" y="685800"/>
            <a:ext cx="2667000" cy="5410200"/>
            <a:chOff x="381000" y="838200"/>
            <a:chExt cx="1600200" cy="2133600"/>
          </a:xfrm>
        </p:grpSpPr>
        <p:sp>
          <p:nvSpPr>
            <p:cNvPr id="64" name="Rounded Rectangle 63"/>
            <p:cNvSpPr/>
            <p:nvPr/>
          </p:nvSpPr>
          <p:spPr>
            <a:xfrm>
              <a:off x="381000" y="838200"/>
              <a:ext cx="1600200" cy="2133600"/>
            </a:xfrm>
            <a:prstGeom prst="roundRect">
              <a:avLst/>
            </a:prstGeom>
            <a:solidFill>
              <a:srgbClr val="99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62000" y="943131"/>
              <a:ext cx="677955" cy="53957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7030A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66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63500" y="-186492"/>
            <a:ext cx="531554" cy="3547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1750031" y="2900972"/>
            <a:ext cx="1317020" cy="136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4648200" y="2900972"/>
            <a:ext cx="1219200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Káº¿t quáº£ hÃ¬nh áº£nh cho Qua cÃ  chua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9783" r="27822" b="11468"/>
          <a:stretch/>
        </p:blipFill>
        <p:spPr bwMode="auto">
          <a:xfrm>
            <a:off x="5931077" y="2900972"/>
            <a:ext cx="1307923" cy="1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44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284</Words>
  <Application>Microsoft Office PowerPoint</Application>
  <PresentationFormat>On-screen Show (4:3)</PresentationFormat>
  <Paragraphs>101</Paragraphs>
  <Slides>27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.VnAvant</vt:lpstr>
      <vt:lpstr>.VnAvantH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II. Chuẩn bị: 1. Đồ dùng của cô: - Giáo án Powerpoint - Nhạc bài hát: Lại đây với nhau - Xúc sắc có dán các số -Video ứng dung các số liền trước liền sau trong cuộc sống.  2. Đồ dùng của trẻ: - Bộ đồ dùng học của trẻ : Mỗi trẻ 1 rổ đồ dùng: bảng chơi, thẻ số các loại từ 1-7 - Bộ đồ dùng chơi nhóm: 5 cái lá to, khuy áo màu, thẻ số từ 1-7 - Đồ dùng chơi TC 1: Xúc sắc, thẻ ý kiến có các số từ 1-7 - Bộ Kẹp gỗ màu, quần áo có số từ 1 đến 7. - Bài tập viết số liền trước, số liền sau - Thẻ giấy số chẵn, số lẻ để dán xúc xích  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GHC</cp:lastModifiedBy>
  <cp:revision>107</cp:revision>
  <cp:lastPrinted>2019-10-21T06:35:29Z</cp:lastPrinted>
  <dcterms:created xsi:type="dcterms:W3CDTF">2019-10-08T09:28:36Z</dcterms:created>
  <dcterms:modified xsi:type="dcterms:W3CDTF">2024-07-20T15:11:31Z</dcterms:modified>
</cp:coreProperties>
</file>