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4" r:id="rId5"/>
    <p:sldId id="262" r:id="rId6"/>
    <p:sldId id="265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185"/>
    <a:srgbClr val="846BA5"/>
    <a:srgbClr val="B2A2C7"/>
    <a:srgbClr val="A8C7CC"/>
    <a:srgbClr val="B3A2C5"/>
    <a:srgbClr val="CBC1DA"/>
    <a:srgbClr val="B8B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0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6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4ACC-502D-4C42-AE27-178F46192FE2}" type="datetimeFigureOut">
              <a:rPr lang="en-US" smtClean="0"/>
              <a:t>16/06/2024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4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"/>
          <p:cNvSpPr txBox="1"/>
          <p:nvPr/>
        </p:nvSpPr>
        <p:spPr>
          <a:xfrm>
            <a:off x="4094155" y="491517"/>
            <a:ext cx="3919279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vi-VN" altLang="vi-VN" sz="2400" b="1" dirty="0" smtClean="0">
                <a:latin typeface="Times New Roman" panose="02020603050405020304" charset="0"/>
                <a:cs typeface="Times New Roman" panose="02020603050405020304" charset="0"/>
              </a:rPr>
              <a:t>Nắng Mai</a:t>
            </a:r>
            <a:endParaRPr lang="en-US" altLang="vi-VN" sz="2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67202" y="1551595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TRIỂN NHẬN THỨC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67809" y="3365552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dirty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Vai trò của cây xanh đối với đời sống con người</a:t>
            </a:r>
            <a:endParaRPr lang="en-US" dirty="0">
              <a:solidFill>
                <a:srgbClr val="67518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90277" y="3935306"/>
            <a:ext cx="494951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rgbClr val="67518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400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dirty="0" smtClean="0">
                <a:solidFill>
                  <a:srgbClr val="675185"/>
                </a:solidFill>
                <a:latin typeface="Times New Roman" panose="02020603050405020304" charset="0"/>
                <a:cs typeface="Times New Roman" panose="02020603050405020304" charset="0"/>
              </a:rPr>
              <a:t>Thu Phương</a:t>
            </a:r>
            <a:endParaRPr lang="en-US" sz="2400" dirty="0">
              <a:solidFill>
                <a:srgbClr val="67518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14239" y="2431044"/>
            <a:ext cx="6506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600" b="1" dirty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6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động: </a:t>
            </a:r>
            <a:r>
              <a:rPr lang="en-US" sz="3600" b="1" dirty="0" err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</a:t>
            </a:r>
            <a:r>
              <a:rPr lang="en-US" sz="36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</a:t>
            </a:r>
            <a:r>
              <a:rPr lang="en-US" sz="3600" b="1" dirty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600" b="1" dirty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học</a:t>
            </a:r>
            <a:endParaRPr lang="en-US" sz="3600" b="1" dirty="0">
              <a:ln w="0"/>
              <a:solidFill>
                <a:srgbClr val="67518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93" y="273540"/>
            <a:ext cx="1583343" cy="15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1478" y="245996"/>
            <a:ext cx="8847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Vai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trò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của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cây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xanh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với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đời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sống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con </a:t>
            </a:r>
            <a:r>
              <a:rPr lang="vi-VN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người</a:t>
            </a:r>
            <a:endParaRPr lang="en-US" sz="4800" b="1" dirty="0">
              <a:solidFill>
                <a:srgbClr val="0070C0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9968" y="2241628"/>
            <a:ext cx="3835073" cy="3504971"/>
            <a:chOff x="617608" y="2353695"/>
            <a:chExt cx="3368842" cy="3080084"/>
          </a:xfrm>
        </p:grpSpPr>
        <p:sp>
          <p:nvSpPr>
            <p:cNvPr id="7" name="Rectangle 6"/>
            <p:cNvSpPr/>
            <p:nvPr/>
          </p:nvSpPr>
          <p:spPr>
            <a:xfrm>
              <a:off x="617608" y="2353695"/>
              <a:ext cx="3368842" cy="30800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529" l="132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70" y="2498558"/>
              <a:ext cx="3098119" cy="279035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585049" y="1815655"/>
            <a:ext cx="3368842" cy="2076615"/>
            <a:chOff x="4488797" y="1815655"/>
            <a:chExt cx="3368842" cy="2076615"/>
          </a:xfrm>
        </p:grpSpPr>
        <p:sp>
          <p:nvSpPr>
            <p:cNvPr id="9" name="Rectangle 8"/>
            <p:cNvSpPr/>
            <p:nvPr/>
          </p:nvSpPr>
          <p:spPr>
            <a:xfrm>
              <a:off x="4488797" y="1815655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Trồng và bảo vệ cây xanh - Giải pháp giảm thiểu ô nhiễm môi trường không  khí ở Việt Na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378" y="1928807"/>
              <a:ext cx="2935705" cy="1800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8178481" y="2853962"/>
            <a:ext cx="3368842" cy="2076615"/>
            <a:chOff x="8178481" y="2853962"/>
            <a:chExt cx="3368842" cy="2076615"/>
          </a:xfrm>
        </p:grpSpPr>
        <p:sp>
          <p:nvSpPr>
            <p:cNvPr id="11" name="Rectangle 10"/>
            <p:cNvSpPr/>
            <p:nvPr/>
          </p:nvSpPr>
          <p:spPr>
            <a:xfrm>
              <a:off x="8178481" y="2853962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Trồng cây ngay gần cửa và đại kỵ phong thuỷ trước cửa nhà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4111" y="2991777"/>
              <a:ext cx="2917582" cy="180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596061" y="4184913"/>
            <a:ext cx="3368842" cy="2076615"/>
            <a:chOff x="4499809" y="4184913"/>
            <a:chExt cx="3368842" cy="2076615"/>
          </a:xfrm>
        </p:grpSpPr>
        <p:sp>
          <p:nvSpPr>
            <p:cNvPr id="14" name="Rectangle 13"/>
            <p:cNvSpPr/>
            <p:nvPr/>
          </p:nvSpPr>
          <p:spPr>
            <a:xfrm>
              <a:off x="4499809" y="4184913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Cây xanh kết nối tâm hồn người Hà Nội (Bài 1) | VOV2.V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82" y="4346440"/>
              <a:ext cx="3008495" cy="177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91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738" y="245996"/>
            <a:ext cx="8542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Vai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trò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của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cây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xanh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với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đời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sống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 con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milk tea Med" pitchFamily="2" charset="-34"/>
                <a:cs typeface="milk tea Med" pitchFamily="2" charset="-34"/>
              </a:rPr>
              <a:t>người</a:t>
            </a:r>
            <a:endParaRPr lang="en-US" sz="4800" b="1" dirty="0">
              <a:solidFill>
                <a:srgbClr val="0070C0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79396" y="1815656"/>
            <a:ext cx="4108361" cy="2215166"/>
            <a:chOff x="3940935" y="2665927"/>
            <a:chExt cx="4108361" cy="2215166"/>
          </a:xfrm>
        </p:grpSpPr>
        <p:pic>
          <p:nvPicPr>
            <p:cNvPr id="1026" name="Picture 2" descr="https://8486d3381d.vws.vegacdn.vn/UploadFolderNew/SGDLongBien/2023/Image/mnlongbiena/2023_6/mnlba-2_21062023.jpg?w=9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328" y="2743199"/>
              <a:ext cx="3816814" cy="20734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940935" y="2665927"/>
              <a:ext cx="4108361" cy="2215166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AutoShape 4" descr="Cây Xoài: Hình ảnh, đặc điểm và cách trồng ra nhiều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05441" y="1815656"/>
            <a:ext cx="2677777" cy="2371860"/>
            <a:chOff x="605441" y="1815656"/>
            <a:chExt cx="2677777" cy="2371860"/>
          </a:xfrm>
        </p:grpSpPr>
        <p:sp>
          <p:nvSpPr>
            <p:cNvPr id="16" name="Rounded Rectangle 15"/>
            <p:cNvSpPr/>
            <p:nvPr/>
          </p:nvSpPr>
          <p:spPr>
            <a:xfrm>
              <a:off x="605441" y="1815656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435" y="1894545"/>
              <a:ext cx="2524968" cy="18164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1457165" y="3789887"/>
              <a:ext cx="993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Xoài</a:t>
              </a:r>
              <a:endParaRPr lang="en-US" b="1">
                <a:solidFill>
                  <a:srgbClr val="675185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46652" y="4261027"/>
            <a:ext cx="2677777" cy="2371860"/>
            <a:chOff x="2846652" y="4261027"/>
            <a:chExt cx="2677777" cy="2371860"/>
          </a:xfrm>
        </p:grpSpPr>
        <p:sp>
          <p:nvSpPr>
            <p:cNvPr id="23" name="Rounded Rectangle 22"/>
            <p:cNvSpPr/>
            <p:nvPr/>
          </p:nvSpPr>
          <p:spPr>
            <a:xfrm>
              <a:off x="2846652" y="4261027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Kỹ thuật trồng và chăm sóc cây bưởi Diễn ra sai quả, năng suất ca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287" y="4334538"/>
              <a:ext cx="2514505" cy="18218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646897" y="6201908"/>
              <a:ext cx="1058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Bưởi</a:t>
              </a:r>
              <a:endParaRPr lang="en-US" b="1">
                <a:solidFill>
                  <a:srgbClr val="675185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08635" y="4261027"/>
            <a:ext cx="2677777" cy="2371860"/>
            <a:chOff x="6308635" y="4261027"/>
            <a:chExt cx="2677777" cy="2371860"/>
          </a:xfrm>
        </p:grpSpPr>
        <p:sp>
          <p:nvSpPr>
            <p:cNvPr id="22" name="Rounded Rectangle 21"/>
            <p:cNvSpPr/>
            <p:nvPr/>
          </p:nvSpPr>
          <p:spPr>
            <a:xfrm>
              <a:off x="6308635" y="4261027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0720" y="6156369"/>
              <a:ext cx="943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Khế</a:t>
              </a:r>
              <a:endParaRPr lang="en-US" b="1">
                <a:solidFill>
                  <a:srgbClr val="675185"/>
                </a:solidFill>
              </a:endParaRPr>
            </a:p>
          </p:txBody>
        </p:sp>
        <p:pic>
          <p:nvPicPr>
            <p:cNvPr id="1034" name="Picture 10" descr="Bài thuốc từ cây khế giúp thanh nhiệt, giải độ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808" y="4347631"/>
              <a:ext cx="2467428" cy="18087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8617236" y="1815656"/>
            <a:ext cx="2677777" cy="2371860"/>
            <a:chOff x="8617236" y="1815656"/>
            <a:chExt cx="2677777" cy="2371860"/>
          </a:xfrm>
        </p:grpSpPr>
        <p:sp>
          <p:nvSpPr>
            <p:cNvPr id="24" name="Rounded Rectangle 23"/>
            <p:cNvSpPr/>
            <p:nvPr/>
          </p:nvSpPr>
          <p:spPr>
            <a:xfrm>
              <a:off x="8617236" y="1815656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30531" y="3789887"/>
              <a:ext cx="1436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Hoa Giấy</a:t>
              </a:r>
              <a:endParaRPr lang="en-US" b="1">
                <a:solidFill>
                  <a:srgbClr val="675185"/>
                </a:solidFill>
              </a:endParaRPr>
            </a:p>
          </p:txBody>
        </p:sp>
        <p:pic>
          <p:nvPicPr>
            <p:cNvPr id="1036" name="Picture 12" descr="Phát sốt với cây hoa giấy khổng lồ hút khách du lịch ở Lý Sơ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9706" y="1891855"/>
              <a:ext cx="2467428" cy="18218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2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ồng nhiều cây xanh có phải là giải pháp tuyệt vời nhất để chống trái đất  ấm lên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7" y="340468"/>
            <a:ext cx="2593975" cy="2564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 Bước Chăm Sóc Cây Xanh, Sân Vườn Luôn Xanh Tư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81" y="2021304"/>
            <a:ext cx="2809272" cy="2764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24" y="6132728"/>
            <a:ext cx="351740" cy="565843"/>
          </a:xfrm>
          <a:prstGeom prst="rect">
            <a:avLst/>
          </a:prstGeom>
        </p:spPr>
      </p:pic>
      <p:pic>
        <p:nvPicPr>
          <p:cNvPr id="7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51" y="6132728"/>
            <a:ext cx="351740" cy="565843"/>
          </a:xfrm>
          <a:prstGeom prst="rect">
            <a:avLst/>
          </a:prstGeom>
        </p:spPr>
      </p:pic>
      <p:pic>
        <p:nvPicPr>
          <p:cNvPr id="8" name="รูปภาพ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69" y="6132728"/>
            <a:ext cx="351740" cy="5658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43248" y="1171073"/>
            <a:ext cx="4193232" cy="1143885"/>
            <a:chOff x="3543248" y="1171073"/>
            <a:chExt cx="4193232" cy="1143885"/>
          </a:xfrm>
        </p:grpSpPr>
        <p:grpSp>
          <p:nvGrpSpPr>
            <p:cNvPr id="13" name="กลุ่ม 96"/>
            <p:cNvGrpSpPr/>
            <p:nvPr/>
          </p:nvGrpSpPr>
          <p:grpSpPr>
            <a:xfrm>
              <a:off x="3543248" y="1171073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14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15F0D86-2642-499F-8BD0-2284D610DB6F}"/>
                </a:ext>
              </a:extLst>
            </p:cNvPr>
            <p:cNvSpPr txBox="1"/>
            <p:nvPr/>
          </p:nvSpPr>
          <p:spPr>
            <a:xfrm>
              <a:off x="3682419" y="1478746"/>
              <a:ext cx="39885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Trồng nhều cây xanh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36949" y="2995979"/>
            <a:ext cx="4193232" cy="1143885"/>
            <a:chOff x="4465669" y="2809562"/>
            <a:chExt cx="4193232" cy="1143885"/>
          </a:xfrm>
        </p:grpSpPr>
        <p:grpSp>
          <p:nvGrpSpPr>
            <p:cNvPr id="22" name="กลุ่ม 96"/>
            <p:cNvGrpSpPr/>
            <p:nvPr/>
          </p:nvGrpSpPr>
          <p:grpSpPr>
            <a:xfrm>
              <a:off x="4465669" y="2809562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23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15F0D86-2642-499F-8BD0-2284D610DB6F}"/>
                </a:ext>
              </a:extLst>
            </p:cNvPr>
            <p:cNvSpPr txBox="1"/>
            <p:nvPr/>
          </p:nvSpPr>
          <p:spPr>
            <a:xfrm>
              <a:off x="4604840" y="2905249"/>
              <a:ext cx="37370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Tưới nước, bón phân, tỉa cành</a:t>
              </a:r>
              <a:endParaRPr lang="en-US" sz="2400" dirty="0">
                <a:solidFill>
                  <a:srgbClr val="C36B8A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48353" y="4785602"/>
            <a:ext cx="4193232" cy="1143885"/>
            <a:chOff x="4465669" y="2809562"/>
            <a:chExt cx="4193232" cy="1143885"/>
          </a:xfrm>
        </p:grpSpPr>
        <p:grpSp>
          <p:nvGrpSpPr>
            <p:cNvPr id="29" name="กลุ่ม 96"/>
            <p:cNvGrpSpPr/>
            <p:nvPr/>
          </p:nvGrpSpPr>
          <p:grpSpPr>
            <a:xfrm>
              <a:off x="4465669" y="2809562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31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15F0D86-2642-499F-8BD0-2284D610DB6F}"/>
                </a:ext>
              </a:extLst>
            </p:cNvPr>
            <p:cNvSpPr txBox="1"/>
            <p:nvPr/>
          </p:nvSpPr>
          <p:spPr>
            <a:xfrm>
              <a:off x="4667579" y="3102828"/>
              <a:ext cx="37370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Không ngắt cành, hái hoa</a:t>
              </a:r>
              <a:endParaRPr lang="en-US" sz="2400" dirty="0">
                <a:solidFill>
                  <a:srgbClr val="C36B8A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76400" y="4044177"/>
            <a:ext cx="2823947" cy="2640764"/>
            <a:chOff x="976400" y="4044177"/>
            <a:chExt cx="2823947" cy="2640764"/>
          </a:xfrm>
        </p:grpSpPr>
        <p:pic>
          <p:nvPicPr>
            <p:cNvPr id="4102" name="Picture 6" descr="Quan sát tranh, nói về việc làm trong tranh bằng cách điền vào 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00" y="4044177"/>
              <a:ext cx="2823947" cy="26407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1573733" y="4881289"/>
              <a:ext cx="1579343" cy="125143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573733" y="4881291"/>
              <a:ext cx="1720548" cy="125143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6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643" y="313043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pic>
        <p:nvPicPr>
          <p:cNvPr id="5" name="y2mate.com -  Karaoke HD  Quả  Âm Nhạc Lớp 1 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3811" y="5915526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9938" y="2175091"/>
            <a:ext cx="10761785" cy="296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 của bé</a:t>
            </a:r>
            <a:endParaRPr lang="en-US" sz="48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trẻ làm 4 đội để thư cắm hoa, đội nào cắm được một lọ hoa đẹp và nhanh nhất thì sẽ giành chiến thắng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3789" y="2437582"/>
            <a:ext cx="8999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8F77AD"/>
                </a:solidFill>
                <a:latin typeface="milk tea Med" pitchFamily="2" charset="-34"/>
                <a:cs typeface="milk tea Med" pitchFamily="2" charset="-34"/>
              </a:rPr>
              <a:t>Kết thúc bài học</a:t>
            </a:r>
            <a:endParaRPr lang="en-US" sz="8800" b="1" dirty="0">
              <a:solidFill>
                <a:srgbClr val="8F77AD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  <p:pic>
        <p:nvPicPr>
          <p:cNvPr id="2" name="y2mate.com - Em Yêu Cây Xanh  Em Rất Thích Trồng Nhiều Cây Xanh Official Full H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8610" y="5995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134</Words>
  <Application>Microsoft Office PowerPoint</Application>
  <PresentationFormat>Widescreen</PresentationFormat>
  <Paragraphs>20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can_NongAor</vt:lpstr>
      <vt:lpstr>Cordia New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Microsoft account</cp:lastModifiedBy>
  <cp:revision>17</cp:revision>
  <dcterms:created xsi:type="dcterms:W3CDTF">2024-01-15T05:32:03Z</dcterms:created>
  <dcterms:modified xsi:type="dcterms:W3CDTF">2024-06-16T14:39:24Z</dcterms:modified>
</cp:coreProperties>
</file>