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1" r:id="rId6"/>
    <p:sldId id="264" r:id="rId7"/>
  </p:sldIdLst>
  <p:sldSz cx="18288000" cy="10287000"/>
  <p:notesSz cx="6858000" cy="9144000"/>
  <p:embeddedFontLst>
    <p:embeddedFont>
      <p:font typeface="Aachen" panose="02020500000000000000" charset="0"/>
      <p:regular r:id="rId8"/>
    </p:embeddedFont>
    <p:embeddedFont>
      <p:font typeface="Bree Serif" panose="020B0604020202020204" charset="0"/>
      <p:regular r:id="rId9"/>
    </p:embeddedFont>
    <p:embeddedFont>
      <p:font typeface="Cooper" panose="02020500000000000000" charset="0"/>
      <p:regular r:id="rId10"/>
    </p:embeddedFont>
    <p:embeddedFont>
      <p:font typeface="iCiel Cucho" panose="020B0604020202020204" charset="0"/>
      <p:regular r:id="rId1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svg"/><Relationship Id="rId11" Type="http://schemas.openxmlformats.org/officeDocument/2006/relationships/image" Target="../media/image16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6832" y="406135"/>
            <a:ext cx="18031168" cy="9860276"/>
          </a:xfrm>
          <a:custGeom>
            <a:avLst/>
            <a:gdLst/>
            <a:ahLst/>
            <a:cxnLst/>
            <a:rect l="l" t="t" r="r" b="b"/>
            <a:pathLst>
              <a:path w="18031168" h="9353668">
                <a:moveTo>
                  <a:pt x="0" y="0"/>
                </a:moveTo>
                <a:lnTo>
                  <a:pt x="18031168" y="0"/>
                </a:lnTo>
                <a:lnTo>
                  <a:pt x="18031168" y="9353669"/>
                </a:lnTo>
                <a:lnTo>
                  <a:pt x="0" y="93536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980612" y="4421879"/>
            <a:ext cx="6591375" cy="4836421"/>
          </a:xfrm>
          <a:custGeom>
            <a:avLst/>
            <a:gdLst/>
            <a:ahLst/>
            <a:cxnLst/>
            <a:rect l="l" t="t" r="r" b="b"/>
            <a:pathLst>
              <a:path w="6591375" h="4836421">
                <a:moveTo>
                  <a:pt x="0" y="0"/>
                </a:moveTo>
                <a:lnTo>
                  <a:pt x="6591375" y="0"/>
                </a:lnTo>
                <a:lnTo>
                  <a:pt x="6591375" y="4836421"/>
                </a:lnTo>
                <a:lnTo>
                  <a:pt x="0" y="48364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7057833"/>
            <a:ext cx="2198436" cy="2823032"/>
          </a:xfrm>
          <a:custGeom>
            <a:avLst/>
            <a:gdLst/>
            <a:ahLst/>
            <a:cxnLst/>
            <a:rect l="l" t="t" r="r" b="b"/>
            <a:pathLst>
              <a:path w="2198436" h="2823032">
                <a:moveTo>
                  <a:pt x="0" y="0"/>
                </a:moveTo>
                <a:lnTo>
                  <a:pt x="2198436" y="0"/>
                </a:lnTo>
                <a:lnTo>
                  <a:pt x="2198436" y="2823032"/>
                </a:lnTo>
                <a:lnTo>
                  <a:pt x="0" y="28230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8744">
            <a:off x="15449225" y="98390"/>
            <a:ext cx="2520324" cy="2659973"/>
          </a:xfrm>
          <a:custGeom>
            <a:avLst/>
            <a:gdLst/>
            <a:ahLst/>
            <a:cxnLst/>
            <a:rect l="l" t="t" r="r" b="b"/>
            <a:pathLst>
              <a:path w="2520324" h="2659973">
                <a:moveTo>
                  <a:pt x="0" y="0"/>
                </a:moveTo>
                <a:lnTo>
                  <a:pt x="2520325" y="0"/>
                </a:lnTo>
                <a:lnTo>
                  <a:pt x="2520325" y="2659973"/>
                </a:lnTo>
                <a:lnTo>
                  <a:pt x="0" y="26599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43331" y="6226713"/>
            <a:ext cx="2536648" cy="2627413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9" y="0"/>
                </a:lnTo>
                <a:lnTo>
                  <a:pt x="2536649" y="2627414"/>
                </a:lnTo>
                <a:lnTo>
                  <a:pt x="0" y="26274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0866">
            <a:off x="492844" y="315360"/>
            <a:ext cx="2226033" cy="2226033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08589" y="2925903"/>
            <a:ext cx="4735421" cy="2663675"/>
          </a:xfrm>
          <a:custGeom>
            <a:avLst/>
            <a:gdLst/>
            <a:ahLst/>
            <a:cxnLst/>
            <a:rect l="l" t="t" r="r" b="b"/>
            <a:pathLst>
              <a:path w="4735421" h="2663675">
                <a:moveTo>
                  <a:pt x="0" y="0"/>
                </a:moveTo>
                <a:lnTo>
                  <a:pt x="4735421" y="0"/>
                </a:lnTo>
                <a:lnTo>
                  <a:pt x="4735421" y="2663675"/>
                </a:lnTo>
                <a:lnTo>
                  <a:pt x="0" y="266367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257100" y="1657725"/>
            <a:ext cx="12183963" cy="70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000">
                <a:solidFill>
                  <a:srgbClr val="BE7676"/>
                </a:solidFill>
                <a:latin typeface="Aachen"/>
              </a:rPr>
              <a:t>PHÒNG GIÁO DỤC VÀ ĐÀO TẠO QUẬN LONG BIÊN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573238" y="2505533"/>
            <a:ext cx="7551688" cy="70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000">
                <a:solidFill>
                  <a:srgbClr val="BE7676"/>
                </a:solidFill>
                <a:latin typeface="Aachen"/>
              </a:rPr>
              <a:t>TRƯỜNG MẦM NON NẮNG MAI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029201" y="5494328"/>
            <a:ext cx="10486430" cy="76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F7292C"/>
                </a:solidFill>
                <a:latin typeface="Cooper"/>
              </a:rPr>
              <a:t>HOẠT ĐỘNG NHẬN BIẾT TẬP NÓI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48966" y="6353045"/>
            <a:ext cx="7800231" cy="911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577E"/>
                </a:solidFill>
                <a:latin typeface="Bree Serif"/>
              </a:rPr>
              <a:t>Đề tài: Bánh trôi, bánh chay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92532" y="8064369"/>
            <a:ext cx="6223099" cy="644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BE7676"/>
                </a:solidFill>
                <a:latin typeface="iCiel Cucho"/>
              </a:rPr>
              <a:t>TK bài giảng: Nguyễn Thị Lan Anh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àm bánh trôi bánh chay cực đơn giản cho Tết Hàn thực">
            <a:hlinkClick r:id="" action="ppaction://media"/>
            <a:extLst>
              <a:ext uri="{FF2B5EF4-FFF2-40B4-BE49-F238E27FC236}">
                <a16:creationId xmlns:a16="http://schemas.microsoft.com/office/drawing/2014/main" id="{82DABAF9-7207-6F6C-1A73-C0F3DB87B4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25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7057833"/>
            <a:ext cx="2198436" cy="2823032"/>
          </a:xfrm>
          <a:custGeom>
            <a:avLst/>
            <a:gdLst/>
            <a:ahLst/>
            <a:cxnLst/>
            <a:rect l="l" t="t" r="r" b="b"/>
            <a:pathLst>
              <a:path w="2198436" h="2823032">
                <a:moveTo>
                  <a:pt x="0" y="0"/>
                </a:moveTo>
                <a:lnTo>
                  <a:pt x="2198436" y="0"/>
                </a:lnTo>
                <a:lnTo>
                  <a:pt x="2198436" y="2823032"/>
                </a:lnTo>
                <a:lnTo>
                  <a:pt x="0" y="282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8744">
            <a:off x="15449225" y="98390"/>
            <a:ext cx="2520324" cy="2659973"/>
          </a:xfrm>
          <a:custGeom>
            <a:avLst/>
            <a:gdLst/>
            <a:ahLst/>
            <a:cxnLst/>
            <a:rect l="l" t="t" r="r" b="b"/>
            <a:pathLst>
              <a:path w="2520324" h="2659973">
                <a:moveTo>
                  <a:pt x="0" y="0"/>
                </a:moveTo>
                <a:lnTo>
                  <a:pt x="2520325" y="0"/>
                </a:lnTo>
                <a:lnTo>
                  <a:pt x="2520325" y="2659973"/>
                </a:lnTo>
                <a:lnTo>
                  <a:pt x="0" y="265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43331" y="6226713"/>
            <a:ext cx="2536648" cy="2627413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9" y="0"/>
                </a:lnTo>
                <a:lnTo>
                  <a:pt x="2536649" y="2627414"/>
                </a:lnTo>
                <a:lnTo>
                  <a:pt x="0" y="262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0866">
            <a:off x="492844" y="315360"/>
            <a:ext cx="2226033" cy="2226033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52018" y="2141523"/>
            <a:ext cx="12183963" cy="223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7200">
                <a:solidFill>
                  <a:schemeClr val="accent2"/>
                </a:solidFill>
                <a:latin typeface="Aachen"/>
              </a:rPr>
              <a:t>NHẬN BIẾT TẬP NÓI </a:t>
            </a:r>
          </a:p>
          <a:p>
            <a:pPr algn="ctr">
              <a:lnSpc>
                <a:spcPct val="150000"/>
              </a:lnSpc>
            </a:pPr>
            <a:r>
              <a:rPr lang="en-US" sz="7200">
                <a:solidFill>
                  <a:schemeClr val="accent2"/>
                </a:solidFill>
                <a:latin typeface="Aachen"/>
              </a:rPr>
              <a:t>“BÁNH TRÔI”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A65A0FE-6234-B993-5006-6B2E8BD023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81333"/>
            <a:ext cx="7429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95049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7057833"/>
            <a:ext cx="2198436" cy="2823032"/>
          </a:xfrm>
          <a:custGeom>
            <a:avLst/>
            <a:gdLst/>
            <a:ahLst/>
            <a:cxnLst/>
            <a:rect l="l" t="t" r="r" b="b"/>
            <a:pathLst>
              <a:path w="2198436" h="2823032">
                <a:moveTo>
                  <a:pt x="0" y="0"/>
                </a:moveTo>
                <a:lnTo>
                  <a:pt x="2198436" y="0"/>
                </a:lnTo>
                <a:lnTo>
                  <a:pt x="2198436" y="2823032"/>
                </a:lnTo>
                <a:lnTo>
                  <a:pt x="0" y="282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8744">
            <a:off x="15449225" y="98390"/>
            <a:ext cx="2520324" cy="2659973"/>
          </a:xfrm>
          <a:custGeom>
            <a:avLst/>
            <a:gdLst/>
            <a:ahLst/>
            <a:cxnLst/>
            <a:rect l="l" t="t" r="r" b="b"/>
            <a:pathLst>
              <a:path w="2520324" h="2659973">
                <a:moveTo>
                  <a:pt x="0" y="0"/>
                </a:moveTo>
                <a:lnTo>
                  <a:pt x="2520325" y="0"/>
                </a:lnTo>
                <a:lnTo>
                  <a:pt x="2520325" y="2659973"/>
                </a:lnTo>
                <a:lnTo>
                  <a:pt x="0" y="265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43331" y="6226713"/>
            <a:ext cx="2536648" cy="2627413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9" y="0"/>
                </a:lnTo>
                <a:lnTo>
                  <a:pt x="2536649" y="2627414"/>
                </a:lnTo>
                <a:lnTo>
                  <a:pt x="0" y="262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0866">
            <a:off x="492844" y="315360"/>
            <a:ext cx="2226033" cy="2226033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052018" y="2141523"/>
            <a:ext cx="12183963" cy="2238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achen"/>
                <a:ea typeface="+mn-ea"/>
                <a:cs typeface="+mn-cs"/>
              </a:rPr>
              <a:t>NHẬN BIẾT TẬP NÓI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achen"/>
                <a:ea typeface="+mn-ea"/>
                <a:cs typeface="+mn-cs"/>
              </a:rPr>
              <a:t>“BÁNH CHAY”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8BB7BC-BC74-A3E5-0166-BEF6AA2D1F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403172"/>
            <a:ext cx="5962651" cy="512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9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0" y="7057833"/>
            <a:ext cx="2198436" cy="2823032"/>
          </a:xfrm>
          <a:custGeom>
            <a:avLst/>
            <a:gdLst/>
            <a:ahLst/>
            <a:cxnLst/>
            <a:rect l="l" t="t" r="r" b="b"/>
            <a:pathLst>
              <a:path w="2198436" h="2823032">
                <a:moveTo>
                  <a:pt x="0" y="0"/>
                </a:moveTo>
                <a:lnTo>
                  <a:pt x="2198436" y="0"/>
                </a:lnTo>
                <a:lnTo>
                  <a:pt x="2198436" y="2823032"/>
                </a:lnTo>
                <a:lnTo>
                  <a:pt x="0" y="28230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8744">
            <a:off x="15449225" y="98390"/>
            <a:ext cx="2520324" cy="2659973"/>
          </a:xfrm>
          <a:custGeom>
            <a:avLst/>
            <a:gdLst/>
            <a:ahLst/>
            <a:cxnLst/>
            <a:rect l="l" t="t" r="r" b="b"/>
            <a:pathLst>
              <a:path w="2520324" h="2659973">
                <a:moveTo>
                  <a:pt x="0" y="0"/>
                </a:moveTo>
                <a:lnTo>
                  <a:pt x="2520325" y="0"/>
                </a:lnTo>
                <a:lnTo>
                  <a:pt x="2520325" y="2659973"/>
                </a:lnTo>
                <a:lnTo>
                  <a:pt x="0" y="26599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43331" y="6226713"/>
            <a:ext cx="2536648" cy="2627413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9" y="0"/>
                </a:lnTo>
                <a:lnTo>
                  <a:pt x="2536649" y="2627414"/>
                </a:lnTo>
                <a:lnTo>
                  <a:pt x="0" y="26274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0866">
            <a:off x="492844" y="315360"/>
            <a:ext cx="2226033" cy="2226033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1">
            <a:extLst>
              <a:ext uri="{FF2B5EF4-FFF2-40B4-BE49-F238E27FC236}">
                <a16:creationId xmlns:a16="http://schemas.microsoft.com/office/drawing/2014/main" id="{945EEED0-8F6E-0D01-928A-2B56507BDC2E}"/>
              </a:ext>
            </a:extLst>
          </p:cNvPr>
          <p:cNvSpPr txBox="1"/>
          <p:nvPr/>
        </p:nvSpPr>
        <p:spPr>
          <a:xfrm>
            <a:off x="3657600" y="3406935"/>
            <a:ext cx="1048643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8000">
                <a:solidFill>
                  <a:srgbClr val="F7292C"/>
                </a:solidFill>
                <a:latin typeface="Cooper"/>
              </a:rPr>
              <a:t>Trò chơi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56C57920-1B61-B52D-800B-1299E4B676F0}"/>
              </a:ext>
            </a:extLst>
          </p:cNvPr>
          <p:cNvSpPr txBox="1"/>
          <p:nvPr/>
        </p:nvSpPr>
        <p:spPr>
          <a:xfrm>
            <a:off x="2414573" y="5143500"/>
            <a:ext cx="13723451" cy="7790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8000">
                <a:solidFill>
                  <a:schemeClr val="tx2"/>
                </a:solidFill>
                <a:latin typeface="iCiel Cucho"/>
              </a:rPr>
              <a:t>Tìm bánh theo hiệu lệnh của cô</a:t>
            </a:r>
          </a:p>
        </p:txBody>
      </p:sp>
      <p:pic>
        <p:nvPicPr>
          <p:cNvPr id="10" name="Dancing on Green Grass - The Green Orbs">
            <a:hlinkClick r:id="" action="ppaction://media"/>
            <a:extLst>
              <a:ext uri="{FF2B5EF4-FFF2-40B4-BE49-F238E27FC236}">
                <a16:creationId xmlns:a16="http://schemas.microsoft.com/office/drawing/2014/main" id="{11A086B6-8E9A-2D88-9ED6-B26F98990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76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29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5496095" y="5708247"/>
            <a:ext cx="2198436" cy="2823032"/>
          </a:xfrm>
          <a:custGeom>
            <a:avLst/>
            <a:gdLst/>
            <a:ahLst/>
            <a:cxnLst/>
            <a:rect l="l" t="t" r="r" b="b"/>
            <a:pathLst>
              <a:path w="2198436" h="2823032">
                <a:moveTo>
                  <a:pt x="0" y="0"/>
                </a:moveTo>
                <a:lnTo>
                  <a:pt x="2198436" y="0"/>
                </a:lnTo>
                <a:lnTo>
                  <a:pt x="2198436" y="2823032"/>
                </a:lnTo>
                <a:lnTo>
                  <a:pt x="0" y="28230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2598744">
            <a:off x="10707709" y="5789777"/>
            <a:ext cx="2520324" cy="2659973"/>
          </a:xfrm>
          <a:custGeom>
            <a:avLst/>
            <a:gdLst/>
            <a:ahLst/>
            <a:cxnLst/>
            <a:rect l="l" t="t" r="r" b="b"/>
            <a:pathLst>
              <a:path w="2520324" h="2659973">
                <a:moveTo>
                  <a:pt x="0" y="0"/>
                </a:moveTo>
                <a:lnTo>
                  <a:pt x="2520325" y="0"/>
                </a:lnTo>
                <a:lnTo>
                  <a:pt x="2520325" y="2659973"/>
                </a:lnTo>
                <a:lnTo>
                  <a:pt x="0" y="26599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334977" y="5806056"/>
            <a:ext cx="2536648" cy="2627413"/>
          </a:xfrm>
          <a:custGeom>
            <a:avLst/>
            <a:gdLst/>
            <a:ahLst/>
            <a:cxnLst/>
            <a:rect l="l" t="t" r="r" b="b"/>
            <a:pathLst>
              <a:path w="2536648" h="2627413">
                <a:moveTo>
                  <a:pt x="0" y="0"/>
                </a:moveTo>
                <a:lnTo>
                  <a:pt x="2536649" y="0"/>
                </a:lnTo>
                <a:lnTo>
                  <a:pt x="2536649" y="2627414"/>
                </a:lnTo>
                <a:lnTo>
                  <a:pt x="0" y="26274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0866">
            <a:off x="621180" y="6240799"/>
            <a:ext cx="2226033" cy="2226033"/>
          </a:xfrm>
          <a:custGeom>
            <a:avLst/>
            <a:gdLst/>
            <a:ahLst/>
            <a:cxnLst/>
            <a:rect l="l" t="t" r="r" b="b"/>
            <a:pathLst>
              <a:path w="2226033" h="2226033">
                <a:moveTo>
                  <a:pt x="0" y="0"/>
                </a:moveTo>
                <a:lnTo>
                  <a:pt x="2226033" y="0"/>
                </a:lnTo>
                <a:lnTo>
                  <a:pt x="2226033" y="2226033"/>
                </a:lnTo>
                <a:lnTo>
                  <a:pt x="0" y="22260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717149" y="3051644"/>
            <a:ext cx="13026182" cy="858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1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achen"/>
                <a:ea typeface="+mn-ea"/>
                <a:cs typeface="+mn-cs"/>
              </a:rPr>
              <a:t>Chào tạm biệt các con!</a:t>
            </a:r>
          </a:p>
        </p:txBody>
      </p:sp>
    </p:spTree>
    <p:extLst>
      <p:ext uri="{BB962C8B-B14F-4D97-AF65-F5344CB8AC3E}">
        <p14:creationId xmlns:p14="http://schemas.microsoft.com/office/powerpoint/2010/main" val="22281761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67</Words>
  <Application>Microsoft Office PowerPoint</Application>
  <PresentationFormat>Custom</PresentationFormat>
  <Paragraphs>12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iCiel Cucho</vt:lpstr>
      <vt:lpstr>Aachen</vt:lpstr>
      <vt:lpstr>Arial</vt:lpstr>
      <vt:lpstr>Bree Serif</vt:lpstr>
      <vt:lpstr>Calibri</vt:lpstr>
      <vt:lpstr>Cooper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QUẬN LONG BIÊN</dc:title>
  <cp:lastModifiedBy>Lan Anh Nguyễn</cp:lastModifiedBy>
  <cp:revision>2</cp:revision>
  <dcterms:created xsi:type="dcterms:W3CDTF">2006-08-16T00:00:00Z</dcterms:created>
  <dcterms:modified xsi:type="dcterms:W3CDTF">2024-04-04T15:20:49Z</dcterms:modified>
  <dc:identifier>DAGBbIxqFOQ</dc:identifier>
</cp:coreProperties>
</file>