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1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2AC24-5889-4C43-B1C7-BD57E2A23EAE}" type="slidenum"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7943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4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3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8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9E65-E1B9-431A-9C9D-0A59CDED47F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470E-9B74-47E4-9077-22E2111B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D:\MAM%20NON\BINH%20MINH\CO%20HANH\bon.mp3" TargetMode="External"/><Relationship Id="rId13" Type="http://schemas.openxmlformats.org/officeDocument/2006/relationships/image" Target="../media/image7.jpeg"/><Relationship Id="rId3" Type="http://schemas.microsoft.com/office/2007/relationships/media" Target="file:///D:\MAM%20NON\BINH%20MINH\CO%20HANH\hai.mp3" TargetMode="External"/><Relationship Id="rId7" Type="http://schemas.microsoft.com/office/2007/relationships/media" Target="file:///D:\MAM%20NON\BINH%20MINH\CO%20HANH\bon.mp3" TargetMode="External"/><Relationship Id="rId12" Type="http://schemas.openxmlformats.org/officeDocument/2006/relationships/image" Target="../media/image6.jpeg"/><Relationship Id="rId2" Type="http://schemas.openxmlformats.org/officeDocument/2006/relationships/audio" Target="file:///D:\MAM%20NON\BINH%20MINH\CO%20HANH\mot1.mp3" TargetMode="External"/><Relationship Id="rId16" Type="http://schemas.openxmlformats.org/officeDocument/2006/relationships/image" Target="../media/image10.png"/><Relationship Id="rId1" Type="http://schemas.microsoft.com/office/2007/relationships/media" Target="file:///D:\MAM%20NON\BINH%20MINH\CO%20HANH\mot1.mp3" TargetMode="External"/><Relationship Id="rId6" Type="http://schemas.openxmlformats.org/officeDocument/2006/relationships/audio" Target="file:///D:\MAM%20NON\BINH%20MINH\CO%20HANH\ba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D:\MAM%20NON\BINH%20MINH\CO%20HANH\ba.mp3" TargetMode="External"/><Relationship Id="rId15" Type="http://schemas.openxmlformats.org/officeDocument/2006/relationships/image" Target="../media/image9.jpeg"/><Relationship Id="rId10" Type="http://schemas.openxmlformats.org/officeDocument/2006/relationships/audio" Target="file:///D:\MAM%20NON\BINH%20MINH\CO%20HANH\nam.mp3" TargetMode="External"/><Relationship Id="rId4" Type="http://schemas.openxmlformats.org/officeDocument/2006/relationships/audio" Target="file:///D:\MAM%20NON\BINH%20MINH\CO%20HANH\hai.mp3" TargetMode="External"/><Relationship Id="rId9" Type="http://schemas.microsoft.com/office/2007/relationships/media" Target="file:///D:\MAM%20NON\BINH%20MINH\CO%20HANH\nam.mp3" TargetMode="Externa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D:\MAM%20NON\BINH%20MINH\CO%20HANH\bon.mp3" TargetMode="External"/><Relationship Id="rId13" Type="http://schemas.openxmlformats.org/officeDocument/2006/relationships/image" Target="../media/image12.jpeg"/><Relationship Id="rId3" Type="http://schemas.microsoft.com/office/2007/relationships/media" Target="file:///D:\MAM%20NON\BINH%20MINH\CO%20HANH\hai.mp3" TargetMode="External"/><Relationship Id="rId7" Type="http://schemas.microsoft.com/office/2007/relationships/media" Target="file:///D:\MAM%20NON\BINH%20MINH\CO%20HANH\bon.mp3" TargetMode="External"/><Relationship Id="rId12" Type="http://schemas.openxmlformats.org/officeDocument/2006/relationships/image" Target="../media/image11.jpeg"/><Relationship Id="rId2" Type="http://schemas.openxmlformats.org/officeDocument/2006/relationships/audio" Target="file:///D:\MAM%20NON\BINH%20MINH\CO%20HANH\mot1.mp3" TargetMode="External"/><Relationship Id="rId16" Type="http://schemas.openxmlformats.org/officeDocument/2006/relationships/image" Target="../media/image10.png"/><Relationship Id="rId1" Type="http://schemas.microsoft.com/office/2007/relationships/media" Target="file:///D:\MAM%20NON\BINH%20MINH\CO%20HANH\mot1.mp3" TargetMode="External"/><Relationship Id="rId6" Type="http://schemas.openxmlformats.org/officeDocument/2006/relationships/audio" Target="file:///D:\MAM%20NON\BINH%20MINH\CO%20HANH\ba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D:\MAM%20NON\BINH%20MINH\CO%20HANH\ba.mp3" TargetMode="External"/><Relationship Id="rId15" Type="http://schemas.openxmlformats.org/officeDocument/2006/relationships/image" Target="../media/image14.jpeg"/><Relationship Id="rId10" Type="http://schemas.openxmlformats.org/officeDocument/2006/relationships/audio" Target="file:///D:\MAM%20NON\BINH%20MINH\CO%20HANH\nam.mp3" TargetMode="External"/><Relationship Id="rId4" Type="http://schemas.openxmlformats.org/officeDocument/2006/relationships/audio" Target="file:///D:\MAM%20NON\BINH%20MINH\CO%20HANH\hai.mp3" TargetMode="External"/><Relationship Id="rId9" Type="http://schemas.microsoft.com/office/2007/relationships/media" Target="file:///D:\MAM%20NON\BINH%20MINH\CO%20HANH\nam.mp3" TargetMode="External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file:///D:\MAM%20NON\BINH%20MINH\CO%20HANH\R6_001.avi" TargetMode="External"/><Relationship Id="rId1" Type="http://schemas.microsoft.com/office/2007/relationships/media" Target="file:///D:\MAM%20NON\BINH%20MINH\CO%20HANH\R6_001.avi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/>
          <p:nvPr/>
        </p:nvSpPr>
        <p:spPr>
          <a:xfrm>
            <a:off x="1828799" y="3060702"/>
            <a:ext cx="8534400" cy="182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LĨNH VỰC GIÁO DỤC PHÁT TRIỂN NHẬN THỨC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endParaRPr lang="en-US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CHỦ ĐỀ:  MỘT SÔ PHƯƠNG TIỆN VÀ LUẬT GIAO THÔNG</a:t>
            </a:r>
            <a:endParaRPr lang="en-US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9"/>
          <p:cNvSpPr/>
          <p:nvPr/>
        </p:nvSpPr>
        <p:spPr>
          <a:xfrm>
            <a:off x="3239293" y="4899025"/>
            <a:ext cx="5713413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Đề tài</a:t>
            </a:r>
            <a:r>
              <a:rPr lang="en-US" altLang="en-US" sz="2800" b="1" dirty="0">
                <a:latin typeface="Times New Roman" panose="02020603050405020304" pitchFamily="18" charset="0"/>
              </a:rPr>
              <a:t>: Đếm đến 5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Nhận biết các nhóm có 5 đối tượng</a:t>
            </a:r>
          </a:p>
        </p:txBody>
      </p:sp>
      <p:sp>
        <p:nvSpPr>
          <p:cNvPr id="4107" name="Line 11"/>
          <p:cNvSpPr/>
          <p:nvPr/>
        </p:nvSpPr>
        <p:spPr>
          <a:xfrm>
            <a:off x="1752600" y="0"/>
            <a:ext cx="0" cy="68580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8" name="Line 12"/>
          <p:cNvSpPr/>
          <p:nvPr/>
        </p:nvSpPr>
        <p:spPr>
          <a:xfrm>
            <a:off x="10515601" y="0"/>
            <a:ext cx="79375" cy="68580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0" name="Line 14"/>
          <p:cNvSpPr/>
          <p:nvPr/>
        </p:nvSpPr>
        <p:spPr>
          <a:xfrm>
            <a:off x="1524000" y="152400"/>
            <a:ext cx="9144000" cy="76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1" name="Line 15"/>
          <p:cNvSpPr/>
          <p:nvPr/>
        </p:nvSpPr>
        <p:spPr>
          <a:xfrm>
            <a:off x="1524000" y="6629400"/>
            <a:ext cx="9144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6" name="Rectangle 2"/>
          <p:cNvSpPr/>
          <p:nvPr/>
        </p:nvSpPr>
        <p:spPr>
          <a:xfrm>
            <a:off x="3810000" y="400050"/>
            <a:ext cx="45720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QUẬN LONG BIÊN</a:t>
            </a:r>
          </a:p>
          <a:p>
            <a:pPr algn="ctr" eaLnBrk="1" hangingPunct="1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18" y="1074183"/>
            <a:ext cx="2262761" cy="22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8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/>
          <p:cNvSpPr/>
          <p:nvPr/>
        </p:nvSpPr>
        <p:spPr>
          <a:xfrm>
            <a:off x="1981200" y="685800"/>
            <a:ext cx="3429000" cy="25908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AutoShape 7"/>
          <p:cNvSpPr/>
          <p:nvPr/>
        </p:nvSpPr>
        <p:spPr>
          <a:xfrm>
            <a:off x="6781800" y="685800"/>
            <a:ext cx="3429000" cy="25908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AutoShape 8"/>
          <p:cNvSpPr/>
          <p:nvPr/>
        </p:nvSpPr>
        <p:spPr>
          <a:xfrm>
            <a:off x="1981200" y="4114800"/>
            <a:ext cx="3429000" cy="25908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AutoShape 11"/>
          <p:cNvSpPr/>
          <p:nvPr/>
        </p:nvSpPr>
        <p:spPr>
          <a:xfrm>
            <a:off x="6858000" y="4114800"/>
            <a:ext cx="3429000" cy="25908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pic>
        <p:nvPicPr>
          <p:cNvPr id="23558" name="Picture 12" descr="xe o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4958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3" descr="xe o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572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4" descr="xe o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2578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5" descr="xe o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2578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6" descr="xe o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562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7" descr="md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1" y="21336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8" descr="md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1" y="19812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9" descr="md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1" y="12954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20" descr="md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2954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21" descr="genuine_xichlo_63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1219200"/>
            <a:ext cx="1108075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22" descr="genuine_xichlo_63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1" y="1524000"/>
            <a:ext cx="1108075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Picture 23" descr="genuine_xichlo_63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2133600"/>
            <a:ext cx="1108075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0" name="Picture 24" descr="nu dua xe d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50292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1" name="Picture 25" descr="nu dua xe d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876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085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4038601"/>
            <a:ext cx="366712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4652962" y="3886200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/>
              </a:rPr>
              <a:t>Good bye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6063" y="2135188"/>
            <a:ext cx="3983038" cy="1570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None/>
            </a:pPr>
            <a:r>
              <a:rPr sz="3200" dirty="0">
                <a:solidFill>
                  <a:srgbClr val="FF0000"/>
                </a:solidFill>
                <a:latin typeface="Time nes New Roman"/>
              </a:rPr>
              <a:t>3. Kết thúc: </a:t>
            </a:r>
          </a:p>
          <a:p>
            <a:pPr eaLnBrk="1" hangingPunct="1">
              <a:buNone/>
            </a:pPr>
            <a:r>
              <a:rPr sz="3200" dirty="0">
                <a:solidFill>
                  <a:srgbClr val="0070C0"/>
                </a:solidFill>
                <a:latin typeface="Time nes New Roman"/>
              </a:rPr>
              <a:t>Cô nhận xét giờ học,</a:t>
            </a:r>
          </a:p>
          <a:p>
            <a:pPr eaLnBrk="1" hangingPunct="1">
              <a:buNone/>
            </a:pPr>
            <a:r>
              <a:rPr sz="3200" dirty="0">
                <a:solidFill>
                  <a:srgbClr val="0070C0"/>
                </a:solidFill>
                <a:latin typeface="Time nes New Roman"/>
              </a:rPr>
              <a:t> khen động viên trẻ</a:t>
            </a:r>
          </a:p>
        </p:txBody>
      </p:sp>
    </p:spTree>
    <p:extLst>
      <p:ext uri="{BB962C8B-B14F-4D97-AF65-F5344CB8AC3E}">
        <p14:creationId xmlns:p14="http://schemas.microsoft.com/office/powerpoint/2010/main" val="21629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/>
          <p:cNvSpPr txBox="1"/>
          <p:nvPr/>
        </p:nvSpPr>
        <p:spPr>
          <a:xfrm>
            <a:off x="4164494" y="1916183"/>
            <a:ext cx="39878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Ổn định tổ chức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/>
          </p:nvPr>
        </p:nvSpPr>
        <p:spPr>
          <a:xfrm>
            <a:off x="3861350" y="2562296"/>
            <a:ext cx="4594087" cy="3254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indent="0" eaLnBrk="1" hangingPunct="1">
              <a:buNone/>
            </a:pPr>
            <a:endParaRPr b="1" dirty="0"/>
          </a:p>
          <a:p>
            <a:pPr eaLnBrk="1" hangingPunct="1"/>
            <a:r>
              <a:rPr b="1" dirty="0"/>
              <a:t>Cho trẻ hát bài hát </a:t>
            </a:r>
          </a:p>
          <a:p>
            <a:pPr eaLnBrk="1" hangingPunct="1"/>
            <a:r>
              <a:rPr b="1" dirty="0"/>
              <a:t>“ Em đi qua ngã tư đường phố”</a:t>
            </a:r>
          </a:p>
        </p:txBody>
      </p:sp>
    </p:spTree>
    <p:extLst>
      <p:ext uri="{BB962C8B-B14F-4D97-AF65-F5344CB8AC3E}">
        <p14:creationId xmlns:p14="http://schemas.microsoft.com/office/powerpoint/2010/main" val="5075486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7" name="Group 49"/>
          <p:cNvGrpSpPr/>
          <p:nvPr/>
        </p:nvGrpSpPr>
        <p:grpSpPr>
          <a:xfrm>
            <a:off x="1806575" y="1347788"/>
            <a:ext cx="3657600" cy="2743200"/>
            <a:chOff x="0" y="144"/>
            <a:chExt cx="2448" cy="1872"/>
          </a:xfrm>
        </p:grpSpPr>
        <p:sp>
          <p:nvSpPr>
            <p:cNvPr id="16407" name="Oval 28"/>
            <p:cNvSpPr/>
            <p:nvPr/>
          </p:nvSpPr>
          <p:spPr>
            <a:xfrm>
              <a:off x="0" y="144"/>
              <a:ext cx="2448" cy="18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ClrTx/>
                <a:buNone/>
              </a:pPr>
              <a:endParaRPr lang="en-GB" altLang="en-US" sz="1800" dirty="0">
                <a:latin typeface="Tahoma" panose="020B0604030504040204" pitchFamily="34" charset="0"/>
              </a:endParaRPr>
            </a:p>
          </p:txBody>
        </p:sp>
        <p:pic>
          <p:nvPicPr>
            <p:cNvPr id="16408" name="Picture 32" descr="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960"/>
              <a:ext cx="570" cy="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9" name="Picture 33" descr="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" y="1248"/>
              <a:ext cx="570" cy="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0" name="Picture 34" descr="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" y="528"/>
              <a:ext cx="570" cy="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1" name="Picture 35" descr="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" y="336"/>
              <a:ext cx="570" cy="47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99" name="Group 51"/>
          <p:cNvGrpSpPr/>
          <p:nvPr/>
        </p:nvGrpSpPr>
        <p:grpSpPr>
          <a:xfrm>
            <a:off x="1752600" y="4125913"/>
            <a:ext cx="3657600" cy="2743200"/>
            <a:chOff x="0" y="2256"/>
            <a:chExt cx="2448" cy="1872"/>
          </a:xfrm>
        </p:grpSpPr>
        <p:sp>
          <p:nvSpPr>
            <p:cNvPr id="16402" name="Oval 31"/>
            <p:cNvSpPr/>
            <p:nvPr/>
          </p:nvSpPr>
          <p:spPr>
            <a:xfrm>
              <a:off x="0" y="2256"/>
              <a:ext cx="2448" cy="18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ClrTx/>
                <a:buNone/>
              </a:pPr>
              <a:endParaRPr lang="en-GB" altLang="en-US" sz="1800" dirty="0">
                <a:latin typeface="Tahoma" panose="020B0604030504040204" pitchFamily="34" charset="0"/>
              </a:endParaRPr>
            </a:p>
          </p:txBody>
        </p:sp>
        <p:pic>
          <p:nvPicPr>
            <p:cNvPr id="16403" name="Picture 37" descr="jpq12606315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" y="2592"/>
              <a:ext cx="924" cy="6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4" name="Picture 38" descr="jpq12606315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" y="2496"/>
              <a:ext cx="924" cy="6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5" name="Picture 39" descr="jpq12606315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8" y="3120"/>
              <a:ext cx="924" cy="6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6" name="Picture 40" descr="jpq12606315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" y="3216"/>
              <a:ext cx="924" cy="6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98" name="Group 50"/>
          <p:cNvGrpSpPr/>
          <p:nvPr/>
        </p:nvGrpSpPr>
        <p:grpSpPr>
          <a:xfrm>
            <a:off x="6629400" y="1330325"/>
            <a:ext cx="3657600" cy="2743200"/>
            <a:chOff x="3312" y="144"/>
            <a:chExt cx="2448" cy="1872"/>
          </a:xfrm>
        </p:grpSpPr>
        <p:sp>
          <p:nvSpPr>
            <p:cNvPr id="16397" name="Oval 29"/>
            <p:cNvSpPr/>
            <p:nvPr/>
          </p:nvSpPr>
          <p:spPr>
            <a:xfrm>
              <a:off x="3312" y="144"/>
              <a:ext cx="2448" cy="18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ClrTx/>
                <a:buNone/>
              </a:pPr>
              <a:endParaRPr lang="en-GB" altLang="en-US" sz="1800" dirty="0">
                <a:latin typeface="Tahoma" panose="020B0604030504040204" pitchFamily="34" charset="0"/>
              </a:endParaRPr>
            </a:p>
          </p:txBody>
        </p:sp>
        <p:pic>
          <p:nvPicPr>
            <p:cNvPr id="16398" name="Picture 41" descr="genuine_xichlo_63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6" y="432"/>
              <a:ext cx="864" cy="5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9" name="Picture 42" descr="genuine_xichlo_63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" y="1104"/>
              <a:ext cx="864" cy="5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0" name="Picture 43" descr="genuine_xichlo_63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0" y="1200"/>
              <a:ext cx="864" cy="5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1" name="Picture 44" descr="genuine_xichlo_63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6" y="528"/>
              <a:ext cx="864" cy="54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00" name="Group 52"/>
          <p:cNvGrpSpPr/>
          <p:nvPr/>
        </p:nvGrpSpPr>
        <p:grpSpPr>
          <a:xfrm>
            <a:off x="6629400" y="4114800"/>
            <a:ext cx="3657600" cy="2743200"/>
            <a:chOff x="3312" y="2352"/>
            <a:chExt cx="2448" cy="1872"/>
          </a:xfrm>
        </p:grpSpPr>
        <p:sp>
          <p:nvSpPr>
            <p:cNvPr id="16392" name="Oval 30"/>
            <p:cNvSpPr/>
            <p:nvPr/>
          </p:nvSpPr>
          <p:spPr>
            <a:xfrm>
              <a:off x="3312" y="2352"/>
              <a:ext cx="2448" cy="18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ClrTx/>
                <a:buNone/>
              </a:pPr>
              <a:endParaRPr lang="en-GB" altLang="en-US" sz="1800" dirty="0">
                <a:latin typeface="Tahoma" panose="020B0604030504040204" pitchFamily="34" charset="0"/>
              </a:endParaRPr>
            </a:p>
          </p:txBody>
        </p:sp>
        <p:pic>
          <p:nvPicPr>
            <p:cNvPr id="16393" name="Picture 45" descr="md_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6" y="2592"/>
              <a:ext cx="864" cy="6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4" name="Picture 46" descr="md_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" y="2640"/>
              <a:ext cx="864" cy="6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5" name="Picture 47" descr="md_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6" y="3216"/>
              <a:ext cx="864" cy="6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6" name="Picture 48" descr="md_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" y="3264"/>
              <a:ext cx="864" cy="6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390" name="WordArt 54"/>
          <p:cNvSpPr>
            <a:spLocks noTextEdit="1"/>
          </p:cNvSpPr>
          <p:nvPr/>
        </p:nvSpPr>
        <p:spPr>
          <a:xfrm>
            <a:off x="2470150" y="750889"/>
            <a:ext cx="73152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en-US" sz="3600" b="1">
                <a:solidFill>
                  <a:srgbClr val="00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 HĐ 1 : LUYỆN KỸ NĂNG ĐẾM ĐẾN BỐN</a:t>
            </a:r>
          </a:p>
        </p:txBody>
      </p:sp>
      <p:sp>
        <p:nvSpPr>
          <p:cNvPr id="16391" name="Text Box 13"/>
          <p:cNvSpPr txBox="1"/>
          <p:nvPr/>
        </p:nvSpPr>
        <p:spPr>
          <a:xfrm>
            <a:off x="2470150" y="141289"/>
            <a:ext cx="6459538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Phương pháp, hình thức tổ chức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6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xe may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4419600"/>
            <a:ext cx="13716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xe ma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0" y="4419600"/>
            <a:ext cx="14478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xe ma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0400" y="4419600"/>
            <a:ext cx="12954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0" descr="xe dap du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0" y="22860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1" descr="xe dap du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22860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Picture 18" descr="xe may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4419600"/>
            <a:ext cx="13716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7" name="Picture 21" descr="xe dap du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0" y="22860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8" name="Picture 22" descr="xe dap du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0" y="22860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9" name="Picture 23" descr="xe dap du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0" y="22860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Picture 27" descr="xe ma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8200" y="4419600"/>
            <a:ext cx="1295400" cy="132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WordArt 29"/>
          <p:cNvSpPr>
            <a:spLocks noTextEdit="1"/>
          </p:cNvSpPr>
          <p:nvPr/>
        </p:nvSpPr>
        <p:spPr>
          <a:xfrm>
            <a:off x="2057400" y="304800"/>
            <a:ext cx="80391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/>
            <a:r>
              <a:rPr lang="en-US" sz="3600" b="1">
                <a:solidFill>
                  <a:schemeClr val="tx1">
                    <a:alpha val="0"/>
                  </a:schemeClr>
                </a:solidFill>
                <a:effectLst>
                  <a:prstShdw prst="shdw17" dist="17961" dir="13499999">
                    <a:srgbClr val="9999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2: Tạo nhóm đồ vật có số lượng 5. </a:t>
            </a:r>
          </a:p>
          <a:p>
            <a:pPr algn="ctr"/>
            <a:r>
              <a:rPr lang="en-US" sz="3600" b="1">
                <a:solidFill>
                  <a:schemeClr val="tx1">
                    <a:alpha val="0"/>
                  </a:schemeClr>
                </a:solidFill>
                <a:effectLst>
                  <a:prstShdw prst="shdw17" dist="17961" dir="13499999">
                    <a:srgbClr val="9999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Đếm đến 5 </a:t>
            </a:r>
          </a:p>
        </p:txBody>
      </p:sp>
      <p:pic>
        <p:nvPicPr>
          <p:cNvPr id="9248" name="mot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9" name="h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0" name="ba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1" name="bon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3" name="nam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4" name="mot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5" name="h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6" name="ba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1" name="WordArt 10"/>
          <p:cNvSpPr>
            <a:spLocks noTextEdit="1"/>
          </p:cNvSpPr>
          <p:nvPr/>
        </p:nvSpPr>
        <p:spPr>
          <a:xfrm>
            <a:off x="2362200" y="304800"/>
            <a:ext cx="746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FF"/>
                </a:solidFill>
                <a:effectLst>
                  <a:prstShdw prst="shdw17" dist="17961" dir="2699999">
                    <a:srgbClr val="9900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 HĐ 2 : Đếm đến 5. Nhận biết nhóm có 5 đối tượng</a:t>
            </a:r>
          </a:p>
        </p:txBody>
      </p:sp>
    </p:spTree>
    <p:extLst>
      <p:ext uri="{BB962C8B-B14F-4D97-AF65-F5344CB8AC3E}">
        <p14:creationId xmlns:p14="http://schemas.microsoft.com/office/powerpoint/2010/main" val="47267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71" fill="hold"/>
                                        <p:tgtEl>
                                          <p:spTgt spid="9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601" fill="hold"/>
                                        <p:tgtEl>
                                          <p:spTgt spid="9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549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1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71" fill="hold"/>
                                        <p:tgtEl>
                                          <p:spTgt spid="9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3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575" fill="hold"/>
                                        <p:tgtEl>
                                          <p:spTgt spid="9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4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71" fill="hold"/>
                                        <p:tgtEl>
                                          <p:spTgt spid="9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5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601" fill="hold"/>
                                        <p:tgtEl>
                                          <p:spTgt spid="9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6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549" fill="hold"/>
                                        <p:tgtEl>
                                          <p:spTgt spid="9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2057400" y="1676401"/>
            <a:ext cx="7620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None/>
            </a:pPr>
            <a:endParaRPr lang="en-US" altLang="en-US" sz="1800" dirty="0"/>
          </a:p>
        </p:txBody>
      </p:sp>
      <p:pic>
        <p:nvPicPr>
          <p:cNvPr id="11269" name="Picture 5" descr="xe o t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8400" y="198120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nu dua xe da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4600" y="4267201"/>
            <a:ext cx="1371600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xe o t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1981200"/>
            <a:ext cx="1447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xe o t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00" y="198120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xe o t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7050" y="198120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nu dua xe da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2400" y="42672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nu dua xe da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0200" y="4267200"/>
            <a:ext cx="1447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nu dua xe da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4200" y="4267200"/>
            <a:ext cx="1447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nu dua xe da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8200" y="42672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20" descr="xe o t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0" y="198120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5" name="WordArt 21"/>
          <p:cNvSpPr>
            <a:spLocks noTextEdit="1"/>
          </p:cNvSpPr>
          <p:nvPr/>
        </p:nvSpPr>
        <p:spPr>
          <a:xfrm>
            <a:off x="2057400" y="304800"/>
            <a:ext cx="80391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/>
            <a:r>
              <a:rPr lang="en-US" sz="3600" b="1">
                <a:solidFill>
                  <a:schemeClr val="tx1">
                    <a:alpha val="0"/>
                  </a:schemeClr>
                </a:solidFill>
                <a:effectLst>
                  <a:prstShdw prst="shdw17" dist="17961" dir="13499999">
                    <a:srgbClr val="9999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2: Tạo nhóm đồ vật có số lượng 5. </a:t>
            </a:r>
          </a:p>
          <a:p>
            <a:pPr algn="ctr"/>
            <a:r>
              <a:rPr lang="en-US" sz="3600" b="1">
                <a:solidFill>
                  <a:schemeClr val="tx1">
                    <a:alpha val="0"/>
                  </a:schemeClr>
                </a:solidFill>
                <a:effectLst>
                  <a:prstShdw prst="shdw17" dist="17961" dir="13499999">
                    <a:srgbClr val="9999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Đếm đến 5 </a:t>
            </a:r>
          </a:p>
        </p:txBody>
      </p:sp>
      <p:pic>
        <p:nvPicPr>
          <p:cNvPr id="11286" name="mot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7" name="h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8" name="ba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9" name="bon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0" name="mot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1" name="h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2" name="ba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3" name="bon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4" name="nam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5" name="nam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434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6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" fill="hold"/>
                                        <p:tgtEl>
                                          <p:spTgt spid="11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7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601" fill="hold"/>
                                        <p:tgtEl>
                                          <p:spTgt spid="11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8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49" fill="hold"/>
                                        <p:tgtEl>
                                          <p:spTgt spid="11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9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1" fill="hold"/>
                                        <p:tgtEl>
                                          <p:spTgt spid="11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0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1" fill="hold"/>
                                        <p:tgtEl>
                                          <p:spTgt spid="11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01" fill="hold"/>
                                        <p:tgtEl>
                                          <p:spTgt spid="11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2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49" fill="hold"/>
                                        <p:tgtEl>
                                          <p:spTgt spid="11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3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1" fill="hold"/>
                                        <p:tgtEl>
                                          <p:spTgt spid="11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4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575" fill="hold"/>
                                        <p:tgtEl>
                                          <p:spTgt spid="11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75" fill="hold"/>
                                        <p:tgtEl>
                                          <p:spTgt spid="11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0"/>
          <p:cNvSpPr>
            <a:spLocks noTextEdit="1"/>
          </p:cNvSpPr>
          <p:nvPr/>
        </p:nvSpPr>
        <p:spPr>
          <a:xfrm>
            <a:off x="2362200" y="304800"/>
            <a:ext cx="746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FF"/>
                </a:solidFill>
                <a:effectLst>
                  <a:prstShdw prst="shdw17" dist="17961" dir="2699999">
                    <a:srgbClr val="9900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Đếm đến 5. Nhận biết nhóm có 5 đối tượng</a:t>
            </a:r>
          </a:p>
        </p:txBody>
      </p:sp>
      <p:sp>
        <p:nvSpPr>
          <p:cNvPr id="19459" name="AutoShape 12"/>
          <p:cNvSpPr/>
          <p:nvPr/>
        </p:nvSpPr>
        <p:spPr>
          <a:xfrm>
            <a:off x="2200275" y="1471613"/>
            <a:ext cx="2933700" cy="2286000"/>
          </a:xfrm>
          <a:prstGeom prst="flowChartMagneticDisk">
            <a:avLst/>
          </a:prstGeom>
          <a:solidFill>
            <a:srgbClr val="00FF00"/>
          </a:solidFill>
          <a:ln w="9525" cap="flat" cmpd="sng">
            <a:solidFill>
              <a:srgbClr val="00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sp>
        <p:nvSpPr>
          <p:cNvPr id="19460" name="AutoShape 13"/>
          <p:cNvSpPr/>
          <p:nvPr/>
        </p:nvSpPr>
        <p:spPr>
          <a:xfrm>
            <a:off x="2200276" y="4230688"/>
            <a:ext cx="2981325" cy="2286000"/>
          </a:xfrm>
          <a:prstGeom prst="flowChartMagneticDisk">
            <a:avLst/>
          </a:prstGeom>
          <a:solidFill>
            <a:srgbClr val="FF00FF"/>
          </a:solidFill>
          <a:ln w="9525" cap="flat" cmpd="sng">
            <a:solidFill>
              <a:srgbClr val="00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sp>
        <p:nvSpPr>
          <p:cNvPr id="19461" name="AutoShape 14"/>
          <p:cNvSpPr/>
          <p:nvPr/>
        </p:nvSpPr>
        <p:spPr>
          <a:xfrm>
            <a:off x="7391401" y="4316413"/>
            <a:ext cx="3051175" cy="2286000"/>
          </a:xfrm>
          <a:prstGeom prst="flowChartMagneticDisk">
            <a:avLst/>
          </a:prstGeom>
          <a:solidFill>
            <a:srgbClr val="6600FF"/>
          </a:solidFill>
          <a:ln w="9525" cap="flat" cmpd="sng">
            <a:solidFill>
              <a:srgbClr val="00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pic>
        <p:nvPicPr>
          <p:cNvPr id="10257" name="Picture 17" descr="xe m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38" y="2947989"/>
            <a:ext cx="749300" cy="49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18" descr="nu dua xe d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4" y="5843588"/>
            <a:ext cx="884237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19" descr="xe o 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160964"/>
            <a:ext cx="787400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Picture 20" descr="xe m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64" y="2320926"/>
            <a:ext cx="712787" cy="51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21" descr="xe m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14" y="2308226"/>
            <a:ext cx="733425" cy="53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22" descr="xe m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63" y="3040064"/>
            <a:ext cx="704850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3" name="Picture 23" descr="nu dua xe d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5843588"/>
            <a:ext cx="936625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5" name="Picture 25" descr="nu dua xe d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076" y="5045076"/>
            <a:ext cx="823913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Picture 27" descr="xe o 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867401"/>
            <a:ext cx="787400" cy="53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Picture 28" descr="xe o 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51" y="5176838"/>
            <a:ext cx="709613" cy="48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Picture 29" descr="xe o 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576" y="5446713"/>
            <a:ext cx="695325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Picture 30" descr="xe m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0" y="2501900"/>
            <a:ext cx="78105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Picture 31" descr="nu dua xe d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1" y="5089526"/>
            <a:ext cx="803275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Picture 32" descr="xe o 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63" y="5843589"/>
            <a:ext cx="735012" cy="51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6" name="AutoShape 33"/>
          <p:cNvSpPr/>
          <p:nvPr/>
        </p:nvSpPr>
        <p:spPr>
          <a:xfrm>
            <a:off x="7394575" y="1244600"/>
            <a:ext cx="3048000" cy="2514600"/>
          </a:xfrm>
          <a:prstGeom prst="flowChartMagneticDisk">
            <a:avLst/>
          </a:prstGeom>
          <a:solidFill>
            <a:srgbClr val="FFFF00"/>
          </a:solidFill>
          <a:ln w="9525" cap="flat" cmpd="sng">
            <a:solidFill>
              <a:srgbClr val="00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pic>
        <p:nvPicPr>
          <p:cNvPr id="10279" name="Picture 39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950" y="2947988"/>
            <a:ext cx="762000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0" name="Picture 40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551" y="2882900"/>
            <a:ext cx="709613" cy="63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1" name="Picture 41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101" y="2501900"/>
            <a:ext cx="906463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2" name="Picture 42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950" y="2100263"/>
            <a:ext cx="762000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3" name="Picture 43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150" y="2135188"/>
            <a:ext cx="762000" cy="5651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27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2917 -0.3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916 -0.46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7.40741E-7 L 0.00833 -0.3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125 -0.417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125 -0.490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02917 -0.464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375 -0.579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5416 -0.475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05417 -0.575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625 -0.350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14583 -0.339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2917 -0.417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5416 -0.437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5417 -0.45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0833 -0.477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4166 -0.477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3334 -0.5555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458 -0.5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 -0.6222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8"/>
          <p:cNvSpPr>
            <a:spLocks noTextEdit="1"/>
          </p:cNvSpPr>
          <p:nvPr/>
        </p:nvSpPr>
        <p:spPr>
          <a:xfrm>
            <a:off x="3219450" y="690564"/>
            <a:ext cx="601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prstShdw prst="shdw17" dist="17961" dir="2699999">
                    <a:srgbClr val="999900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1 - Về đúng bến</a:t>
            </a:r>
          </a:p>
        </p:txBody>
      </p:sp>
      <p:pic>
        <p:nvPicPr>
          <p:cNvPr id="20483" name="Picture 9" descr="imagesCAE27TR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62125"/>
            <a:ext cx="34290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10" descr="imagesCA7RAV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816100"/>
            <a:ext cx="3048000" cy="25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11" descr="imagesCAE2G9X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4398964"/>
            <a:ext cx="3371850" cy="2535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12" descr="nu dua xe d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513388"/>
            <a:ext cx="1371600" cy="1344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13" descr="xe o 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98800"/>
            <a:ext cx="1524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4" descr="xe m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236914"/>
            <a:ext cx="1524000" cy="110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 Box 15"/>
          <p:cNvSpPr txBox="1"/>
          <p:nvPr/>
        </p:nvSpPr>
        <p:spPr>
          <a:xfrm>
            <a:off x="4038600" y="3276601"/>
            <a:ext cx="34015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6600FF"/>
                </a:solidFill>
              </a:rPr>
              <a:t>5</a:t>
            </a:r>
          </a:p>
        </p:txBody>
      </p:sp>
      <p:sp>
        <p:nvSpPr>
          <p:cNvPr id="20490" name="Text Box 16"/>
          <p:cNvSpPr txBox="1"/>
          <p:nvPr/>
        </p:nvSpPr>
        <p:spPr>
          <a:xfrm>
            <a:off x="7620000" y="3276601"/>
            <a:ext cx="34015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6600FF"/>
                </a:solidFill>
              </a:rPr>
              <a:t>5</a:t>
            </a:r>
          </a:p>
        </p:txBody>
      </p:sp>
      <p:sp>
        <p:nvSpPr>
          <p:cNvPr id="20491" name="Text Box 17"/>
          <p:cNvSpPr txBox="1"/>
          <p:nvPr/>
        </p:nvSpPr>
        <p:spPr>
          <a:xfrm>
            <a:off x="5943600" y="5562601"/>
            <a:ext cx="34015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0492" name="Text Box 18"/>
          <p:cNvSpPr txBox="1"/>
          <p:nvPr/>
        </p:nvSpPr>
        <p:spPr>
          <a:xfrm>
            <a:off x="3203576" y="90488"/>
            <a:ext cx="515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HĐ 3 – Luyện tập, củng cố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9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TextEdit="1"/>
          </p:cNvSpPr>
          <p:nvPr/>
        </p:nvSpPr>
        <p:spPr>
          <a:xfrm>
            <a:off x="2590800" y="6096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sy="50000" kx="-2591412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2 - Ai đoán giỏi</a:t>
            </a:r>
          </a:p>
        </p:txBody>
      </p:sp>
      <p:sp>
        <p:nvSpPr>
          <p:cNvPr id="47109" name="AutoShape 5"/>
          <p:cNvSpPr/>
          <p:nvPr/>
        </p:nvSpPr>
        <p:spPr>
          <a:xfrm>
            <a:off x="1524000" y="1828800"/>
            <a:ext cx="4343400" cy="2209800"/>
          </a:xfrm>
          <a:prstGeom prst="flowChartDecision">
            <a:avLst/>
          </a:pr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/>
          </a:p>
        </p:txBody>
      </p:sp>
      <p:sp>
        <p:nvSpPr>
          <p:cNvPr id="21508" name="AutoShape 6"/>
          <p:cNvSpPr/>
          <p:nvPr/>
        </p:nvSpPr>
        <p:spPr>
          <a:xfrm>
            <a:off x="6324600" y="1828800"/>
            <a:ext cx="4343400" cy="2209800"/>
          </a:xfrm>
          <a:prstGeom prst="flowChartDecision">
            <a:avLst/>
          </a:pr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/>
          </a:p>
        </p:txBody>
      </p:sp>
      <p:sp>
        <p:nvSpPr>
          <p:cNvPr id="21509" name="AutoShape 7"/>
          <p:cNvSpPr/>
          <p:nvPr/>
        </p:nvSpPr>
        <p:spPr>
          <a:xfrm>
            <a:off x="1524000" y="4724400"/>
            <a:ext cx="4343400" cy="2209800"/>
          </a:xfrm>
          <a:prstGeom prst="flowChartDecision">
            <a:avLst/>
          </a:pr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/>
          </a:p>
        </p:txBody>
      </p:sp>
      <p:sp>
        <p:nvSpPr>
          <p:cNvPr id="21510" name="AutoShape 8"/>
          <p:cNvSpPr/>
          <p:nvPr/>
        </p:nvSpPr>
        <p:spPr>
          <a:xfrm>
            <a:off x="6324600" y="4724400"/>
            <a:ext cx="4343400" cy="2209800"/>
          </a:xfrm>
          <a:prstGeom prst="flowChartDecision">
            <a:avLst/>
          </a:pr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GB" altLang="en-US" sz="1800" dirty="0"/>
          </a:p>
        </p:txBody>
      </p:sp>
      <p:pic>
        <p:nvPicPr>
          <p:cNvPr id="21511" name="Picture 9" descr="xe m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590800"/>
            <a:ext cx="6096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0" descr="xe m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09800"/>
            <a:ext cx="6096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1" descr="xe m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048000"/>
            <a:ext cx="6096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2" descr="xe m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895600"/>
            <a:ext cx="6096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3" descr="xe m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286000"/>
            <a:ext cx="6096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4" descr="nu dua xe d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00" y="287655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5" descr="nu dua xe d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21336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6" descr="nu dua xe d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038" y="22860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7" descr="nu dua xe d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713" y="30099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8" descr="xe o 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445126"/>
            <a:ext cx="990600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xe o 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105401"/>
            <a:ext cx="990600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xe o 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867401"/>
            <a:ext cx="990600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Picture 21" descr="md_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5562600"/>
            <a:ext cx="914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Picture 22" descr="md_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5486400"/>
            <a:ext cx="914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31" name="R6_001.avi">
            <a:hlinkClick r:id="" action="ppaction://media"/>
          </p:cNvPr>
          <p:cNvPicPr>
            <a:picLocks noGrp="1" noRot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>
          <a:xfrm>
            <a:off x="5181600" y="3429000"/>
            <a:ext cx="1905000" cy="1830388"/>
          </a:xfrm>
          <a:ln/>
        </p:spPr>
      </p:pic>
    </p:spTree>
    <p:extLst>
      <p:ext uri="{BB962C8B-B14F-4D97-AF65-F5344CB8AC3E}">
        <p14:creationId xmlns:p14="http://schemas.microsoft.com/office/powerpoint/2010/main" val="28940469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3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53" fill="hold"/>
                                        <p:tgtEl>
                                          <p:spTgt spid="47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 descr="Bouquet"/>
          <p:cNvSpPr/>
          <p:nvPr/>
        </p:nvSpPr>
        <p:spPr>
          <a:xfrm>
            <a:off x="1524000" y="762000"/>
            <a:ext cx="3200400" cy="2438400"/>
          </a:xfrm>
          <a:prstGeom prst="star8">
            <a:avLst>
              <a:gd name="adj" fmla="val 38250"/>
            </a:avLst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sp>
        <p:nvSpPr>
          <p:cNvPr id="22531" name="AutoShape 6" descr="Bouquet"/>
          <p:cNvSpPr/>
          <p:nvPr/>
        </p:nvSpPr>
        <p:spPr>
          <a:xfrm>
            <a:off x="7086600" y="838200"/>
            <a:ext cx="3581400" cy="2514600"/>
          </a:xfrm>
          <a:prstGeom prst="star8">
            <a:avLst>
              <a:gd name="adj" fmla="val 38250"/>
            </a:avLst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sp>
        <p:nvSpPr>
          <p:cNvPr id="22532" name="AutoShape 7" descr="Bouquet"/>
          <p:cNvSpPr/>
          <p:nvPr/>
        </p:nvSpPr>
        <p:spPr>
          <a:xfrm>
            <a:off x="1524000" y="3733800"/>
            <a:ext cx="3200400" cy="2438400"/>
          </a:xfrm>
          <a:prstGeom prst="star8">
            <a:avLst>
              <a:gd name="adj" fmla="val 38250"/>
            </a:avLst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sp>
        <p:nvSpPr>
          <p:cNvPr id="22533" name="AutoShape 8" descr="Bouquet"/>
          <p:cNvSpPr/>
          <p:nvPr/>
        </p:nvSpPr>
        <p:spPr>
          <a:xfrm>
            <a:off x="4267200" y="2209800"/>
            <a:ext cx="3581400" cy="2514600"/>
          </a:xfrm>
          <a:prstGeom prst="star8">
            <a:avLst>
              <a:gd name="adj" fmla="val 38250"/>
            </a:avLst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sp>
        <p:nvSpPr>
          <p:cNvPr id="22534" name="AutoShape 9" descr="Bouquet"/>
          <p:cNvSpPr/>
          <p:nvPr/>
        </p:nvSpPr>
        <p:spPr>
          <a:xfrm>
            <a:off x="7086600" y="3733800"/>
            <a:ext cx="3581400" cy="2514600"/>
          </a:xfrm>
          <a:prstGeom prst="star8">
            <a:avLst>
              <a:gd name="adj" fmla="val 38250"/>
            </a:avLst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pic>
        <p:nvPicPr>
          <p:cNvPr id="22535" name="Picture 10" descr="genuine_xichlo_6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1295400"/>
            <a:ext cx="1108075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11" descr="genuine_xichlo_6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1981200"/>
            <a:ext cx="1108075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2" descr="genuine_xichlo_6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1600200"/>
            <a:ext cx="1108075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3" descr="md_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1" y="21336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4" descr="md_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1" y="14478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5" descr="md_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1" y="14478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6" descr="md_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1" y="2133601"/>
            <a:ext cx="7667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7" descr="jpq12606315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1" y="4773613"/>
            <a:ext cx="938213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8" descr="jpq12606315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1" y="4267200"/>
            <a:ext cx="938213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9" descr="jpq12606315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1" y="5029200"/>
            <a:ext cx="938213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5" name="Picture 20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495801"/>
            <a:ext cx="852488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6" name="Picture 21" descr="MercedesBicycle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1" y="5105401"/>
            <a:ext cx="938213" cy="56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Picture 22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495801"/>
            <a:ext cx="852488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Picture 23" descr="MercedesBicycle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5105401"/>
            <a:ext cx="852488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Picture 24" descr="nu dua xe d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1" y="2819400"/>
            <a:ext cx="6826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0" name="Picture 25" descr="nu dua xe d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1" y="2667000"/>
            <a:ext cx="6826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1" name="Picture 26" descr="nu dua xe d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1" y="3048000"/>
            <a:ext cx="6826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2" name="Picture 30" descr="nu dua xe d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1" y="3581400"/>
            <a:ext cx="6826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3" name="Picture 31" descr="nu dua xe d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1" y="3505200"/>
            <a:ext cx="682625" cy="647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950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Application>Microsoft Office PowerPoint</Application>
  <PresentationFormat>Widescreen</PresentationFormat>
  <Paragraphs>29</Paragraphs>
  <Slides>11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 nes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Duong</dc:creator>
  <cp:lastModifiedBy>Duong Duong</cp:lastModifiedBy>
  <cp:revision>1</cp:revision>
  <dcterms:created xsi:type="dcterms:W3CDTF">2024-04-30T14:38:06Z</dcterms:created>
  <dcterms:modified xsi:type="dcterms:W3CDTF">2024-04-30T14:39:26Z</dcterms:modified>
</cp:coreProperties>
</file>