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5" r:id="rId9"/>
    <p:sldId id="266" r:id="rId10"/>
    <p:sldId id="264" r:id="rId11"/>
    <p:sldId id="267" r:id="rId12"/>
    <p:sldId id="276" r:id="rId13"/>
    <p:sldId id="268" r:id="rId14"/>
    <p:sldId id="269" r:id="rId15"/>
    <p:sldId id="271" r:id="rId16"/>
    <p:sldId id="272" r:id="rId17"/>
    <p:sldId id="273" r:id="rId18"/>
    <p:sldId id="274" r:id="rId19"/>
    <p:sldId id="277" r:id="rId20"/>
    <p:sldId id="275"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40" y="1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4C6E3A-431E-4C37-A50D-B173168AAEBA}"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2025057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C6E3A-431E-4C37-A50D-B173168AAEBA}"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3680121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C6E3A-431E-4C37-A50D-B173168AAEBA}"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123643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4C6E3A-431E-4C37-A50D-B173168AAEBA}"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1207078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4C6E3A-431E-4C37-A50D-B173168AAEBA}"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137185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4C6E3A-431E-4C37-A50D-B173168AAEBA}"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356277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4C6E3A-431E-4C37-A50D-B173168AAEBA}"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2883558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4C6E3A-431E-4C37-A50D-B173168AAEBA}"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448898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C6E3A-431E-4C37-A50D-B173168AAEBA}"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4086153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C6E3A-431E-4C37-A50D-B173168AAEBA}"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2675143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4C6E3A-431E-4C37-A50D-B173168AAEBA}"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FC698E-0C3D-47B3-8A39-A4217EE45984}" type="slidenum">
              <a:rPr lang="en-US" smtClean="0"/>
              <a:t>‹#›</a:t>
            </a:fld>
            <a:endParaRPr lang="en-US"/>
          </a:p>
        </p:txBody>
      </p:sp>
    </p:spTree>
    <p:extLst>
      <p:ext uri="{BB962C8B-B14F-4D97-AF65-F5344CB8AC3E}">
        <p14:creationId xmlns:p14="http://schemas.microsoft.com/office/powerpoint/2010/main" val="87996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C6E3A-431E-4C37-A50D-B173168AAEBA}" type="datetimeFigureOut">
              <a:rPr lang="en-US" smtClean="0"/>
              <a:t>4/2/2024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FC698E-0C3D-47B3-8A39-A4217EE45984}" type="slidenum">
              <a:rPr lang="en-US" smtClean="0"/>
              <a:t>‹#›</a:t>
            </a:fld>
            <a:endParaRPr lang="en-US"/>
          </a:p>
        </p:txBody>
      </p:sp>
    </p:spTree>
    <p:extLst>
      <p:ext uri="{BB962C8B-B14F-4D97-AF65-F5344CB8AC3E}">
        <p14:creationId xmlns:p14="http://schemas.microsoft.com/office/powerpoint/2010/main" val="188038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04664"/>
            <a:ext cx="7990656" cy="792088"/>
          </a:xfrm>
        </p:spPr>
        <p:txBody>
          <a:bodyPr>
            <a:normAutofit fontScale="90000"/>
          </a:bodyPr>
          <a:lstStyle/>
          <a:p>
            <a:r>
              <a:rPr lang="en-US" sz="2400" b="1" cap="none" spc="0" dirty="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PHÒNG GIÁO DỤC VÀ ĐÀO TẠO QUẬN LONG BIÊN</a:t>
            </a:r>
            <a:br>
              <a:rPr lang="en-US" sz="2400" b="1" cap="none" spc="0" dirty="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br>
            <a:r>
              <a:rPr lang="en-US" sz="24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TRƯỜNG MẦM NON NẮNG MAI</a:t>
            </a:r>
            <a:r>
              <a:rPr lang="en-US" sz="2400" b="1" cap="none" spc="0" dirty="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t/>
            </a:r>
            <a:br>
              <a:rPr lang="en-US" sz="2400" b="1" cap="none" spc="0" dirty="0" smtClean="0">
                <a:ln w="22225">
                  <a:solidFill>
                    <a:schemeClr val="accent2"/>
                  </a:solidFill>
                  <a:prstDash val="solid"/>
                </a:ln>
                <a:solidFill>
                  <a:srgbClr val="FF0000"/>
                </a:solidFill>
                <a:effectLst/>
                <a:latin typeface="Times New Roman" panose="02020603050405020304" pitchFamily="18" charset="0"/>
                <a:cs typeface="Times New Roman" panose="02020603050405020304" pitchFamily="18" charset="0"/>
              </a:rPr>
            </a:br>
            <a:endParaRPr lang="en-US" sz="2400" dirty="0"/>
          </a:p>
        </p:txBody>
      </p:sp>
      <p:sp>
        <p:nvSpPr>
          <p:cNvPr id="3" name="Subtitle 2"/>
          <p:cNvSpPr>
            <a:spLocks noGrp="1"/>
          </p:cNvSpPr>
          <p:nvPr>
            <p:ph type="subTitle" idx="1"/>
          </p:nvPr>
        </p:nvSpPr>
        <p:spPr>
          <a:xfrm>
            <a:off x="1403648" y="2780928"/>
            <a:ext cx="6552728" cy="3337228"/>
          </a:xfrm>
        </p:spPr>
        <p:txBody>
          <a:bodyPr>
            <a:normAutofit/>
          </a:bodyPr>
          <a:lstStyle/>
          <a:p>
            <a:r>
              <a:rPr lang="en-US" b="1" cap="none" spc="0" dirty="0" err="1"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Lĩnh</a:t>
            </a:r>
            <a:r>
              <a:rPr lang="en-US" b="1" cap="none" spc="0" dirty="0"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 </a:t>
            </a:r>
            <a:r>
              <a:rPr lang="en-US" b="1" cap="none" spc="0" dirty="0" err="1"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vực</a:t>
            </a:r>
            <a:r>
              <a:rPr lang="en-US" b="1" cap="none" spc="0" dirty="0"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 </a:t>
            </a:r>
            <a:r>
              <a:rPr lang="en-US" b="1" cap="none" spc="0" dirty="0" err="1"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Phát</a:t>
            </a:r>
            <a:r>
              <a:rPr lang="en-US" b="1" cap="none" spc="0" dirty="0"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 </a:t>
            </a:r>
            <a:r>
              <a:rPr lang="en-US" b="1" cap="none" spc="0" dirty="0" err="1"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triển</a:t>
            </a:r>
            <a:r>
              <a:rPr lang="en-US" b="1" cap="none" spc="0" dirty="0"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 </a:t>
            </a:r>
            <a:r>
              <a:rPr lang="en-US" b="1" cap="none" spc="0" dirty="0" err="1"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ngôn</a:t>
            </a:r>
            <a:r>
              <a:rPr lang="en-US" b="1" cap="none" spc="0" dirty="0"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 </a:t>
            </a:r>
            <a:r>
              <a:rPr lang="en-US" b="1" cap="none" spc="0" dirty="0" err="1"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rPr>
              <a:t>ngữ</a:t>
            </a:r>
            <a:endParaRPr lang="en-US" b="1" cap="none" spc="0" dirty="0" smtClean="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endParaRPr>
          </a:p>
          <a:p>
            <a:endParaRPr lang="en-US" sz="1050" b="1" dirty="0">
              <a:ln w="12700" cmpd="sng">
                <a:solidFill>
                  <a:schemeClr val="accent4"/>
                </a:solidFill>
                <a:prstDash val="solid"/>
              </a:ln>
              <a:solidFill>
                <a:schemeClr val="tx2">
                  <a:lumMod val="75000"/>
                </a:schemeClr>
              </a:solidFill>
              <a:latin typeface="Times New Roman" panose="02020603050405020304" pitchFamily="18" charset="0"/>
              <a:cs typeface="Times New Roman" panose="02020603050405020304" pitchFamily="18" charset="0"/>
            </a:endParaRPr>
          </a:p>
          <a:p>
            <a:pPr algn="just">
              <a:lnSpc>
                <a:spcPct val="150000"/>
              </a:lnSpc>
            </a:pP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Đề</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tài</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Truyện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dirty="0" err="1" smtClean="0">
                <a:solidFill>
                  <a:schemeClr val="tx2">
                    <a:lumMod val="75000"/>
                  </a:schemeClr>
                </a:solidFill>
              </a:rPr>
              <a:t>Sự</a:t>
            </a:r>
            <a:r>
              <a:rPr lang="en-US" sz="2800" dirty="0" smtClean="0">
                <a:solidFill>
                  <a:schemeClr val="tx2">
                    <a:lumMod val="75000"/>
                  </a:schemeClr>
                </a:solidFill>
              </a:rPr>
              <a:t> </a:t>
            </a:r>
            <a:r>
              <a:rPr lang="en-US" sz="2800" dirty="0" err="1" smtClean="0">
                <a:solidFill>
                  <a:schemeClr val="tx2">
                    <a:lumMod val="75000"/>
                  </a:schemeClr>
                </a:solidFill>
              </a:rPr>
              <a:t>Tích</a:t>
            </a:r>
            <a:r>
              <a:rPr lang="en-US" sz="2800" dirty="0" smtClean="0">
                <a:solidFill>
                  <a:schemeClr val="tx2">
                    <a:lumMod val="75000"/>
                  </a:schemeClr>
                </a:solidFill>
              </a:rPr>
              <a:t> </a:t>
            </a:r>
            <a:r>
              <a:rPr lang="en-US" sz="2800" dirty="0" err="1" smtClean="0">
                <a:solidFill>
                  <a:schemeClr val="tx2">
                    <a:lumMod val="75000"/>
                  </a:schemeClr>
                </a:solidFill>
              </a:rPr>
              <a:t>Hồ</a:t>
            </a:r>
            <a:r>
              <a:rPr lang="en-US" sz="2800" dirty="0" smtClean="0">
                <a:solidFill>
                  <a:schemeClr val="tx2">
                    <a:lumMod val="75000"/>
                  </a:schemeClr>
                </a:solidFill>
              </a:rPr>
              <a:t> </a:t>
            </a:r>
            <a:r>
              <a:rPr lang="en-US" sz="2800" dirty="0" err="1" smtClean="0">
                <a:solidFill>
                  <a:schemeClr val="tx2">
                    <a:lumMod val="75000"/>
                  </a:schemeClr>
                </a:solidFill>
              </a:rPr>
              <a:t>Gươm</a:t>
            </a:r>
            <a:r>
              <a:rPr lang="en-US" sz="2800" dirty="0" smtClean="0">
                <a:solidFill>
                  <a:schemeClr val="tx2">
                    <a:lumMod val="75000"/>
                  </a:schemeClr>
                </a:solidFill>
              </a:rPr>
              <a:t>”</a:t>
            </a:r>
            <a:endParaRPr lang="en-US" sz="2800" b="1" dirty="0" smtClean="0">
              <a:solidFill>
                <a:schemeClr val="tx2">
                  <a:lumMod val="75000"/>
                </a:schemeClr>
              </a:solidFill>
              <a:latin typeface="Times New Roman" panose="02020603050405020304" pitchFamily="18" charset="0"/>
              <a:cs typeface="Times New Roman" panose="02020603050405020304" pitchFamily="18" charset="0"/>
            </a:endParaRPr>
          </a:p>
          <a:p>
            <a:pPr algn="just">
              <a:lnSpc>
                <a:spcPct val="150000"/>
              </a:lnSpc>
            </a:pP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Lứa</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tuổi</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4 – 5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tuổi</a:t>
            </a:r>
            <a:endParaRPr lang="en-US" sz="2800" b="1" dirty="0" smtClean="0">
              <a:solidFill>
                <a:schemeClr val="tx2">
                  <a:lumMod val="75000"/>
                </a:schemeClr>
              </a:solidFill>
              <a:latin typeface="Times New Roman" panose="02020603050405020304" pitchFamily="18" charset="0"/>
              <a:cs typeface="Times New Roman" panose="02020603050405020304" pitchFamily="18" charset="0"/>
            </a:endParaRPr>
          </a:p>
          <a:p>
            <a:pPr algn="l">
              <a:lnSpc>
                <a:spcPct val="150000"/>
              </a:lnSpc>
            </a:pP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Giáo</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viên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Đỗ</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Thanh</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Hằng</a:t>
            </a:r>
            <a:endParaRPr lang="en-US" sz="2800" b="1" cap="none" spc="0" dirty="0">
              <a:ln w="12700" cmpd="sng">
                <a:solidFill>
                  <a:schemeClr val="accent4"/>
                </a:solidFill>
                <a:prstDash val="solid"/>
              </a:ln>
              <a:solidFill>
                <a:schemeClr val="tx2">
                  <a:lumMod val="75000"/>
                </a:schemeClr>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687E66FE-31D3-4242-BCB4-392DDD7153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124744"/>
            <a:ext cx="1645988" cy="1343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36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5122" name="Picture 2" descr="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278" y="404664"/>
            <a:ext cx="8136904" cy="50405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1244" y="5528609"/>
            <a:ext cx="7648972" cy="1015663"/>
          </a:xfrm>
          <a:prstGeom prst="rect">
            <a:avLst/>
          </a:prstGeom>
        </p:spPr>
        <p:txBody>
          <a:bodyPr wrap="square">
            <a:spAutoFit/>
          </a:bodyPr>
          <a:lstStyle/>
          <a:p>
            <a:r>
              <a:rPr lang="vi-VN" sz="2000" dirty="0" smtClean="0">
                <a:latin typeface="Times New Roman" pitchFamily="18" charset="0"/>
                <a:cs typeface="Times New Roman" pitchFamily="18" charset="0"/>
              </a:rPr>
              <a:t>Trong </a:t>
            </a:r>
            <a:r>
              <a:rPr lang="vi-VN" sz="2000" dirty="0">
                <a:latin typeface="Times New Roman" pitchFamily="18" charset="0"/>
                <a:cs typeface="Times New Roman" pitchFamily="18" charset="0"/>
              </a:rPr>
              <a:t>tay Lê Lợi, thanh gươm thần tung hoành khắp các trận địa, làm cho quân Minh bạt </a:t>
            </a:r>
            <a:r>
              <a:rPr lang="vi-VN" sz="2000" dirty="0" smtClean="0">
                <a:latin typeface="Times New Roman" pitchFamily="18" charset="0"/>
                <a:cs typeface="Times New Roman" pitchFamily="18" charset="0"/>
              </a:rPr>
              <a:t>vía</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Gươm thần đã mở đường cho họ đánh tràn ra mãi, cho đến lúc không còn bóng một tên giặc trên đất nước.</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4493088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8194" name="Picture 2" descr="Truyện 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64" y="260648"/>
            <a:ext cx="8375948" cy="48245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9612" y="5229200"/>
            <a:ext cx="8401800" cy="1323439"/>
          </a:xfrm>
          <a:prstGeom prst="rect">
            <a:avLst/>
          </a:prstGeom>
        </p:spPr>
        <p:txBody>
          <a:bodyPr wrap="square">
            <a:spAutoFit/>
          </a:bodyPr>
          <a:lstStyle/>
          <a:p>
            <a:r>
              <a:rPr lang="en-US" sz="2000" dirty="0" err="1" smtClean="0">
                <a:latin typeface="Times New Roman" pitchFamily="18" charset="0"/>
                <a:cs typeface="Times New Roman" pitchFamily="18" charset="0"/>
              </a:rPr>
              <a:t>Vua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Lê</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Lợi</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cưỡi </a:t>
            </a:r>
            <a:r>
              <a:rPr lang="vi-VN" sz="2000" dirty="0">
                <a:latin typeface="Times New Roman" pitchFamily="18" charset="0"/>
                <a:cs typeface="Times New Roman" pitchFamily="18" charset="0"/>
              </a:rPr>
              <a:t>thuyền rồng dạo quanh hồ Tả </a:t>
            </a:r>
            <a:r>
              <a:rPr lang="vi-VN" sz="2000" dirty="0" smtClean="0">
                <a:latin typeface="Times New Roman" pitchFamily="18" charset="0"/>
                <a:cs typeface="Times New Roman" pitchFamily="18" charset="0"/>
              </a:rPr>
              <a:t>Vọng</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Long </a:t>
            </a:r>
            <a:r>
              <a:rPr lang="vi-VN" sz="2000" dirty="0">
                <a:latin typeface="Times New Roman" pitchFamily="18" charset="0"/>
                <a:cs typeface="Times New Roman" pitchFamily="18" charset="0"/>
              </a:rPr>
              <a:t>Quân sai rùa vàng lên đòi lại thanh gươm </a:t>
            </a:r>
            <a:r>
              <a:rPr lang="vi-VN" sz="2000" dirty="0" smtClean="0">
                <a:latin typeface="Times New Roman" pitchFamily="18" charset="0"/>
                <a:cs typeface="Times New Roman" pitchFamily="18" charset="0"/>
              </a:rPr>
              <a:t>thần</a:t>
            </a:r>
            <a:r>
              <a:rPr lang="en-US" sz="2000" dirty="0" smtClean="0">
                <a:latin typeface="Times New Roman" pitchFamily="18" charset="0"/>
                <a:cs typeface="Times New Roman" pitchFamily="18" charset="0"/>
              </a:rPr>
              <a:t>.</a:t>
            </a:r>
            <a:r>
              <a:rPr lang="vi-VN" sz="2000" dirty="0">
                <a:latin typeface="Times New Roman" pitchFamily="18" charset="0"/>
                <a:cs typeface="Times New Roman" pitchFamily="18" charset="0"/>
              </a:rPr>
              <a:t> Nó đứng nổi trên mặt nước và nói: "Xin bệ hạ hoàn gươm lại cho Long Quân</a:t>
            </a:r>
            <a:r>
              <a:rPr lang="vi-VN" sz="2000" dirty="0" smtClean="0">
                <a:latin typeface="Times New Roman" pitchFamily="18" charset="0"/>
                <a:cs typeface="Times New Roman" pitchFamily="18" charset="0"/>
              </a:rPr>
              <a:t>!".Vua </a:t>
            </a:r>
            <a:r>
              <a:rPr lang="vi-VN" sz="2000" dirty="0">
                <a:latin typeface="Times New Roman" pitchFamily="18" charset="0"/>
                <a:cs typeface="Times New Roman" pitchFamily="18" charset="0"/>
              </a:rPr>
              <a:t>rút gươm quẳng về phía rùa vàng</a:t>
            </a:r>
            <a:r>
              <a:rPr lang="vi-VN"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Từ </a:t>
            </a:r>
            <a:r>
              <a:rPr lang="vi-VN" sz="2000" dirty="0">
                <a:latin typeface="Times New Roman" pitchFamily="18" charset="0"/>
                <a:cs typeface="Times New Roman" pitchFamily="18" charset="0"/>
              </a:rPr>
              <a:t>đó hồ Tả Vọng bắt đầu mang tên là hồ Gươm hay hồ Hoàn Kiếm</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3295581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8229600" cy="1143000"/>
          </a:xfrm>
        </p:spPr>
        <p:txBody>
          <a:bodyPr/>
          <a:lstStyle/>
          <a:p>
            <a:r>
              <a:rPr lang="en-US" dirty="0" err="1" smtClean="0">
                <a:solidFill>
                  <a:srgbClr val="C00000"/>
                </a:solidFill>
                <a:latin typeface="Times New Roman" pitchFamily="18" charset="0"/>
                <a:cs typeface="Times New Roman" pitchFamily="18" charset="0"/>
              </a:rPr>
              <a:t>Đàm</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thoại</a:t>
            </a:r>
            <a:r>
              <a:rPr lang="en-US" dirty="0" smtClean="0">
                <a:solidFill>
                  <a:srgbClr val="C00000"/>
                </a:solidFill>
                <a:latin typeface="Times New Roman" pitchFamily="18" charset="0"/>
                <a:cs typeface="Times New Roman" pitchFamily="18" charset="0"/>
              </a:rPr>
              <a:t> – </a:t>
            </a:r>
            <a:r>
              <a:rPr lang="en-US" dirty="0" err="1" smtClean="0">
                <a:solidFill>
                  <a:srgbClr val="C00000"/>
                </a:solidFill>
                <a:latin typeface="Times New Roman" pitchFamily="18" charset="0"/>
                <a:cs typeface="Times New Roman" pitchFamily="18" charset="0"/>
              </a:rPr>
              <a:t>trích</a:t>
            </a:r>
            <a:r>
              <a:rPr lang="en-US" dirty="0" smtClean="0">
                <a:solidFill>
                  <a:srgbClr val="C00000"/>
                </a:solidFill>
                <a:latin typeface="Times New Roman" pitchFamily="18" charset="0"/>
                <a:cs typeface="Times New Roman" pitchFamily="18" charset="0"/>
              </a:rPr>
              <a:t> </a:t>
            </a:r>
            <a:r>
              <a:rPr lang="en-US" dirty="0" err="1" smtClean="0">
                <a:solidFill>
                  <a:srgbClr val="C00000"/>
                </a:solidFill>
                <a:latin typeface="Times New Roman" pitchFamily="18" charset="0"/>
                <a:cs typeface="Times New Roman" pitchFamily="18" charset="0"/>
              </a:rPr>
              <a:t>dẫn</a:t>
            </a:r>
            <a:endParaRPr lang="en-US"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6571478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27584" y="1268760"/>
            <a:ext cx="7560840" cy="1323439"/>
          </a:xfrm>
          <a:prstGeom prst="rect">
            <a:avLst/>
          </a:prstGeom>
        </p:spPr>
        <p:txBody>
          <a:bodyPr wrap="square">
            <a:spAutoFit/>
          </a:bodyPr>
          <a:lstStyle/>
          <a:p>
            <a:pPr algn="ct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Cô</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vừa</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kể</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cho</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các</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con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nghe</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câu</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chuyện</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 </a:t>
            </a:r>
            <a:r>
              <a:rPr lang="en-US" sz="4000" b="1" cap="none" spc="0" dirty="0" err="1" smtClean="0">
                <a:ln w="0"/>
                <a:solidFill>
                  <a:schemeClr val="accent1"/>
                </a:solidFill>
                <a:latin typeface="Times New Roman" panose="02020603050405020304" pitchFamily="18" charset="0"/>
                <a:cs typeface="Times New Roman" panose="02020603050405020304" pitchFamily="18" charset="0"/>
              </a:rPr>
              <a:t>gì</a:t>
            </a:r>
            <a:r>
              <a:rPr lang="en-US" sz="4000" b="1" cap="none" spc="0" dirty="0" smtClean="0">
                <a:ln w="0"/>
                <a:solidFill>
                  <a:schemeClr val="accent1"/>
                </a:solidFill>
                <a:latin typeface="Times New Roman" panose="02020603050405020304" pitchFamily="18" charset="0"/>
                <a:cs typeface="Times New Roman" panose="02020603050405020304" pitchFamily="18" charset="0"/>
              </a:rPr>
              <a:t>?</a:t>
            </a:r>
            <a:endParaRPr lang="en-US" sz="4000" dirty="0"/>
          </a:p>
        </p:txBody>
      </p:sp>
      <p:sp>
        <p:nvSpPr>
          <p:cNvPr id="3" name="Rectangle 2"/>
          <p:cNvSpPr/>
          <p:nvPr/>
        </p:nvSpPr>
        <p:spPr>
          <a:xfrm>
            <a:off x="1835695" y="2996952"/>
            <a:ext cx="5544617" cy="1015663"/>
          </a:xfrm>
          <a:prstGeom prst="rect">
            <a:avLst/>
          </a:prstGeom>
        </p:spPr>
        <p:txBody>
          <a:bodyPr wrap="square">
            <a:spAutoFit/>
          </a:bodyPr>
          <a:lstStyle/>
          <a:p>
            <a:r>
              <a:rPr lang="en-US" sz="6000" dirty="0" err="1" smtClean="0">
                <a:solidFill>
                  <a:schemeClr val="tx2">
                    <a:lumMod val="75000"/>
                  </a:schemeClr>
                </a:solidFill>
                <a:latin typeface="Times New Roman" pitchFamily="18" charset="0"/>
                <a:cs typeface="Times New Roman" pitchFamily="18" charset="0"/>
              </a:rPr>
              <a:t>Sự</a:t>
            </a:r>
            <a:r>
              <a:rPr lang="en-US" sz="6000" dirty="0" smtClean="0">
                <a:solidFill>
                  <a:schemeClr val="tx2">
                    <a:lumMod val="75000"/>
                  </a:schemeClr>
                </a:solidFill>
                <a:latin typeface="Times New Roman" pitchFamily="18" charset="0"/>
                <a:cs typeface="Times New Roman" pitchFamily="18" charset="0"/>
              </a:rPr>
              <a:t> </a:t>
            </a:r>
            <a:r>
              <a:rPr lang="en-US" sz="6000" dirty="0" err="1" smtClean="0">
                <a:solidFill>
                  <a:schemeClr val="tx2">
                    <a:lumMod val="75000"/>
                  </a:schemeClr>
                </a:solidFill>
                <a:latin typeface="Times New Roman" pitchFamily="18" charset="0"/>
                <a:cs typeface="Times New Roman" pitchFamily="18" charset="0"/>
              </a:rPr>
              <a:t>tích</a:t>
            </a:r>
            <a:r>
              <a:rPr lang="en-US" sz="6000" dirty="0" smtClean="0">
                <a:solidFill>
                  <a:schemeClr val="tx2">
                    <a:lumMod val="75000"/>
                  </a:schemeClr>
                </a:solidFill>
                <a:latin typeface="Times New Roman" pitchFamily="18" charset="0"/>
                <a:cs typeface="Times New Roman" pitchFamily="18" charset="0"/>
              </a:rPr>
              <a:t> </a:t>
            </a:r>
            <a:r>
              <a:rPr lang="en-US" sz="6000" dirty="0" err="1" smtClean="0">
                <a:solidFill>
                  <a:schemeClr val="tx2">
                    <a:lumMod val="75000"/>
                  </a:schemeClr>
                </a:solidFill>
                <a:latin typeface="Times New Roman" pitchFamily="18" charset="0"/>
                <a:cs typeface="Times New Roman" pitchFamily="18" charset="0"/>
              </a:rPr>
              <a:t>hồ</a:t>
            </a:r>
            <a:r>
              <a:rPr lang="en-US" sz="6000" dirty="0" smtClean="0">
                <a:solidFill>
                  <a:schemeClr val="tx2">
                    <a:lumMod val="75000"/>
                  </a:schemeClr>
                </a:solidFill>
                <a:latin typeface="Times New Roman" pitchFamily="18" charset="0"/>
                <a:cs typeface="Times New Roman" pitchFamily="18" charset="0"/>
              </a:rPr>
              <a:t> </a:t>
            </a:r>
            <a:r>
              <a:rPr lang="en-US" sz="6000" dirty="0" err="1" smtClean="0">
                <a:solidFill>
                  <a:schemeClr val="tx2">
                    <a:lumMod val="75000"/>
                  </a:schemeClr>
                </a:solidFill>
                <a:latin typeface="Times New Roman" pitchFamily="18" charset="0"/>
                <a:cs typeface="Times New Roman" pitchFamily="18" charset="0"/>
              </a:rPr>
              <a:t>gươm</a:t>
            </a:r>
            <a:endParaRPr lang="en-US" sz="6000"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3423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373" y="620688"/>
            <a:ext cx="8229600" cy="1143000"/>
          </a:xfrm>
        </p:spPr>
        <p:txBody>
          <a:bodyPr>
            <a:normAutofit fontScale="90000"/>
          </a:bodyPr>
          <a:lstStyle/>
          <a:p>
            <a:r>
              <a:rPr lang="en-US" i="1" dirty="0" err="1">
                <a:solidFill>
                  <a:srgbClr val="C00000"/>
                </a:solidFill>
                <a:latin typeface="Times New Roman" pitchFamily="18" charset="0"/>
                <a:cs typeface="Times New Roman" pitchFamily="18" charset="0"/>
              </a:rPr>
              <a:t>Trong</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câu</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chuyện</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có</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những</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nhân</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vật</a:t>
            </a:r>
            <a:r>
              <a:rPr lang="en-US" i="1" dirty="0">
                <a:solidFill>
                  <a:srgbClr val="C00000"/>
                </a:solidFill>
                <a:latin typeface="Times New Roman" pitchFamily="18" charset="0"/>
                <a:cs typeface="Times New Roman" pitchFamily="18" charset="0"/>
              </a:rPr>
              <a:t> </a:t>
            </a:r>
            <a:r>
              <a:rPr lang="en-US" i="1" dirty="0" err="1">
                <a:solidFill>
                  <a:srgbClr val="C00000"/>
                </a:solidFill>
                <a:latin typeface="Times New Roman" pitchFamily="18" charset="0"/>
                <a:cs typeface="Times New Roman" pitchFamily="18" charset="0"/>
              </a:rPr>
              <a:t>nào</a:t>
            </a:r>
            <a:r>
              <a:rPr lang="en-US" i="1" dirty="0">
                <a:solidFill>
                  <a:srgbClr val="C00000"/>
                </a:solidFill>
                <a:latin typeface="Times New Roman" pitchFamily="18" charset="0"/>
                <a:cs typeface="Times New Roman" pitchFamily="18" charset="0"/>
              </a:rPr>
              <a:t>? </a:t>
            </a:r>
          </a:p>
        </p:txBody>
      </p:sp>
      <p:pic>
        <p:nvPicPr>
          <p:cNvPr id="10242" name="Picture 2" descr="Truyện “ Sự tích hồ Gươm”"/>
          <p:cNvPicPr>
            <a:picLocks noChangeAspect="1" noChangeArrowheads="1"/>
          </p:cNvPicPr>
          <p:nvPr/>
        </p:nvPicPr>
        <p:blipFill rotWithShape="1">
          <a:blip r:embed="rId3">
            <a:extLst>
              <a:ext uri="{28A0092B-C50C-407E-A947-70E740481C1C}">
                <a14:useLocalDpi xmlns:a14="http://schemas.microsoft.com/office/drawing/2010/main" val="0"/>
              </a:ext>
            </a:extLst>
          </a:blip>
          <a:srcRect l="26000" t="7115" r="44879" b="39679"/>
          <a:stretch/>
        </p:blipFill>
        <p:spPr bwMode="auto">
          <a:xfrm>
            <a:off x="457117" y="2420888"/>
            <a:ext cx="2746731" cy="36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Picture 2" descr="SỰ TÍCH HỒ GƯƠM"/>
          <p:cNvPicPr>
            <a:picLocks noChangeAspect="1" noChangeArrowheads="1"/>
          </p:cNvPicPr>
          <p:nvPr/>
        </p:nvPicPr>
        <p:blipFill rotWithShape="1">
          <a:blip r:embed="rId4">
            <a:extLst>
              <a:ext uri="{28A0092B-C50C-407E-A947-70E740481C1C}">
                <a14:useLocalDpi xmlns:a14="http://schemas.microsoft.com/office/drawing/2010/main" val="0"/>
              </a:ext>
            </a:extLst>
          </a:blip>
          <a:srcRect l="48266" t="18230" r="16920" b="9467"/>
          <a:stretch/>
        </p:blipFill>
        <p:spPr bwMode="auto">
          <a:xfrm>
            <a:off x="3491880" y="2420888"/>
            <a:ext cx="2520280" cy="34916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2" descr="Truyện Sự tích hồ gươm"/>
          <p:cNvPicPr>
            <a:picLocks noChangeAspect="1" noChangeArrowheads="1"/>
          </p:cNvPicPr>
          <p:nvPr/>
        </p:nvPicPr>
        <p:blipFill rotWithShape="1">
          <a:blip r:embed="rId5">
            <a:extLst>
              <a:ext uri="{28A0092B-C50C-407E-A947-70E740481C1C}">
                <a14:useLocalDpi xmlns:a14="http://schemas.microsoft.com/office/drawing/2010/main" val="0"/>
              </a:ext>
            </a:extLst>
          </a:blip>
          <a:srcRect l="1" t="35590" r="54829" b="489"/>
          <a:stretch/>
        </p:blipFill>
        <p:spPr bwMode="auto">
          <a:xfrm>
            <a:off x="6300192" y="2420888"/>
            <a:ext cx="2304256" cy="34916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57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1000"/>
                                        <p:tgtEl>
                                          <p:spTgt spid="10242"/>
                                        </p:tgtEl>
                                      </p:cBhvr>
                                    </p:animEffect>
                                    <p:anim calcmode="lin" valueType="num">
                                      <p:cBhvr>
                                        <p:cTn id="13" dur="1000" fill="hold"/>
                                        <p:tgtEl>
                                          <p:spTgt spid="10242"/>
                                        </p:tgtEl>
                                        <p:attrNameLst>
                                          <p:attrName>ppt_x</p:attrName>
                                        </p:attrNameLst>
                                      </p:cBhvr>
                                      <p:tavLst>
                                        <p:tav tm="0">
                                          <p:val>
                                            <p:strVal val="#ppt_x"/>
                                          </p:val>
                                        </p:tav>
                                        <p:tav tm="100000">
                                          <p:val>
                                            <p:strVal val="#ppt_x"/>
                                          </p:val>
                                        </p:tav>
                                      </p:tavLst>
                                    </p:anim>
                                    <p:anim calcmode="lin" valueType="num">
                                      <p:cBhvr>
                                        <p:cTn id="1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476672"/>
            <a:ext cx="4030216" cy="2016224"/>
          </a:xfrm>
        </p:spPr>
        <p:txBody>
          <a:bodyPr>
            <a:normAutofit fontScale="90000"/>
          </a:bodyPr>
          <a:lstStyle/>
          <a:p>
            <a:pPr algn="l"/>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giặc</a:t>
            </a:r>
            <a:r>
              <a:rPr lang="en-US" sz="3600" dirty="0" smtClean="0">
                <a:latin typeface="Times New Roman" pitchFamily="18" charset="0"/>
                <a:cs typeface="Times New Roman" pitchFamily="18" charset="0"/>
              </a:rPr>
              <a:t> minh sang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ta </a:t>
            </a:r>
            <a:r>
              <a:rPr lang="en-US" sz="3600" dirty="0" err="1" smtClean="0">
                <a:latin typeface="Times New Roman" pitchFamily="18" charset="0"/>
                <a:cs typeface="Times New Roman" pitchFamily="18" charset="0"/>
              </a:rPr>
              <a:t>chúng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p>
        </p:txBody>
      </p:sp>
      <p:sp>
        <p:nvSpPr>
          <p:cNvPr id="3" name="Subtitle 2"/>
          <p:cNvSpPr>
            <a:spLocks noGrp="1"/>
          </p:cNvSpPr>
          <p:nvPr>
            <p:ph type="subTitle" idx="1"/>
          </p:nvPr>
        </p:nvSpPr>
        <p:spPr>
          <a:xfrm>
            <a:off x="467544" y="2132856"/>
            <a:ext cx="3776464" cy="1752600"/>
          </a:xfrm>
        </p:spPr>
        <p:txBody>
          <a:bodyPr/>
          <a:lstStyle/>
          <a:p>
            <a:pPr algn="l"/>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Nhân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dân</a:t>
            </a:r>
            <a:r>
              <a:rPr lang="en-US" dirty="0" smtClean="0">
                <a:solidFill>
                  <a:schemeClr val="tx1"/>
                </a:solidFill>
                <a:latin typeface="Times New Roman" pitchFamily="18" charset="0"/>
                <a:cs typeface="Times New Roman" pitchFamily="18" charset="0"/>
              </a:rPr>
              <a:t> ta </a:t>
            </a:r>
            <a:r>
              <a:rPr lang="en-US" dirty="0" err="1" smtClean="0">
                <a:solidFill>
                  <a:schemeClr val="tx1"/>
                </a:solidFill>
                <a:latin typeface="Times New Roman" pitchFamily="18" charset="0"/>
                <a:cs typeface="Times New Roman" pitchFamily="18" charset="0"/>
              </a:rPr>
              <a:t>có</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căm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giận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không</a:t>
            </a:r>
            <a:r>
              <a:rPr lang="en-US" dirty="0" smtClean="0">
                <a:solidFill>
                  <a:schemeClr val="tx1"/>
                </a:solidFill>
                <a:latin typeface="Times New Roman" pitchFamily="18" charset="0"/>
                <a:cs typeface="Times New Roman" pitchFamily="18" charset="0"/>
              </a:rPr>
              <a:t>?</a:t>
            </a:r>
            <a:endParaRPr lang="en-US" dirty="0">
              <a:solidFill>
                <a:schemeClr val="tx1"/>
              </a:solidFill>
            </a:endParaRPr>
          </a:p>
        </p:txBody>
      </p:sp>
      <p:pic>
        <p:nvPicPr>
          <p:cNvPr id="4" name="Picture 2" descr="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9143" y="188640"/>
            <a:ext cx="4392488" cy="61206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95536" y="3645024"/>
            <a:ext cx="3384375" cy="1569660"/>
          </a:xfrm>
          <a:prstGeom prst="rect">
            <a:avLst/>
          </a:prstGeom>
        </p:spPr>
        <p:txBody>
          <a:bodyPr wrap="square">
            <a:spAutoFit/>
          </a:bodyPr>
          <a:lstStyle/>
          <a:p>
            <a:r>
              <a:rPr lang="en-US" sz="3200" dirty="0" smtClean="0">
                <a:latin typeface="Times New Roman" pitchFamily="18" charset="0"/>
                <a:cs typeface="Times New Roman" pitchFamily="18" charset="0"/>
              </a:rPr>
              <a:t>- Ai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người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đứng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đuổi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giặc</a:t>
            </a:r>
            <a:r>
              <a:rPr lang="en-US" sz="3200" dirty="0" smtClean="0">
                <a:latin typeface="Times New Roman" pitchFamily="18" charset="0"/>
                <a:cs typeface="Times New Roman" pitchFamily="18" charset="0"/>
              </a:rPr>
              <a:t> Minh?</a:t>
            </a:r>
            <a:endParaRPr lang="en-US" sz="3200" dirty="0"/>
          </a:p>
        </p:txBody>
      </p:sp>
      <p:pic>
        <p:nvPicPr>
          <p:cNvPr id="6" name="Picture 2" descr="SỰ TÍCH HỒ GƯ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143" y="188640"/>
            <a:ext cx="4392489"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08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2619" y="548680"/>
            <a:ext cx="3888432" cy="3051770"/>
          </a:xfrm>
        </p:spPr>
        <p:txBody>
          <a:bodyPr>
            <a:normAutofit/>
          </a:bodyPr>
          <a:lstStyle/>
          <a:p>
            <a:pPr algn="l"/>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lính</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đánh</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kéo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r>
              <a:rPr lang="en-US" dirty="0"/>
              <a:t/>
            </a:r>
            <a:br>
              <a:rPr lang="en-US" dirty="0"/>
            </a:br>
            <a:endParaRPr lang="en-US" dirty="0"/>
          </a:p>
        </p:txBody>
      </p:sp>
      <p:sp>
        <p:nvSpPr>
          <p:cNvPr id="3" name="Subtitle 2"/>
          <p:cNvSpPr>
            <a:spLocks noGrp="1"/>
          </p:cNvSpPr>
          <p:nvPr>
            <p:ph type="subTitle" idx="1"/>
          </p:nvPr>
        </p:nvSpPr>
        <p:spPr>
          <a:xfrm>
            <a:off x="539552" y="3717032"/>
            <a:ext cx="3888432" cy="2353816"/>
          </a:xfrm>
        </p:spPr>
        <p:txBody>
          <a:bodyPr>
            <a:normAutofit/>
          </a:bodyPr>
          <a:lstStyle/>
          <a:p>
            <a:pPr algn="l"/>
            <a:r>
              <a:rPr lang="en-US" dirty="0" smtClean="0">
                <a:solidFill>
                  <a:schemeClr val="tx1"/>
                </a:solidFill>
                <a:latin typeface="Times New Roman" pitchFamily="18" charset="0"/>
                <a:cs typeface="Times New Roman" pitchFamily="18" charset="0"/>
              </a:rPr>
              <a:t>-Ai </a:t>
            </a:r>
            <a:r>
              <a:rPr lang="en-US" dirty="0" err="1" smtClean="0">
                <a:solidFill>
                  <a:schemeClr val="tx1"/>
                </a:solidFill>
                <a:latin typeface="Times New Roman" pitchFamily="18" charset="0"/>
                <a:cs typeface="Times New Roman" pitchFamily="18" charset="0"/>
              </a:rPr>
              <a:t>đã</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cho</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Lê</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Lợi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mượn</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gươm</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thần</a:t>
            </a:r>
            <a:r>
              <a:rPr lang="en-US" dirty="0" smtClean="0">
                <a:solidFill>
                  <a:schemeClr val="tx1"/>
                </a:solidFill>
                <a:latin typeface="Times New Roman" pitchFamily="18" charset="0"/>
                <a:cs typeface="Times New Roman" pitchFamily="18" charset="0"/>
              </a:rPr>
              <a:t>?</a:t>
            </a:r>
            <a:r>
              <a:rPr lang="en-US" dirty="0" smtClean="0"/>
              <a:t/>
            </a:r>
            <a:br>
              <a:rPr lang="en-US" dirty="0" smtClean="0"/>
            </a:br>
            <a:endParaRPr lang="en-US" dirty="0"/>
          </a:p>
        </p:txBody>
      </p:sp>
      <p:pic>
        <p:nvPicPr>
          <p:cNvPr id="4" name="Picture 2" descr="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32656"/>
            <a:ext cx="4536504" cy="605330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ình ảnh Biểu Tượng Saber Phong Cách Hoạt Hình PNG , Thanh Gươm, Thần  Tượng, Hoạt Hình PNG và Vector với nền trong suốt để tải xuống miễn phí"/>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86750" l="33167" r="97750"/>
                    </a14:imgEffect>
                  </a14:imgLayer>
                </a14:imgProps>
              </a:ext>
              <a:ext uri="{28A0092B-C50C-407E-A947-70E740481C1C}">
                <a14:useLocalDpi xmlns:a14="http://schemas.microsoft.com/office/drawing/2010/main" val="0"/>
              </a:ext>
            </a:extLst>
          </a:blip>
          <a:srcRect l="30454" t="5535" r="6583" b="38914"/>
          <a:stretch/>
        </p:blipFill>
        <p:spPr bwMode="auto">
          <a:xfrm rot="8904535">
            <a:off x="4996667" y="5140084"/>
            <a:ext cx="1882388" cy="105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1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290"/>
                                        </p:tgtEl>
                                        <p:attrNameLst>
                                          <p:attrName>style.visibility</p:attrName>
                                        </p:attrNameLst>
                                      </p:cBhvr>
                                      <p:to>
                                        <p:strVal val="visible"/>
                                      </p:to>
                                    </p:set>
                                    <p:animEffect transition="in" filter="barn(inVertical)">
                                      <p:cBhvr>
                                        <p:cTn id="17" dur="500"/>
                                        <p:tgtEl>
                                          <p:spTgt spid="1229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Từ</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mượn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gươm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đã</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xảy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ra</a:t>
            </a:r>
            <a:r>
              <a:rPr lang="en-US" sz="4000" dirty="0">
                <a:latin typeface="Times New Roman" pitchFamily="18" charset="0"/>
                <a:cs typeface="Times New Roman" pitchFamily="18" charset="0"/>
              </a:rPr>
              <a:t>?</a:t>
            </a:r>
            <a:r>
              <a:rPr lang="en-US" dirty="0"/>
              <a:t/>
            </a:r>
            <a:br>
              <a:rPr lang="en-US" dirty="0"/>
            </a:br>
            <a:endParaRPr lang="en-US" dirty="0"/>
          </a:p>
        </p:txBody>
      </p:sp>
      <p:pic>
        <p:nvPicPr>
          <p:cNvPr id="3" name="Picture 2" descr="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13690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2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772816"/>
            <a:ext cx="3600400" cy="1326009"/>
          </a:xfrm>
        </p:spPr>
        <p:txBody>
          <a:bodyPr>
            <a:normAutofit fontScale="90000"/>
          </a:bodyPr>
          <a:lstStyle/>
          <a:p>
            <a:pPr algn="l"/>
            <a:r>
              <a:rPr lang="en-US" dirty="0" err="1">
                <a:latin typeface="Times New Roman" pitchFamily="18" charset="0"/>
                <a:cs typeface="Times New Roman" pitchFamily="18" charset="0"/>
              </a:rPr>
              <a:t>Rùa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nói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xong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gì</a:t>
            </a:r>
            <a:r>
              <a:rPr lang="en-US" dirty="0">
                <a:latin typeface="Times New Roman" pitchFamily="18" charset="0"/>
                <a:cs typeface="Times New Roman" pitchFamily="18" charset="0"/>
              </a:rPr>
              <a:t>?</a:t>
            </a:r>
            <a:r>
              <a:rPr lang="en-US" dirty="0"/>
              <a:t/>
            </a:r>
            <a:br>
              <a:rPr lang="en-US" dirty="0"/>
            </a:br>
            <a:r>
              <a:rPr lang="en-US" dirty="0"/>
              <a:t/>
            </a:r>
            <a:br>
              <a:rPr lang="en-US" dirty="0"/>
            </a:br>
            <a:endParaRPr lang="en-US" dirty="0"/>
          </a:p>
        </p:txBody>
      </p:sp>
      <p:sp>
        <p:nvSpPr>
          <p:cNvPr id="3" name="Subtitle 2"/>
          <p:cNvSpPr>
            <a:spLocks noGrp="1"/>
          </p:cNvSpPr>
          <p:nvPr>
            <p:ph type="subTitle" idx="1"/>
          </p:nvPr>
        </p:nvSpPr>
        <p:spPr>
          <a:xfrm>
            <a:off x="467544" y="3933056"/>
            <a:ext cx="4392488" cy="1752600"/>
          </a:xfrm>
        </p:spPr>
        <p:txBody>
          <a:bodyPr>
            <a:normAutofit/>
          </a:bodyPr>
          <a:lstStyle/>
          <a:p>
            <a:pPr algn="l"/>
            <a:r>
              <a:rPr lang="en-US" sz="3600" dirty="0" err="1" smtClean="0">
                <a:solidFill>
                  <a:schemeClr val="tx1"/>
                </a:solidFill>
                <a:latin typeface="Times New Roman" pitchFamily="18" charset="0"/>
                <a:cs typeface="Times New Roman" pitchFamily="18" charset="0"/>
              </a:rPr>
              <a:t>Và</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điều</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gì</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đã</a:t>
            </a:r>
            <a:r>
              <a:rPr lang="en-US" sz="3600" dirty="0" smtClean="0">
                <a:solidFill>
                  <a:schemeClr val="tx1"/>
                </a:solidFill>
                <a:latin typeface="Times New Roman" pitchFamily="18" charset="0"/>
                <a:cs typeface="Times New Roman" pitchFamily="18" charset="0"/>
              </a:rPr>
              <a:t> </a:t>
            </a:r>
          </a:p>
          <a:p>
            <a:pPr algn="l"/>
            <a:r>
              <a:rPr lang="en-US" sz="3600" dirty="0" err="1" smtClean="0">
                <a:solidFill>
                  <a:schemeClr val="tx1"/>
                </a:solidFill>
                <a:latin typeface="Times New Roman" pitchFamily="18" charset="0"/>
                <a:cs typeface="Times New Roman" pitchFamily="18" charset="0"/>
              </a:rPr>
              <a:t>xảy</a:t>
            </a:r>
            <a:r>
              <a:rPr lang="en-US" sz="3600" dirty="0" smtClean="0">
                <a:solidFill>
                  <a:schemeClr val="tx1"/>
                </a:solidFill>
                <a:latin typeface="Times New Roman" pitchFamily="18" charset="0"/>
                <a:cs typeface="Times New Roman" pitchFamily="18" charset="0"/>
              </a:rPr>
              <a:t> </a:t>
            </a:r>
            <a:r>
              <a:rPr lang="en-US" sz="3600" dirty="0" err="1" smtClean="0">
                <a:solidFill>
                  <a:schemeClr val="tx1"/>
                </a:solidFill>
                <a:latin typeface="Times New Roman" pitchFamily="18" charset="0"/>
                <a:cs typeface="Times New Roman" pitchFamily="18" charset="0"/>
              </a:rPr>
              <a:t>ra</a:t>
            </a:r>
            <a:r>
              <a:rPr lang="en-US" sz="3600" dirty="0" smtClean="0">
                <a:solidFill>
                  <a:schemeClr val="tx1"/>
                </a:solidFill>
                <a:latin typeface="Times New Roman" pitchFamily="18" charset="0"/>
                <a:cs typeface="Times New Roman" pitchFamily="18" charset="0"/>
              </a:rPr>
              <a:t>?</a:t>
            </a:r>
            <a:endParaRPr lang="en-US" sz="3600" dirty="0">
              <a:solidFill>
                <a:schemeClr val="tx1"/>
              </a:solidFill>
              <a:latin typeface="Times New Roman" pitchFamily="18" charset="0"/>
              <a:cs typeface="Times New Roman" pitchFamily="18" charset="0"/>
            </a:endParaRPr>
          </a:p>
        </p:txBody>
      </p:sp>
      <p:pic>
        <p:nvPicPr>
          <p:cNvPr id="14342" name="Picture 6" descr="Hình ảnh Phim Hoạt Hình Nước Hồ PNG , Nước Sạch, Hồ, Con Sông PNG miễn phí  tải tập tin PSDComment và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t="57375"/>
          <a:stretch/>
        </p:blipFill>
        <p:spPr bwMode="auto">
          <a:xfrm>
            <a:off x="3563888" y="3933056"/>
            <a:ext cx="5471881" cy="2500492"/>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ình ảnh Hồ Hồ Phong Cảnh Mùa Xuân Phim Hoạt Hình Minh Họa PNG , Hồ, Phong  Cảnh Mùa Xuân, Phim Hoạt Hình Minh Họa PNG miễn phí tải tập tin PSDCommen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0" r="90000"/>
                    </a14:imgEffect>
                  </a14:imgLayer>
                </a14:imgProps>
              </a:ext>
              <a:ext uri="{28A0092B-C50C-407E-A947-70E740481C1C}">
                <a14:useLocalDpi xmlns:a14="http://schemas.microsoft.com/office/drawing/2010/main" val="0"/>
              </a:ext>
            </a:extLst>
          </a:blip>
          <a:srcRect/>
          <a:stretch>
            <a:fillRect/>
          </a:stretch>
        </p:blipFill>
        <p:spPr bwMode="auto">
          <a:xfrm>
            <a:off x="3581678" y="1119181"/>
            <a:ext cx="6007346" cy="383199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Truyện Sự tích hồ gươm"/>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40" b="66532" l="33008" r="100000">
                        <a14:foregroundMark x1="54688" y1="29555" x2="54492" y2="36437"/>
                        <a14:foregroundMark x1="91406" y1="41970" x2="91992" y2="48043"/>
                        <a14:backgroundMark x1="49512" y1="7557" x2="41797" y2="15385"/>
                        <a14:backgroundMark x1="48340" y1="5668" x2="38477" y2="12686"/>
                        <a14:backgroundMark x1="58398" y1="10121" x2="60742" y2="13765"/>
                        <a14:backgroundMark x1="37793" y1="10796" x2="47754" y2="2969"/>
                        <a14:backgroundMark x1="34863" y1="9717" x2="45117" y2="3374"/>
                        <a14:backgroundMark x1="38477" y1="5803" x2="61133" y2="2024"/>
                        <a14:backgroundMark x1="45703" y1="17274" x2="54199" y2="10391"/>
                        <a14:backgroundMark x1="67480" y1="16194" x2="68652" y2="19163"/>
                        <a14:backgroundMark x1="82715" y1="6343" x2="90234" y2="7557"/>
                        <a14:backgroundMark x1="83105" y1="12281" x2="84668" y2="4723"/>
                        <a14:backgroundMark x1="74023" y1="15655" x2="72461" y2="11741"/>
                        <a14:backgroundMark x1="70898" y1="15655" x2="69629" y2="11606"/>
                        <a14:backgroundMark x1="70898" y1="2429" x2="93750" y2="2834"/>
                        <a14:backgroundMark x1="35449" y1="56680" x2="38477" y2="55601"/>
                        <a14:backgroundMark x1="87109" y1="15385" x2="93945" y2="13630"/>
                        <a14:backgroundMark x1="40234" y1="3509" x2="62109" y2="2564"/>
                        <a14:backgroundMark x1="64551" y1="3104" x2="71094" y2="1889"/>
                        <a14:backgroundMark x1="41211" y1="25236" x2="50098" y2="25371"/>
                      </a14:backgroundRemoval>
                    </a14:imgEffect>
                  </a14:imgLayer>
                </a14:imgProps>
              </a:ext>
              <a:ext uri="{28A0092B-C50C-407E-A947-70E740481C1C}">
                <a14:useLocalDpi xmlns:a14="http://schemas.microsoft.com/office/drawing/2010/main" val="0"/>
              </a:ext>
            </a:extLst>
          </a:blip>
          <a:srcRect l="30983"/>
          <a:stretch/>
        </p:blipFill>
        <p:spPr bwMode="auto">
          <a:xfrm>
            <a:off x="6444208" y="478227"/>
            <a:ext cx="2327276" cy="690965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Biểu Tượng Saber Phong Cách Hoạt Hình PNG , Thanh Gươm, Thần  Tượng, Hoạt Hình PNG và Vector với nền trong suốt để tải xuống miễn phí"/>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10000" b="90000" l="3750" r="95250"/>
                    </a14:imgEffect>
                  </a14:imgLayer>
                </a14:imgProps>
              </a:ext>
              <a:ext uri="{28A0092B-C50C-407E-A947-70E740481C1C}">
                <a14:useLocalDpi xmlns:a14="http://schemas.microsoft.com/office/drawing/2010/main" val="0"/>
              </a:ext>
            </a:extLst>
          </a:blip>
          <a:srcRect/>
          <a:stretch>
            <a:fillRect/>
          </a:stretch>
        </p:blipFill>
        <p:spPr bwMode="auto">
          <a:xfrm rot="12830076">
            <a:off x="6441828" y="1230138"/>
            <a:ext cx="1584515" cy="75671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ruyện cổ tích: Sự tích hồ Gươm"/>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55625" b="88542" l="48594" r="81406">
                        <a14:foregroundMark x1="63594" y1="86250" x2="63594" y2="86250"/>
                        <a14:foregroundMark x1="60625" y1="86875" x2="68125" y2="86458"/>
                        <a14:foregroundMark x1="53125" y1="87292" x2="55156" y2="87917"/>
                        <a14:foregroundMark x1="52344" y1="87500" x2="51719" y2="87917"/>
                        <a14:foregroundMark x1="73125" y1="87708" x2="79531" y2="87083"/>
                        <a14:backgroundMark x1="51875" y1="72292" x2="58906" y2="70000"/>
                      </a14:backgroundRemoval>
                    </a14:imgEffect>
                  </a14:imgLayer>
                </a14:imgProps>
              </a:ext>
              <a:ext uri="{28A0092B-C50C-407E-A947-70E740481C1C}">
                <a14:useLocalDpi xmlns:a14="http://schemas.microsoft.com/office/drawing/2010/main" val="0"/>
              </a:ext>
            </a:extLst>
          </a:blip>
          <a:srcRect l="51352" t="53272" r="19108" b="11197"/>
          <a:stretch/>
        </p:blipFill>
        <p:spPr bwMode="auto">
          <a:xfrm flipH="1">
            <a:off x="3843686" y="4221088"/>
            <a:ext cx="2240482" cy="160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3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1" presetClass="path" presetSubtype="0" accel="50000" decel="50000" fill="hold" nodeType="clickEffect">
                                  <p:stCondLst>
                                    <p:cond delay="0"/>
                                  </p:stCondLst>
                                  <p:childTnLst>
                                    <p:animMotion origin="layout" path="M -0.00712 -0.00555 L -0.08021 0.08495 C -0.09636 0.10486 -0.11511 0.13796 -0.13143 0.17431 C -0.14966 0.21551 -0.16216 0.25185 -0.16737 0.27917 L -0.19323 0.41111 " pathEditMode="relative" rAng="1852661" ptsTypes="FffFF">
                                      <p:cBhvr>
                                        <p:cTn id="13" dur="2000" fill="hold"/>
                                        <p:tgtEl>
                                          <p:spTgt spid="14"/>
                                        </p:tgtEl>
                                        <p:attrNameLst>
                                          <p:attrName>ppt_x</p:attrName>
                                          <p:attrName>ppt_y</p:attrName>
                                        </p:attrNameLst>
                                      </p:cBhvr>
                                      <p:rCtr x="-10920" y="19537"/>
                                    </p:animMotion>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999"/>
                                          </p:stCondLst>
                                        </p:cTn>
                                        <p:tgtEl>
                                          <p:spTgt spid="1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2276872"/>
            <a:ext cx="8229600" cy="1143000"/>
          </a:xfrm>
        </p:spPr>
        <p:txBody>
          <a:bodyPr>
            <a:normAutofit fontScale="90000"/>
          </a:bodyPr>
          <a:lstStyle/>
          <a:p>
            <a:r>
              <a:rPr lang="en-US" dirty="0">
                <a:latin typeface="Times New Roman" pitchFamily="18" charset="0"/>
                <a:cs typeface="Times New Roman" pitchFamily="18" charset="0"/>
              </a:rPr>
              <a:t>- </a:t>
            </a:r>
            <a:r>
              <a:rPr lang="en-US" i="1" dirty="0" err="1">
                <a:latin typeface="Times New Roman" pitchFamily="18" charset="0"/>
                <a:cs typeface="Times New Roman" pitchFamily="18" charset="0"/>
              </a:rPr>
              <a:t>Cô</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kể</a:t>
            </a:r>
            <a:r>
              <a:rPr lang="en-US" i="1" dirty="0">
                <a:latin typeface="Times New Roman" pitchFamily="18" charset="0"/>
                <a:cs typeface="Times New Roman" pitchFamily="18" charset="0"/>
              </a:rPr>
              <a:t> </a:t>
            </a:r>
            <a:r>
              <a:rPr lang="en-US" i="1" dirty="0" err="1">
                <a:latin typeface="Times New Roman" pitchFamily="18" charset="0"/>
                <a:cs typeface="Times New Roman" pitchFamily="18" charset="0"/>
              </a:rPr>
              <a:t>lần</a:t>
            </a:r>
            <a:r>
              <a:rPr lang="en-US" i="1" dirty="0">
                <a:latin typeface="Times New Roman" pitchFamily="18" charset="0"/>
                <a:cs typeface="Times New Roman" pitchFamily="18" charset="0"/>
              </a:rPr>
              <a:t> 3:</a:t>
            </a:r>
            <a:r>
              <a:rPr lang="en-US" dirty="0">
                <a:latin typeface="Times New Roman" pitchFamily="18" charset="0"/>
                <a:cs typeface="Times New Roman" pitchFamily="18" charset="0"/>
              </a:rPr>
              <a:t> Cho </a:t>
            </a:r>
            <a:r>
              <a:rPr lang="en-US" dirty="0" err="1">
                <a:latin typeface="Times New Roman" pitchFamily="18" charset="0"/>
                <a:cs typeface="Times New Roman" pitchFamily="18" charset="0"/>
              </a:rPr>
              <a:t>trẻ</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xem</a:t>
            </a:r>
            <a:r>
              <a:rPr lang="en-US" dirty="0">
                <a:latin typeface="Times New Roman" pitchFamily="18" charset="0"/>
                <a:cs typeface="Times New Roman" pitchFamily="18" charset="0"/>
              </a:rPr>
              <a:t> video </a:t>
            </a:r>
            <a:r>
              <a:rPr lang="en-US" dirty="0" err="1">
                <a:latin typeface="Times New Roman" pitchFamily="18" charset="0"/>
                <a:cs typeface="Times New Roman" pitchFamily="18" charset="0"/>
              </a:rPr>
              <a:t>câu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truyện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tích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Hồ</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Gươm</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val="3168225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20688"/>
            <a:ext cx="8352928" cy="5601220"/>
          </a:xfrm>
          <a:prstGeom prst="rect">
            <a:avLst/>
          </a:prstGeom>
        </p:spPr>
      </p:pic>
    </p:spTree>
    <p:extLst>
      <p:ext uri="{BB962C8B-B14F-4D97-AF65-F5344CB8AC3E}">
        <p14:creationId xmlns:p14="http://schemas.microsoft.com/office/powerpoint/2010/main" val="374078516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nhớ</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Long </a:t>
            </a:r>
            <a:r>
              <a:rPr lang="en-US" sz="3600" dirty="0" err="1">
                <a:latin typeface="Times New Roman" pitchFamily="18" charset="0"/>
                <a:cs typeface="Times New Roman" pitchFamily="18" charset="0"/>
              </a:rPr>
              <a:t>Quân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mượn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gươm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vua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r>
              <a:rPr lang="en-US" dirty="0"/>
              <a:t/>
            </a:r>
            <a:br>
              <a:rPr lang="en-US" dirty="0"/>
            </a:b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628800"/>
            <a:ext cx="8352928" cy="4737124"/>
          </a:xfrm>
          <a:prstGeom prst="rect">
            <a:avLst/>
          </a:prstGeom>
        </p:spPr>
      </p:pic>
    </p:spTree>
    <p:extLst>
      <p:ext uri="{BB962C8B-B14F-4D97-AF65-F5344CB8AC3E}">
        <p14:creationId xmlns:p14="http://schemas.microsoft.com/office/powerpoint/2010/main" val="273432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1560" y="2348880"/>
            <a:ext cx="8229600" cy="1143000"/>
          </a:xfrm>
        </p:spPr>
        <p:txBody>
          <a:bodyPr>
            <a:normAutofit fontScale="90000"/>
          </a:bodyPr>
          <a:lstStyle/>
          <a:p>
            <a:r>
              <a:rPr lang="en-US" dirty="0" err="1"/>
              <a:t>Cô</a:t>
            </a:r>
            <a:r>
              <a:rPr lang="en-US" dirty="0"/>
              <a:t> </a:t>
            </a:r>
            <a:r>
              <a:rPr lang="en-US" dirty="0" err="1"/>
              <a:t>cho</a:t>
            </a:r>
            <a:r>
              <a:rPr lang="en-US" dirty="0"/>
              <a:t> </a:t>
            </a:r>
            <a:r>
              <a:rPr lang="en-US" dirty="0" err="1"/>
              <a:t>trẻ</a:t>
            </a:r>
            <a:r>
              <a:rPr lang="en-US" dirty="0"/>
              <a:t> </a:t>
            </a:r>
            <a:r>
              <a:rPr lang="en-US" dirty="0" err="1"/>
              <a:t>hát</a:t>
            </a:r>
            <a:r>
              <a:rPr lang="en-US" dirty="0"/>
              <a:t> </a:t>
            </a:r>
            <a:r>
              <a:rPr lang="en-US" dirty="0" err="1"/>
              <a:t>vận</a:t>
            </a:r>
            <a:r>
              <a:rPr lang="en-US" dirty="0"/>
              <a:t> </a:t>
            </a:r>
            <a:r>
              <a:rPr lang="en-US" dirty="0" err="1"/>
              <a:t>động</a:t>
            </a:r>
            <a:r>
              <a:rPr lang="en-US" dirty="0"/>
              <a:t> </a:t>
            </a:r>
            <a:r>
              <a:rPr lang="en-US" dirty="0" err="1"/>
              <a:t>bài</a:t>
            </a:r>
            <a:r>
              <a:rPr lang="en-US" dirty="0"/>
              <a:t> </a:t>
            </a:r>
            <a:r>
              <a:rPr lang="en-US" dirty="0" err="1"/>
              <a:t>hát</a:t>
            </a:r>
            <a:r>
              <a:rPr lang="en-US" dirty="0"/>
              <a:t>: “ </a:t>
            </a:r>
            <a:r>
              <a:rPr lang="en-US" dirty="0" err="1"/>
              <a:t>Quê</a:t>
            </a:r>
            <a:r>
              <a:rPr lang="en-US" dirty="0"/>
              <a:t> </a:t>
            </a:r>
            <a:r>
              <a:rPr lang="en-US" dirty="0" err="1"/>
              <a:t>hương</a:t>
            </a:r>
            <a:r>
              <a:rPr lang="en-US" dirty="0"/>
              <a:t> </a:t>
            </a:r>
            <a:r>
              <a:rPr lang="en-US" dirty="0" err="1"/>
              <a:t>tươi</a:t>
            </a:r>
            <a:r>
              <a:rPr lang="en-US" dirty="0"/>
              <a:t> </a:t>
            </a:r>
            <a:r>
              <a:rPr lang="en-US" dirty="0" err="1"/>
              <a:t>đẹp</a:t>
            </a:r>
            <a:r>
              <a:rPr lang="en-US" dirty="0"/>
              <a:t>”</a:t>
            </a:r>
          </a:p>
        </p:txBody>
      </p:sp>
    </p:spTree>
    <p:extLst>
      <p:ext uri="{BB962C8B-B14F-4D97-AF65-F5344CB8AC3E}">
        <p14:creationId xmlns:p14="http://schemas.microsoft.com/office/powerpoint/2010/main" val="317320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62074"/>
          </a:xfrm>
        </p:spPr>
        <p:txBody>
          <a:bodyPr>
            <a:normAutofit fontScale="90000"/>
          </a:bodyPr>
          <a:lstStyle/>
          <a:p>
            <a:pPr algn="l"/>
            <a:r>
              <a:rPr lang="en-US" i="1" dirty="0" err="1" smtClean="0">
                <a:latin typeface="Times New Roman" pitchFamily="18" charset="0"/>
                <a:cs typeface="Times New Roman" pitchFamily="18" charset="0"/>
              </a:rPr>
              <a:t>Cô</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kể</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lần</a:t>
            </a:r>
            <a:r>
              <a:rPr lang="en-US" i="1" dirty="0" smtClean="0">
                <a:latin typeface="Times New Roman" pitchFamily="18" charset="0"/>
                <a:cs typeface="Times New Roman" pitchFamily="18" charset="0"/>
              </a:rPr>
              <a:t> 1</a:t>
            </a:r>
            <a:endParaRPr lang="en-US" i="1" dirty="0">
              <a:latin typeface="Times New Roman" pitchFamily="18" charset="0"/>
              <a:cs typeface="Times New Roman" pitchFamily="18" charset="0"/>
            </a:endParaRPr>
          </a:p>
        </p:txBody>
      </p:sp>
      <p:pic>
        <p:nvPicPr>
          <p:cNvPr id="1026" name="Picture 2" descr="Top 10 Bài tóm tắt truyền thuyết 'Sự tích Hồ Gươm' hay nhất - Mytour.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49694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778284"/>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470025"/>
          </a:xfrm>
        </p:spPr>
        <p:txBody>
          <a:bodyPr/>
          <a:lstStyle/>
          <a:p>
            <a:r>
              <a:rPr lang="en-US" b="1" cap="none" spc="0" dirty="0" err="1" smtClean="0">
                <a:ln w="0"/>
                <a:solidFill>
                  <a:schemeClr val="accent1"/>
                </a:solidFill>
                <a:latin typeface="Times New Roman" panose="02020603050405020304" pitchFamily="18" charset="0"/>
                <a:cs typeface="Times New Roman" panose="02020603050405020304" pitchFamily="18" charset="0"/>
              </a:rPr>
              <a:t>Cô</a:t>
            </a:r>
            <a:r>
              <a:rPr lang="en-US" b="1" cap="none" spc="0" dirty="0" smtClean="0">
                <a:ln w="0"/>
                <a:solidFill>
                  <a:schemeClr val="accent1"/>
                </a:solidFill>
                <a:latin typeface="Times New Roman" panose="02020603050405020304" pitchFamily="18" charset="0"/>
                <a:cs typeface="Times New Roman" panose="02020603050405020304" pitchFamily="18" charset="0"/>
              </a:rPr>
              <a:t> </a:t>
            </a:r>
            <a:r>
              <a:rPr lang="en-US" b="1" cap="none" spc="0" dirty="0" err="1" smtClean="0">
                <a:ln w="0"/>
                <a:solidFill>
                  <a:schemeClr val="accent1"/>
                </a:solidFill>
                <a:latin typeface="Times New Roman" panose="02020603050405020304" pitchFamily="18" charset="0"/>
                <a:cs typeface="Times New Roman" panose="02020603050405020304" pitchFamily="18" charset="0"/>
              </a:rPr>
              <a:t>vừa</a:t>
            </a:r>
            <a:r>
              <a:rPr lang="en-US" b="1" cap="none" spc="0" dirty="0" smtClean="0">
                <a:ln w="0"/>
                <a:solidFill>
                  <a:schemeClr val="accent1"/>
                </a:solidFill>
                <a:latin typeface="Times New Roman" panose="02020603050405020304" pitchFamily="18" charset="0"/>
                <a:cs typeface="Times New Roman" panose="02020603050405020304" pitchFamily="18" charset="0"/>
              </a:rPr>
              <a:t> </a:t>
            </a:r>
            <a:r>
              <a:rPr lang="en-US" b="1" cap="none" spc="0" dirty="0" err="1" smtClean="0">
                <a:ln w="0"/>
                <a:solidFill>
                  <a:schemeClr val="accent1"/>
                </a:solidFill>
                <a:latin typeface="Times New Roman" panose="02020603050405020304" pitchFamily="18" charset="0"/>
                <a:cs typeface="Times New Roman" panose="02020603050405020304" pitchFamily="18" charset="0"/>
              </a:rPr>
              <a:t>kể</a:t>
            </a:r>
            <a:r>
              <a:rPr lang="en-US" b="1" cap="none" spc="0" dirty="0" smtClean="0">
                <a:ln w="0"/>
                <a:solidFill>
                  <a:schemeClr val="accent1"/>
                </a:solidFill>
                <a:latin typeface="Times New Roman" panose="02020603050405020304" pitchFamily="18" charset="0"/>
                <a:cs typeface="Times New Roman" panose="02020603050405020304" pitchFamily="18" charset="0"/>
              </a:rPr>
              <a:t> </a:t>
            </a:r>
            <a:r>
              <a:rPr lang="en-US" b="1" cap="none" spc="0" dirty="0" err="1" smtClean="0">
                <a:ln w="0"/>
                <a:solidFill>
                  <a:schemeClr val="accent1"/>
                </a:solidFill>
                <a:latin typeface="Times New Roman" panose="02020603050405020304" pitchFamily="18" charset="0"/>
                <a:cs typeface="Times New Roman" panose="02020603050405020304" pitchFamily="18" charset="0"/>
              </a:rPr>
              <a:t>cho</a:t>
            </a:r>
            <a:r>
              <a:rPr lang="en-US" b="1" cap="none" spc="0" dirty="0" smtClean="0">
                <a:ln w="0"/>
                <a:solidFill>
                  <a:schemeClr val="accent1"/>
                </a:solidFill>
                <a:latin typeface="Times New Roman" panose="02020603050405020304" pitchFamily="18" charset="0"/>
                <a:cs typeface="Times New Roman" panose="02020603050405020304" pitchFamily="18" charset="0"/>
              </a:rPr>
              <a:t> </a:t>
            </a:r>
            <a:r>
              <a:rPr lang="en-US" b="1" cap="none" spc="0" dirty="0" err="1" smtClean="0">
                <a:ln w="0"/>
                <a:solidFill>
                  <a:schemeClr val="accent1"/>
                </a:solidFill>
                <a:latin typeface="Times New Roman" panose="02020603050405020304" pitchFamily="18" charset="0"/>
                <a:cs typeface="Times New Roman" panose="02020603050405020304" pitchFamily="18" charset="0"/>
              </a:rPr>
              <a:t>các</a:t>
            </a:r>
            <a:r>
              <a:rPr lang="en-US" b="1" cap="none" spc="0" dirty="0" smtClean="0">
                <a:ln w="0"/>
                <a:solidFill>
                  <a:schemeClr val="accent1"/>
                </a:solidFill>
                <a:latin typeface="Times New Roman" panose="02020603050405020304" pitchFamily="18" charset="0"/>
                <a:cs typeface="Times New Roman" panose="02020603050405020304" pitchFamily="18" charset="0"/>
              </a:rPr>
              <a:t> con </a:t>
            </a:r>
            <a:r>
              <a:rPr lang="en-US" b="1" cap="none" spc="0" dirty="0" err="1" smtClean="0">
                <a:ln w="0"/>
                <a:solidFill>
                  <a:schemeClr val="accent1"/>
                </a:solidFill>
                <a:latin typeface="Times New Roman" panose="02020603050405020304" pitchFamily="18" charset="0"/>
                <a:cs typeface="Times New Roman" panose="02020603050405020304" pitchFamily="18" charset="0"/>
              </a:rPr>
              <a:t>nghe</a:t>
            </a:r>
            <a:r>
              <a:rPr lang="en-US" b="1" cap="none" spc="0" dirty="0" smtClean="0">
                <a:ln w="0"/>
                <a:solidFill>
                  <a:schemeClr val="accent1"/>
                </a:solidFill>
                <a:latin typeface="Times New Roman" panose="02020603050405020304" pitchFamily="18" charset="0"/>
                <a:cs typeface="Times New Roman" panose="02020603050405020304" pitchFamily="18" charset="0"/>
              </a:rPr>
              <a:t> </a:t>
            </a:r>
            <a:r>
              <a:rPr lang="en-US" b="1" cap="none" spc="0" dirty="0" err="1" smtClean="0">
                <a:ln w="0"/>
                <a:solidFill>
                  <a:schemeClr val="accent1"/>
                </a:solidFill>
                <a:latin typeface="Times New Roman" panose="02020603050405020304" pitchFamily="18" charset="0"/>
                <a:cs typeface="Times New Roman" panose="02020603050405020304" pitchFamily="18" charset="0"/>
              </a:rPr>
              <a:t>câu</a:t>
            </a:r>
            <a:r>
              <a:rPr lang="en-US" b="1" cap="none" spc="0" dirty="0" smtClean="0">
                <a:ln w="0"/>
                <a:solidFill>
                  <a:schemeClr val="accent1"/>
                </a:solidFill>
                <a:latin typeface="Times New Roman" panose="02020603050405020304" pitchFamily="18" charset="0"/>
                <a:cs typeface="Times New Roman" panose="02020603050405020304" pitchFamily="18" charset="0"/>
              </a:rPr>
              <a:t> </a:t>
            </a:r>
            <a:r>
              <a:rPr lang="en-US" b="1" cap="none" spc="0" dirty="0" err="1" smtClean="0">
                <a:ln w="0"/>
                <a:solidFill>
                  <a:schemeClr val="accent1"/>
                </a:solidFill>
                <a:latin typeface="Times New Roman" panose="02020603050405020304" pitchFamily="18" charset="0"/>
                <a:cs typeface="Times New Roman" panose="02020603050405020304" pitchFamily="18" charset="0"/>
              </a:rPr>
              <a:t>chuyện</a:t>
            </a:r>
            <a:r>
              <a:rPr lang="en-US" b="1" cap="none" spc="0" dirty="0" smtClean="0">
                <a:ln w="0"/>
                <a:solidFill>
                  <a:schemeClr val="accent1"/>
                </a:solidFill>
                <a:latin typeface="Times New Roman" panose="02020603050405020304" pitchFamily="18" charset="0"/>
                <a:cs typeface="Times New Roman" panose="02020603050405020304" pitchFamily="18" charset="0"/>
              </a:rPr>
              <a:t> </a:t>
            </a:r>
            <a:r>
              <a:rPr lang="en-US" b="1" cap="none" spc="0" dirty="0" err="1" smtClean="0">
                <a:ln w="0"/>
                <a:solidFill>
                  <a:schemeClr val="accent1"/>
                </a:solidFill>
                <a:latin typeface="Times New Roman" panose="02020603050405020304" pitchFamily="18" charset="0"/>
                <a:cs typeface="Times New Roman" panose="02020603050405020304" pitchFamily="18" charset="0"/>
              </a:rPr>
              <a:t>gì</a:t>
            </a:r>
            <a:r>
              <a:rPr lang="en-US" b="1" cap="none" spc="0" dirty="0" smtClean="0">
                <a:ln w="0"/>
                <a:solidFill>
                  <a:schemeClr val="accent1"/>
                </a:solidFill>
                <a:latin typeface="Times New Roman" panose="02020603050405020304" pitchFamily="18" charset="0"/>
                <a:cs typeface="Times New Roman" panose="02020603050405020304" pitchFamily="18" charset="0"/>
              </a:rPr>
              <a:t>?</a:t>
            </a:r>
            <a:endParaRPr lang="en-US" dirty="0"/>
          </a:p>
        </p:txBody>
      </p:sp>
      <p:sp>
        <p:nvSpPr>
          <p:cNvPr id="3" name="Subtitle 2"/>
          <p:cNvSpPr>
            <a:spLocks noGrp="1"/>
          </p:cNvSpPr>
          <p:nvPr>
            <p:ph type="subTitle" idx="1"/>
          </p:nvPr>
        </p:nvSpPr>
        <p:spPr>
          <a:xfrm>
            <a:off x="1331640" y="3501008"/>
            <a:ext cx="6400800" cy="1080120"/>
          </a:xfrm>
        </p:spPr>
        <p:txBody>
          <a:bodyPr>
            <a:noAutofit/>
          </a:bodyPr>
          <a:lstStyle/>
          <a:p>
            <a:r>
              <a:rPr lang="en-US" sz="6600" dirty="0" err="1" smtClean="0">
                <a:latin typeface="Times New Roman" pitchFamily="18" charset="0"/>
                <a:cs typeface="Times New Roman" pitchFamily="18" charset="0"/>
              </a:rPr>
              <a:t>Sự</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tích</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hồ</a:t>
            </a:r>
            <a:r>
              <a:rPr lang="en-US" sz="6600" dirty="0" smtClean="0">
                <a:latin typeface="Times New Roman" pitchFamily="18" charset="0"/>
                <a:cs typeface="Times New Roman" pitchFamily="18" charset="0"/>
              </a:rPr>
              <a:t> </a:t>
            </a:r>
            <a:r>
              <a:rPr lang="en-US" sz="6600" dirty="0" err="1" smtClean="0">
                <a:latin typeface="Times New Roman" pitchFamily="18" charset="0"/>
                <a:cs typeface="Times New Roman" pitchFamily="18" charset="0"/>
              </a:rPr>
              <a:t>gươm</a:t>
            </a:r>
            <a:endParaRPr lang="en-US" sz="6600" dirty="0">
              <a:latin typeface="Times New Roman" pitchFamily="18" charset="0"/>
              <a:cs typeface="Times New Roman" pitchFamily="18" charset="0"/>
            </a:endParaRPr>
          </a:p>
        </p:txBody>
      </p:sp>
    </p:spTree>
    <p:extLst>
      <p:ext uri="{BB962C8B-B14F-4D97-AF65-F5344CB8AC3E}">
        <p14:creationId xmlns:p14="http://schemas.microsoft.com/office/powerpoint/2010/main" val="171553851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797552" cy="792088"/>
          </a:xfrm>
        </p:spPr>
        <p:txBody>
          <a:bodyPr>
            <a:noAutofit/>
          </a:bodyPr>
          <a:lstStyle/>
          <a:p>
            <a:pPr algn="l"/>
            <a:r>
              <a:rPr lang="en-US" sz="4000" i="1" dirty="0" err="1" smtClean="0">
                <a:latin typeface="Times New Roman" pitchFamily="18" charset="0"/>
                <a:cs typeface="Times New Roman" pitchFamily="18" charset="0"/>
              </a:rPr>
              <a:t>Cô</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kể</a:t>
            </a:r>
            <a:r>
              <a:rPr lang="en-US" sz="4000" i="1" dirty="0" smtClean="0">
                <a:latin typeface="Times New Roman" pitchFamily="18" charset="0"/>
                <a:cs typeface="Times New Roman" pitchFamily="18" charset="0"/>
              </a:rPr>
              <a:t> </a:t>
            </a:r>
            <a:r>
              <a:rPr lang="en-US" sz="4000" i="1" dirty="0" err="1" smtClean="0">
                <a:latin typeface="Times New Roman" pitchFamily="18" charset="0"/>
                <a:cs typeface="Times New Roman" pitchFamily="18" charset="0"/>
              </a:rPr>
              <a:t>lần</a:t>
            </a:r>
            <a:r>
              <a:rPr lang="en-US" sz="4000" i="1" dirty="0" smtClean="0">
                <a:latin typeface="Times New Roman" pitchFamily="18" charset="0"/>
                <a:cs typeface="Times New Roman" pitchFamily="18" charset="0"/>
              </a:rPr>
              <a:t> 2</a:t>
            </a:r>
            <a:endParaRPr lang="en-US" sz="4000" i="1" dirty="0">
              <a:latin typeface="Times New Roman" pitchFamily="18" charset="0"/>
              <a:cs typeface="Times New Roman" pitchFamily="18" charset="0"/>
            </a:endParaRPr>
          </a:p>
        </p:txBody>
      </p:sp>
      <p:pic>
        <p:nvPicPr>
          <p:cNvPr id="9218" name="Picture 2" descr="Truyện cổ tích: 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063046"/>
            <a:ext cx="8280920"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5576" y="5085184"/>
            <a:ext cx="5025735" cy="923330"/>
          </a:xfrm>
          <a:prstGeom prst="rect">
            <a:avLst/>
          </a:prstGeom>
          <a:noFill/>
        </p:spPr>
        <p:txBody>
          <a:bodyPr wrap="none" lIns="91440" tIns="45720" rIns="91440" bIns="45720">
            <a:spAutoFit/>
          </a:bodyPr>
          <a:lstStyle/>
          <a:p>
            <a:pPr algn="ct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Sự</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tích</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hồ</a:t>
            </a: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gươm</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8283202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500" accel="50000" decel="50000" autoRev="1" fill="hold">
                                          <p:stCondLst>
                                            <p:cond delay="0"/>
                                          </p:stCondLst>
                                        </p:cTn>
                                        <p:tgtEl>
                                          <p:spTgt spid="3">
                                            <p:txEl>
                                              <p:pRg st="0" end="0"/>
                                            </p:txEl>
                                          </p:spTgt>
                                        </p:tgtEl>
                                        <p:attrNameLst>
                                          <p:attrName>ppt_x</p:attrName>
                                          <p:attrName>ppt_y</p:attrName>
                                        </p:attrNameLst>
                                      </p:cBhvr>
                                    </p:animMotion>
                                    <p:animRot by="1500000">
                                      <p:cBhvr>
                                        <p:cTn id="7" dur="250" fill="hold">
                                          <p:stCondLst>
                                            <p:cond delay="0"/>
                                          </p:stCondLst>
                                        </p:cTn>
                                        <p:tgtEl>
                                          <p:spTgt spid="3">
                                            <p:txEl>
                                              <p:pRg st="0" end="0"/>
                                            </p:txEl>
                                          </p:spTgt>
                                        </p:tgtEl>
                                        <p:attrNameLst>
                                          <p:attrName>r</p:attrName>
                                        </p:attrNameLst>
                                      </p:cBhvr>
                                    </p:animRot>
                                    <p:animRot by="-1500000">
                                      <p:cBhvr>
                                        <p:cTn id="8" dur="250" fill="hold">
                                          <p:stCondLst>
                                            <p:cond delay="250"/>
                                          </p:stCondLst>
                                        </p:cTn>
                                        <p:tgtEl>
                                          <p:spTgt spid="3">
                                            <p:txEl>
                                              <p:pRg st="0" end="0"/>
                                            </p:txEl>
                                          </p:spTgt>
                                        </p:tgtEl>
                                        <p:attrNameLst>
                                          <p:attrName>r</p:attrName>
                                        </p:attrNameLst>
                                      </p:cBhvr>
                                    </p:animRot>
                                    <p:animRot by="-1500000">
                                      <p:cBhvr>
                                        <p:cTn id="9" dur="250" fill="hold">
                                          <p:stCondLst>
                                            <p:cond delay="500"/>
                                          </p:stCondLst>
                                        </p:cTn>
                                        <p:tgtEl>
                                          <p:spTgt spid="3">
                                            <p:txEl>
                                              <p:pRg st="0" end="0"/>
                                            </p:txEl>
                                          </p:spTgt>
                                        </p:tgtEl>
                                        <p:attrNameLst>
                                          <p:attrName>r</p:attrName>
                                        </p:attrNameLst>
                                      </p:cBhvr>
                                    </p:animRot>
                                    <p:animRot by="1500000">
                                      <p:cBhvr>
                                        <p:cTn id="10" dur="250" fill="hold">
                                          <p:stCondLst>
                                            <p:cond delay="75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2050" name="Picture 2" descr="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4866"/>
            <a:ext cx="7992888" cy="48583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60198" y="5517232"/>
            <a:ext cx="7848872" cy="1200329"/>
          </a:xfrm>
          <a:prstGeom prst="rect">
            <a:avLst/>
          </a:prstGeom>
        </p:spPr>
        <p:txBody>
          <a:bodyPr wrap="square">
            <a:spAutoFit/>
          </a:bodyPr>
          <a:lstStyle/>
          <a:p>
            <a:r>
              <a:rPr lang="vi-VN" sz="2400" dirty="0">
                <a:latin typeface="+mj-lt"/>
              </a:rPr>
              <a:t>Vào thời giặc Minh đặt ách đô hộ ở nước Nam, chúng coi dân ta như cỏ rác, làm nhiều điều bạo ngược, thiên hạ căm giận chúng đến xương tủy.</a:t>
            </a:r>
            <a:endParaRPr lang="en-US" sz="2400" dirty="0">
              <a:latin typeface="+mj-lt"/>
            </a:endParaRPr>
          </a:p>
        </p:txBody>
      </p:sp>
    </p:spTree>
    <p:extLst>
      <p:ext uri="{BB962C8B-B14F-4D97-AF65-F5344CB8AC3E}">
        <p14:creationId xmlns:p14="http://schemas.microsoft.com/office/powerpoint/2010/main" val="4069973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098" name="Picture 2" descr="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7677"/>
            <a:ext cx="7992888" cy="456831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5" y="5013176"/>
            <a:ext cx="8136903" cy="1569660"/>
          </a:xfrm>
          <a:prstGeom prst="rect">
            <a:avLst/>
          </a:prstGeom>
        </p:spPr>
        <p:txBody>
          <a:bodyPr wrap="square">
            <a:spAutoFit/>
          </a:bodyPr>
          <a:lstStyle/>
          <a:p>
            <a:r>
              <a:rPr lang="vi-VN" sz="2400" dirty="0">
                <a:latin typeface="Times New Roman" pitchFamily="18" charset="0"/>
                <a:cs typeface="Times New Roman" pitchFamily="18" charset="0"/>
              </a:rPr>
              <a:t>Bấy giờ ở vùng Lam Sơn, nghĩa quân nổi dậy chống lại chúng, nhưng trong buổi đầu thế lực còn non yếu nên nhiều lần nghĩa quân bị thua. Thấy vậy, đức Long Quân quyết định cho nghĩa quân mượn thanh gươm thần để họ giết giặc.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7590393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6146" name="Picture 2" descr="SỰ TÍCH HỒ GƯƠ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56017"/>
            <a:ext cx="8136904" cy="4829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67545" y="5293107"/>
            <a:ext cx="8136903" cy="1015663"/>
          </a:xfrm>
          <a:prstGeom prst="rect">
            <a:avLst/>
          </a:prstGeom>
        </p:spPr>
        <p:txBody>
          <a:bodyPr wrap="square">
            <a:spAutoFit/>
          </a:bodyPr>
          <a:lstStyle/>
          <a:p>
            <a:r>
              <a:rPr lang="vi-VN" sz="2000" dirty="0">
                <a:latin typeface="Times New Roman" pitchFamily="18" charset="0"/>
                <a:cs typeface="Times New Roman" pitchFamily="18" charset="0"/>
              </a:rPr>
              <a:t>Hồi ấy, ở Thanh Hóa có một người làm nghề đánh cá tên là Lê Thận. </a:t>
            </a:r>
            <a:r>
              <a:rPr lang="vi-VN" sz="2000" dirty="0" smtClean="0">
                <a:latin typeface="Times New Roman" pitchFamily="18" charset="0"/>
                <a:cs typeface="Times New Roman" pitchFamily="18" charset="0"/>
              </a:rPr>
              <a:t>Một đêm nọ, Thận thả lưới ở một bến vắng như thường lệ. </a:t>
            </a:r>
            <a:r>
              <a:rPr lang="en-US" sz="2000" dirty="0" err="1" smtClean="0">
                <a:latin typeface="Times New Roman" pitchFamily="18" charset="0"/>
                <a:cs typeface="Times New Roman" pitchFamily="18" charset="0"/>
              </a:rPr>
              <a:t>Thận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thả</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lần</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lại </a:t>
            </a:r>
            <a:r>
              <a:rPr lang="vi-VN" sz="2000" dirty="0">
                <a:latin typeface="Times New Roman" pitchFamily="18" charset="0"/>
                <a:cs typeface="Times New Roman" pitchFamily="18" charset="0"/>
              </a:rPr>
              <a:t>vẫn thanh sắt ấy mắc vào lưới.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6603045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170" name="Picture 2" descr="https://mnquangtrung.thainguyen.edu.vn/upload/50526/20190305/grabbf2d8DSC08087b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92" y="323277"/>
            <a:ext cx="8064896" cy="50221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6992" y="5445224"/>
            <a:ext cx="8064896" cy="1323439"/>
          </a:xfrm>
          <a:prstGeom prst="rect">
            <a:avLst/>
          </a:prstGeom>
        </p:spPr>
        <p:txBody>
          <a:bodyPr wrap="square">
            <a:spAutoFit/>
          </a:bodyPr>
          <a:lstStyle/>
          <a:p>
            <a:r>
              <a:rPr lang="vi-VN" sz="2000" dirty="0">
                <a:latin typeface="Times New Roman" pitchFamily="18" charset="0"/>
                <a:cs typeface="Times New Roman" pitchFamily="18" charset="0"/>
              </a:rPr>
              <a:t>Về sau Thận gia nhập đoàn quân khởi nghĩa Lam </a:t>
            </a:r>
            <a:r>
              <a:rPr lang="vi-VN" sz="2000" dirty="0" smtClean="0">
                <a:latin typeface="Times New Roman" pitchFamily="18" charset="0"/>
                <a:cs typeface="Times New Roman" pitchFamily="18" charset="0"/>
              </a:rPr>
              <a:t>Sơn</a:t>
            </a:r>
            <a:r>
              <a:rPr lang="en-US"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Một hôm, bị giặc đuổi</a:t>
            </a:r>
            <a:r>
              <a:rPr lang="vi-VN" sz="2000" dirty="0" smtClean="0">
                <a:latin typeface="Times New Roman" pitchFamily="18" charset="0"/>
                <a:cs typeface="Times New Roman" pitchFamily="18" charset="0"/>
              </a:rPr>
              <a:t>,</a:t>
            </a:r>
            <a:r>
              <a:rPr lang="vi-VN" sz="2000" dirty="0">
                <a:latin typeface="Times New Roman" pitchFamily="18" charset="0"/>
                <a:cs typeface="Times New Roman" pitchFamily="18" charset="0"/>
              </a:rPr>
              <a:t> Lê Lợi bỗng thấy một ánh sáng lạ trên ngọn cây đa. Ông trèo lên mới biết đó là một cái chuôi gươm nạm </a:t>
            </a:r>
            <a:r>
              <a:rPr lang="vi-VN" sz="2000" dirty="0" smtClean="0">
                <a:latin typeface="Times New Roman" pitchFamily="18" charset="0"/>
                <a:cs typeface="Times New Roman" pitchFamily="18" charset="0"/>
              </a:rPr>
              <a:t>ngọc</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Khi </a:t>
            </a:r>
            <a:r>
              <a:rPr lang="vi-VN" sz="2000" dirty="0">
                <a:latin typeface="Times New Roman" pitchFamily="18" charset="0"/>
                <a:cs typeface="Times New Roman" pitchFamily="18" charset="0"/>
              </a:rPr>
              <a:t>đem tra gươm vào chuôi thì vừa như in.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555985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533</Words>
  <Application>Microsoft Office PowerPoint</Application>
  <PresentationFormat>On-screen Show (4:3)</PresentationFormat>
  <Paragraphs>33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PHÒNG GIÁO DỤC VÀ ĐÀO TẠO QUẬN LONG BIÊN TRƯỜNG MẦM NON NẮNG MAI </vt:lpstr>
      <vt:lpstr>PowerPoint Presentation</vt:lpstr>
      <vt:lpstr>Cô kể lần 1</vt:lpstr>
      <vt:lpstr>Cô vừa kể cho các con nghe câu chuyện gì?</vt:lpstr>
      <vt:lpstr>Cô kể lần 2</vt:lpstr>
      <vt:lpstr>PowerPoint Presentation</vt:lpstr>
      <vt:lpstr>PowerPoint Presentation</vt:lpstr>
      <vt:lpstr>PowerPoint Presentation</vt:lpstr>
      <vt:lpstr>PowerPoint Presentation</vt:lpstr>
      <vt:lpstr>PowerPoint Presentation</vt:lpstr>
      <vt:lpstr>PowerPoint Presentation</vt:lpstr>
      <vt:lpstr>Đàm thoại – trích dẫn</vt:lpstr>
      <vt:lpstr>PowerPoint Presentation</vt:lpstr>
      <vt:lpstr>Trong câu chuyện có những nhân vật nào? </vt:lpstr>
      <vt:lpstr>- Ngày xưa giặc minh sang nước ta chúng đã làm gì? </vt:lpstr>
      <vt:lpstr>- Quân lính đi đánh cá đã kéo được vật gì? </vt:lpstr>
      <vt:lpstr>- Từ khi mượn được gươm thần thì điều gì đã xảy ra? </vt:lpstr>
      <vt:lpstr>Rùa vàng nói xong Lê Lợi đã làm gì?  </vt:lpstr>
      <vt:lpstr>- Cô kể lần 3: Cho trẻ xem video câu truyện: “Sự tích Hồ Gươm”</vt:lpstr>
      <vt:lpstr>- Để ghi nhớ công ơn của Long Quân cho mượn gươm thần vua Lê Lợi đã đổi tên hồ là gì? </vt:lpstr>
      <vt:lpstr>Cô cho trẻ hát vận động bài hát: “ Quê hương tươi đẹp”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VÀ ĐÀO TẠO QUẬN LONG BIÊN TRƯỜNG MẦM NON NẮNG MAI</dc:title>
  <dc:creator>Admin</dc:creator>
  <cp:lastModifiedBy>Admin</cp:lastModifiedBy>
  <cp:revision>15</cp:revision>
  <dcterms:created xsi:type="dcterms:W3CDTF">2024-04-02T12:09:27Z</dcterms:created>
  <dcterms:modified xsi:type="dcterms:W3CDTF">2024-04-02T14:46:44Z</dcterms:modified>
</cp:coreProperties>
</file>