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74" r:id="rId3"/>
    <p:sldId id="275" r:id="rId4"/>
    <p:sldId id="276" r:id="rId5"/>
    <p:sldId id="258" r:id="rId6"/>
    <p:sldId id="277" r:id="rId7"/>
    <p:sldId id="273" r:id="rId8"/>
    <p:sldId id="260" r:id="rId9"/>
    <p:sldId id="261" r:id="rId10"/>
    <p:sldId id="262" r:id="rId11"/>
    <p:sldId id="263" r:id="rId12"/>
    <p:sldId id="264" r:id="rId13"/>
    <p:sldId id="266" r:id="rId14"/>
    <p:sldId id="271" r:id="rId15"/>
  </p:sldIdLst>
  <p:sldSz cx="18288000" cy="10287000"/>
  <p:notesSz cx="6858000" cy="9144000"/>
  <p:embeddedFontLst>
    <p:embeddedFont>
      <p:font typeface="Dancing Script" panose="020B0604020202020204" charset="0"/>
      <p:regular r:id="rId16"/>
    </p:embeddedFont>
    <p:embeddedFont>
      <p:font typeface="Dancing Script Bold" panose="020B0604020202020204" charset="0"/>
      <p:regular r:id="rId17"/>
    </p:embeddedFont>
    <p:embeddedFont>
      <p:font typeface="DejaVu Serif Bold Italics" panose="020B0604020202020204" charset="0"/>
      <p:regular r:id="rId18"/>
    </p:embeddedFont>
    <p:embeddedFont>
      <p:font typeface="Noto Serif Display Black" panose="020B0604020202020204"/>
      <p:regular r:id="rId19"/>
    </p:embeddedFont>
    <p:embeddedFont>
      <p:font typeface="Noto Serif Display Black Italics" panose="020B0604020202020204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066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microsoft.com/office/2007/relationships/media" Target="../media/media3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4a"/><Relationship Id="rId11" Type="http://schemas.openxmlformats.org/officeDocument/2006/relationships/image" Target="../media/image21.png"/><Relationship Id="rId5" Type="http://schemas.microsoft.com/office/2007/relationships/media" Target="../media/media4.m4a"/><Relationship Id="rId10" Type="http://schemas.openxmlformats.org/officeDocument/2006/relationships/image" Target="../media/image20.png"/><Relationship Id="rId4" Type="http://schemas.openxmlformats.org/officeDocument/2006/relationships/audio" Target="../media/media3.m4a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gif"/><Relationship Id="rId12" Type="http://schemas.openxmlformats.org/officeDocument/2006/relationships/image" Target="../media/image33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gif"/><Relationship Id="rId11" Type="http://schemas.openxmlformats.org/officeDocument/2006/relationships/image" Target="../media/image32.gif"/><Relationship Id="rId5" Type="http://schemas.openxmlformats.org/officeDocument/2006/relationships/image" Target="../media/image26.gif"/><Relationship Id="rId10" Type="http://schemas.openxmlformats.org/officeDocument/2006/relationships/image" Target="../media/image31.gif"/><Relationship Id="rId4" Type="http://schemas.openxmlformats.org/officeDocument/2006/relationships/image" Target="../media/image25.jpeg"/><Relationship Id="rId9" Type="http://schemas.openxmlformats.org/officeDocument/2006/relationships/image" Target="../media/image30.gif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5981700" y="526514"/>
            <a:ext cx="6324600" cy="1048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>
                <a:solidFill>
                  <a:srgbClr val="2228DF"/>
                </a:solidFill>
                <a:latin typeface="Noto Serif Display Black Italics"/>
              </a:rPr>
              <a:t>UBND QUẬN LONG BIÊN</a:t>
            </a:r>
          </a:p>
          <a:p>
            <a:pPr algn="ctr">
              <a:lnSpc>
                <a:spcPct val="150000"/>
              </a:lnSpc>
            </a:pPr>
            <a:r>
              <a:rPr lang="en-US" sz="2400" i="1" dirty="0">
                <a:solidFill>
                  <a:srgbClr val="2228DF"/>
                </a:solidFill>
                <a:latin typeface="Noto Serif Display Black Italics"/>
              </a:rPr>
              <a:t>TRƯỜNG MẦM </a:t>
            </a:r>
            <a:r>
              <a:rPr lang="en-US" sz="2400" i="1">
                <a:solidFill>
                  <a:srgbClr val="2228DF"/>
                </a:solidFill>
                <a:latin typeface="Noto Serif Display Black Italics"/>
              </a:rPr>
              <a:t>NON NẮNG MAI</a:t>
            </a:r>
            <a:endParaRPr lang="en-US" sz="2400" i="1" dirty="0">
              <a:solidFill>
                <a:srgbClr val="2228DF"/>
              </a:solidFill>
              <a:latin typeface="Noto Serif Display Black Itali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667000" y="3702721"/>
            <a:ext cx="12725400" cy="2881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8000" dirty="0">
                <a:solidFill>
                  <a:srgbClr val="008037"/>
                </a:solidFill>
                <a:latin typeface="Dancing Script"/>
              </a:rPr>
              <a:t>HOẠT ĐỘNG NHẬN BIẾT</a:t>
            </a:r>
            <a:r>
              <a:rPr lang="en-US" sz="8000" dirty="0">
                <a:solidFill>
                  <a:srgbClr val="000000"/>
                </a:solidFill>
                <a:latin typeface="Dancing Script"/>
              </a:rPr>
              <a:t> </a:t>
            </a:r>
          </a:p>
          <a:p>
            <a:pPr algn="ctr">
              <a:lnSpc>
                <a:spcPts val="12599"/>
              </a:lnSpc>
            </a:pPr>
            <a:r>
              <a:rPr lang="en-US" sz="11500" dirty="0" err="1">
                <a:solidFill>
                  <a:srgbClr val="FF1616"/>
                </a:solidFill>
                <a:latin typeface="Dancing Script"/>
              </a:rPr>
              <a:t>Màu</a:t>
            </a:r>
            <a:r>
              <a:rPr lang="en-US" sz="11500" dirty="0">
                <a:solidFill>
                  <a:srgbClr val="FF1616"/>
                </a:solidFill>
                <a:latin typeface="Dancing Script"/>
              </a:rPr>
              <a:t> </a:t>
            </a:r>
            <a:r>
              <a:rPr lang="en-US" sz="11500" dirty="0" err="1">
                <a:solidFill>
                  <a:srgbClr val="FF1616"/>
                </a:solidFill>
                <a:latin typeface="Dancing Script"/>
              </a:rPr>
              <a:t>Đỏ</a:t>
            </a:r>
            <a:endParaRPr lang="en-US" sz="11500" dirty="0">
              <a:solidFill>
                <a:srgbClr val="FF1616"/>
              </a:solidFill>
              <a:latin typeface="Dancing Scrip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638800" y="7892006"/>
            <a:ext cx="7355562" cy="762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60"/>
              </a:lnSpc>
            </a:pPr>
            <a:r>
              <a:rPr lang="en-US" sz="3200">
                <a:solidFill>
                  <a:srgbClr val="008037"/>
                </a:solidFill>
                <a:latin typeface="DejaVu Serif Bold Italics"/>
              </a:rPr>
              <a:t>Lứa tuổi: Mẫu giáo bé 3-4 tuổi</a:t>
            </a:r>
            <a:endParaRPr lang="vi-VN" sz="3200" dirty="0">
              <a:solidFill>
                <a:srgbClr val="008037"/>
              </a:solidFill>
              <a:latin typeface="DejaVu Serif Bold Itali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4898" y="1591656"/>
            <a:ext cx="1739702" cy="17369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8420100"/>
            <a:ext cx="5186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Đôi giày màu đỏ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-723900"/>
            <a:ext cx="11887200" cy="1188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986" r="15439"/>
          <a:stretch>
            <a:fillRect/>
          </a:stretch>
        </p:blipFill>
        <p:spPr>
          <a:xfrm>
            <a:off x="6387015" y="1028700"/>
            <a:ext cx="5677661" cy="78233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2324100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 lô màu đỏ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2715768" y="4707093"/>
            <a:ext cx="2715768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7505802"/>
            <a:ext cx="5133688" cy="26321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40443" y="2187517"/>
            <a:ext cx="4049741" cy="80994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906375" y="657352"/>
            <a:ext cx="9270379" cy="696121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906375" y="2025592"/>
            <a:ext cx="9270379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Noto Serif Display Black"/>
              </a:rPr>
              <a:t>Trò Chơi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33688" y="3417233"/>
            <a:ext cx="9270379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sz="7000" dirty="0">
                <a:solidFill>
                  <a:srgbClr val="FFFFFF"/>
                </a:solidFill>
                <a:latin typeface="Noto Serif Display Black"/>
              </a:rPr>
              <a:t>"</a:t>
            </a:r>
            <a:r>
              <a:rPr lang="en-US" sz="7000" dirty="0" err="1">
                <a:solidFill>
                  <a:srgbClr val="FFFFFF"/>
                </a:solidFill>
                <a:latin typeface="Noto Serif Display Black"/>
              </a:rPr>
              <a:t>Gọi</a:t>
            </a:r>
            <a:r>
              <a:rPr lang="en-US" sz="7000" dirty="0">
                <a:solidFill>
                  <a:srgbClr val="FFFFFF"/>
                </a:solidFill>
                <a:latin typeface="Noto Serif Display Black"/>
              </a:rPr>
              <a:t> </a:t>
            </a:r>
            <a:r>
              <a:rPr lang="vi-VN" sz="7000" dirty="0">
                <a:solidFill>
                  <a:srgbClr val="FFFFFF"/>
                </a:solidFill>
                <a:latin typeface="Noto Serif Display Black"/>
              </a:rPr>
              <a:t>tên đồ dùng</a:t>
            </a:r>
            <a:r>
              <a:rPr lang="en-US" sz="7000" dirty="0">
                <a:solidFill>
                  <a:srgbClr val="FFFFFF"/>
                </a:solidFill>
                <a:latin typeface="Noto Serif Display Black"/>
              </a:rPr>
              <a:t> </a:t>
            </a:r>
            <a:r>
              <a:rPr lang="en-US" sz="7000" dirty="0" err="1">
                <a:solidFill>
                  <a:srgbClr val="FFFFFF"/>
                </a:solidFill>
                <a:latin typeface="Noto Serif Display Black"/>
              </a:rPr>
              <a:t>màu</a:t>
            </a:r>
            <a:r>
              <a:rPr lang="vi-VN" sz="7000" dirty="0">
                <a:solidFill>
                  <a:srgbClr val="FFFFFF"/>
                </a:solidFill>
                <a:latin typeface="Noto Serif Display Black"/>
              </a:rPr>
              <a:t> đỏ</a:t>
            </a:r>
            <a:r>
              <a:rPr lang="en-US" sz="7000" dirty="0">
                <a:solidFill>
                  <a:srgbClr val="FFFFFF"/>
                </a:solidFill>
                <a:latin typeface="Noto Serif Display Black"/>
              </a:rPr>
              <a:t>"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8"/>
          <a:srcRect l="5553" t="5185" r="5555" b="5926"/>
          <a:stretch/>
        </p:blipFill>
        <p:spPr>
          <a:xfrm>
            <a:off x="7315200" y="1181100"/>
            <a:ext cx="3505201" cy="3505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 t="5244" b="1779"/>
          <a:stretch>
            <a:fillRect/>
          </a:stretch>
        </p:blipFill>
        <p:spPr>
          <a:xfrm>
            <a:off x="212104" y="5324185"/>
            <a:ext cx="5214908" cy="4848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7" t="20110" r="17033" b="21868"/>
          <a:stretch/>
        </p:blipFill>
        <p:spPr>
          <a:xfrm>
            <a:off x="1234281" y="1676400"/>
            <a:ext cx="4876800" cy="251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0"/>
            <a:ext cx="3801589" cy="50154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0" t="22895" r="34092" b="12457"/>
          <a:stretch/>
        </p:blipFill>
        <p:spPr>
          <a:xfrm>
            <a:off x="6629400" y="5600700"/>
            <a:ext cx="3810000" cy="3657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12000"/>
          <a:stretch/>
        </p:blipFill>
        <p:spPr>
          <a:xfrm>
            <a:off x="12420600" y="6034001"/>
            <a:ext cx="5042647" cy="3429000"/>
          </a:xfrm>
          <a:prstGeom prst="rect">
            <a:avLst/>
          </a:prstGeom>
        </p:spPr>
      </p:pic>
      <p:pic>
        <p:nvPicPr>
          <p:cNvPr id="13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29000" y="2020352"/>
            <a:ext cx="487363" cy="487363"/>
          </a:xfrm>
          <a:prstGeom prst="rect">
            <a:avLst/>
          </a:prstGeom>
        </p:spPr>
      </p:pic>
      <p:pic>
        <p:nvPicPr>
          <p:cNvPr id="14" name="FILE_20220919_174802_Con giỏi quá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87600" y="2933700"/>
            <a:ext cx="487363" cy="487363"/>
          </a:xfrm>
          <a:prstGeom prst="rect">
            <a:avLst/>
          </a:prstGeom>
        </p:spPr>
      </p:pic>
      <p:pic>
        <p:nvPicPr>
          <p:cNvPr id="15" name="Tieng-vo-tay-tra-loi-du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96400" y="8876143"/>
            <a:ext cx="487363" cy="487363"/>
          </a:xfrm>
          <a:prstGeom prst="rect">
            <a:avLst/>
          </a:prstGeom>
        </p:spPr>
      </p:pic>
      <p:pic>
        <p:nvPicPr>
          <p:cNvPr id="16" name="FILE_20220919_174802_Con giỏi quá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734826" y="7748501"/>
            <a:ext cx="487363" cy="596469"/>
          </a:xfrm>
          <a:prstGeom prst="rect">
            <a:avLst/>
          </a:prstGeom>
        </p:spPr>
      </p:pic>
      <p:pic>
        <p:nvPicPr>
          <p:cNvPr id="17" name="FILE_20220919_174803_Con nhầm rồ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24118" y="2690018"/>
            <a:ext cx="487363" cy="487363"/>
          </a:xfrm>
          <a:prstGeom prst="rect">
            <a:avLst/>
          </a:prstGeom>
        </p:spPr>
      </p:pic>
      <p:pic>
        <p:nvPicPr>
          <p:cNvPr id="18" name="FILE_20220919_174803_Con nhầm rồ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819558" y="785760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3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39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71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7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1316" t="11149" r="1285" b="1136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611107">
            <a:off x="2108840" y="689338"/>
            <a:ext cx="2033170" cy="21203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179971">
            <a:off x="14081046" y="529851"/>
            <a:ext cx="1962028" cy="19145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701369" y="340379"/>
            <a:ext cx="1704286" cy="17436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261741">
            <a:off x="7962844" y="7226423"/>
            <a:ext cx="2362312" cy="2848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024993" y="6897434"/>
            <a:ext cx="2068749" cy="33895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411325" y="6542855"/>
            <a:ext cx="2672382" cy="38611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752833" y="1028700"/>
            <a:ext cx="8782334" cy="8229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317046">
            <a:off x="8419657" y="1670485"/>
            <a:ext cx="8782334" cy="8229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975242" y="1487130"/>
            <a:ext cx="8782334" cy="82296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-395890">
            <a:off x="3156233" y="3335633"/>
            <a:ext cx="11856101" cy="156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39"/>
              </a:lnSpc>
            </a:pPr>
            <a:r>
              <a:rPr lang="en-US" sz="9099">
                <a:solidFill>
                  <a:srgbClr val="FF1616"/>
                </a:solidFill>
                <a:latin typeface="Dancing Script Bold"/>
              </a:rPr>
              <a:t>Chào tạm biệt các con nhé !</a:t>
            </a:r>
          </a:p>
        </p:txBody>
      </p:sp>
      <p:pic>
        <p:nvPicPr>
          <p:cNvPr id="14" name="ChauDiMauGiao-V.A-26214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591949" y="969291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86400" y="1104900"/>
            <a:ext cx="6186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Mục đích – yêu cầu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3009900"/>
            <a:ext cx="11140101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1.Kiến thức:</a:t>
            </a:r>
          </a:p>
          <a:p>
            <a:r>
              <a:rPr lang="vi-VN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Trẻ nhận biết màu đỏ</a:t>
            </a:r>
          </a:p>
          <a:p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Gọi đúng màu đỏ</a:t>
            </a:r>
          </a:p>
          <a:p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Kỹ năng:</a:t>
            </a:r>
          </a:p>
          <a:p>
            <a:pPr marL="457200" indent="-457200">
              <a:buFontTx/>
              <a:buChar char="-"/>
            </a:pPr>
            <a:r>
              <a:rPr lang="vi-VN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Trẻ nói rõ, gọi đúng tên đồ dùng đồ chơi có màu đỏ</a:t>
            </a:r>
          </a:p>
          <a:p>
            <a:pPr marL="457200" indent="-457200">
              <a:buFontTx/>
              <a:buChar char="-"/>
            </a:pPr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Trả lời được câu hỏi của cô</a:t>
            </a:r>
            <a:endParaRPr lang="vi-VN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Thái độ:</a:t>
            </a:r>
          </a:p>
          <a:p>
            <a:r>
              <a:rPr lang="vi-VN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Trẻ yêu quý, giữ gìn đồ dùng, đồ chơi</a:t>
            </a:r>
          </a:p>
        </p:txBody>
      </p:sp>
    </p:spTree>
    <p:extLst>
      <p:ext uri="{BB962C8B-B14F-4D97-AF65-F5344CB8AC3E}">
        <p14:creationId xmlns:p14="http://schemas.microsoft.com/office/powerpoint/2010/main" val="239286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02229" y="1104900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Chuẩn bị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2857500"/>
            <a:ext cx="1465818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1.Đồ dùng của cô</a:t>
            </a:r>
          </a:p>
          <a:p>
            <a:pPr marL="571500" indent="-571500">
              <a:buFontTx/>
              <a:buChar char="-"/>
            </a:pPr>
            <a:r>
              <a:rPr lang="vi-VN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Nhạc bài : Màu hoa, một số đồ dùng đồ chơi có màu xanh, đỏ, vàng</a:t>
            </a:r>
          </a:p>
          <a:p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Trẻ:</a:t>
            </a:r>
          </a:p>
          <a:p>
            <a:pPr marL="571500" indent="-571500">
              <a:buFontTx/>
              <a:buChar char="-"/>
            </a:pPr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Tâm lý thoải mái, hứng thú tham gia hoạt động</a:t>
            </a:r>
          </a:p>
        </p:txBody>
      </p:sp>
    </p:spTree>
    <p:extLst>
      <p:ext uri="{BB962C8B-B14F-4D97-AF65-F5344CB8AC3E}">
        <p14:creationId xmlns:p14="http://schemas.microsoft.com/office/powerpoint/2010/main" val="73586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24214" y="1104900"/>
            <a:ext cx="5110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Ổn định tổ chức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000" y="3009900"/>
            <a:ext cx="129317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 và trẻ cùng hát và đàm thoại về nội dung bài hát : Màu hoa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Cô  và trẻ cùng hát</a:t>
            </a:r>
          </a:p>
        </p:txBody>
      </p:sp>
    </p:spTree>
    <p:extLst>
      <p:ext uri="{BB962C8B-B14F-4D97-AF65-F5344CB8AC3E}">
        <p14:creationId xmlns:p14="http://schemas.microsoft.com/office/powerpoint/2010/main" val="236309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àu Hoa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-119064"/>
            <a:ext cx="18499668" cy="104060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24214" y="1104900"/>
            <a:ext cx="51106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Ổn định tổ chức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000" y="3009900"/>
            <a:ext cx="1293174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 và trẻ cùng hát và đàm thoại về nội dung bài hát : Màu hoa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Đàm thoại về nội dung bài hát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Cô và các con vừa hát bài hát nói về cái gì?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bông hoa trong bài hát có màu gì?</a:t>
            </a:r>
          </a:p>
        </p:txBody>
      </p:sp>
    </p:spTree>
    <p:extLst>
      <p:ext uri="{BB962C8B-B14F-4D97-AF65-F5344CB8AC3E}">
        <p14:creationId xmlns:p14="http://schemas.microsoft.com/office/powerpoint/2010/main" val="361784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531638" y="3990717"/>
            <a:ext cx="9224725" cy="2772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008037"/>
                </a:solidFill>
                <a:latin typeface="Dancing Script"/>
              </a:rPr>
              <a:t>HOẠT ĐỘNG NHẬN BIẾT</a:t>
            </a:r>
            <a:r>
              <a:rPr lang="en-US" sz="6999" dirty="0">
                <a:solidFill>
                  <a:srgbClr val="000000"/>
                </a:solidFill>
                <a:latin typeface="Dancing Script"/>
              </a:rPr>
              <a:t> </a:t>
            </a:r>
          </a:p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1616"/>
                </a:solidFill>
                <a:latin typeface="Dancing Script"/>
              </a:rPr>
              <a:t>Màu</a:t>
            </a:r>
            <a:r>
              <a:rPr lang="en-US" sz="9000" dirty="0">
                <a:solidFill>
                  <a:srgbClr val="FF1616"/>
                </a:solidFill>
                <a:latin typeface="Dancing Script"/>
              </a:rPr>
              <a:t> </a:t>
            </a:r>
            <a:r>
              <a:rPr lang="en-US" sz="9000" dirty="0" err="1">
                <a:solidFill>
                  <a:srgbClr val="FF1616"/>
                </a:solidFill>
                <a:latin typeface="Dancing Script"/>
              </a:rPr>
              <a:t>Đỏ</a:t>
            </a:r>
            <a:endParaRPr lang="en-US" sz="9000" dirty="0">
              <a:solidFill>
                <a:srgbClr val="FF1616"/>
              </a:solidFill>
              <a:latin typeface="Dancing Scrip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13428" y="1714500"/>
            <a:ext cx="102611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Phương pháp, hình thức tổ chức</a:t>
            </a:r>
            <a:endParaRPr lang="vi-VN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593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E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8487" y="8572500"/>
            <a:ext cx="44358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 mũ màu đỏ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-190500"/>
            <a:ext cx="10287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E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39" r="5939"/>
          <a:stretch>
            <a:fillRect/>
          </a:stretch>
        </p:blipFill>
        <p:spPr>
          <a:xfrm rot="976758">
            <a:off x="5744206" y="900702"/>
            <a:ext cx="7678329" cy="87541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6400" y="1790700"/>
            <a:ext cx="5186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 </a:t>
            </a:r>
            <a:r>
              <a:rPr lang="vi-VN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váy màu đỏ 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250</Words>
  <Application>Microsoft Office PowerPoint</Application>
  <PresentationFormat>Custom</PresentationFormat>
  <Paragraphs>37</Paragraphs>
  <Slides>14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DejaVu Serif Bold Italics</vt:lpstr>
      <vt:lpstr>Arial</vt:lpstr>
      <vt:lpstr>Noto Serif Display Black Italics</vt:lpstr>
      <vt:lpstr>Calibri</vt:lpstr>
      <vt:lpstr>Times New Roman</vt:lpstr>
      <vt:lpstr>Dancing Script</vt:lpstr>
      <vt:lpstr>Noto Serif Display Black</vt:lpstr>
      <vt:lpstr>Dancing Script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NHẬN BIẾT MÀU ĐỎ</dc:title>
  <dc:creator>Hoàn không béo</dc:creator>
  <cp:lastModifiedBy>huong dinh</cp:lastModifiedBy>
  <cp:revision>30</cp:revision>
  <dcterms:created xsi:type="dcterms:W3CDTF">2006-08-16T00:00:00Z</dcterms:created>
  <dcterms:modified xsi:type="dcterms:W3CDTF">2024-06-24T16:36:10Z</dcterms:modified>
  <dc:identifier>DAEpxSXImyo</dc:identifier>
</cp:coreProperties>
</file>