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5A94"/>
    <a:srgbClr val="E81894"/>
    <a:srgbClr val="D0A09B"/>
    <a:srgbClr val="CBC1DA"/>
    <a:srgbClr val="B2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C4BF6-2C13-4D54-A04F-E388C3EDBEF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A432D-4CE3-4FB6-B38A-0C0B0CBE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3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0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3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7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5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8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3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1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8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6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7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5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7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8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033F0-9C6B-4586-A4B4-4A929001EA4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3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4435915" y="491517"/>
            <a:ext cx="3235759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Long Biên A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4394" y="2805215"/>
            <a:ext cx="59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Trò </a:t>
            </a:r>
            <a:r>
              <a:rPr lang="en-US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chơi h - k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3833" y="3804324"/>
            <a:ext cx="480886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Hải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Yến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4799" y="6013086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2023 - 2024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1856" y="1682996"/>
            <a:ext cx="8303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</a:t>
            </a:r>
            <a:r>
              <a:rPr lang="en-US" sz="48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Làm Quen Chữ Cái</a:t>
            </a:r>
            <a:endParaRPr lang="en-US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ững con đường em yê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18473" y="5687291"/>
            <a:ext cx="609600" cy="609600"/>
          </a:xfrm>
          <a:prstGeom prst="rect">
            <a:avLst/>
          </a:prstGeom>
        </p:spPr>
      </p:pic>
      <p:pic>
        <p:nvPicPr>
          <p:cNvPr id="1026" name="Picture 2" descr="Rất Hay: 10 bài hát về phương tiện giao thông giúp bé có thêm kiến thứ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905000" y="203885"/>
            <a:ext cx="6553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360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Bù chữ còn thiếu</a:t>
            </a:r>
            <a:endParaRPr lang="en-US" sz="3600" dirty="0">
              <a:solidFill>
                <a:srgbClr val="735A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ải xuống (6)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333" l="1875" r="981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19400" y="1174750"/>
            <a:ext cx="50292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19400" y="4191000"/>
            <a:ext cx="5257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dirty="0" err="1">
                <a:latin typeface=".VnAvant" pitchFamily="34" charset="0"/>
              </a:rPr>
              <a:t>quả</a:t>
            </a:r>
            <a:r>
              <a:rPr lang="en-US" sz="7200" b="1" dirty="0">
                <a:latin typeface=".VnAvant" pitchFamily="34" charset="0"/>
              </a:rPr>
              <a:t> </a:t>
            </a:r>
            <a:r>
              <a:rPr lang="en-US" sz="7200" b="1" dirty="0" err="1">
                <a:latin typeface=".VnAvant" pitchFamily="34" charset="0"/>
              </a:rPr>
              <a:t>khế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525780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quả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 ..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hế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29700" y="857072"/>
            <a:ext cx="121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735A94"/>
                </a:solidFill>
                <a:latin typeface=".VnArial" pitchFamily="34" charset="0"/>
                <a:cs typeface="Times New Roman" pitchFamily="18" charset="0"/>
              </a:rPr>
              <a:t>    </a:t>
            </a:r>
            <a:r>
              <a:rPr lang="en-US" sz="7200" b="1" dirty="0">
                <a:solidFill>
                  <a:srgbClr val="735A94"/>
                </a:solidFill>
                <a:latin typeface=".VnAvant" pitchFamily="34" charset="0"/>
                <a:cs typeface="Times New Roman" pitchFamily="18" charset="0"/>
              </a:rPr>
              <a:t>l</a:t>
            </a:r>
            <a:endParaRPr lang="en-US" sz="8000" b="1" dirty="0">
              <a:solidFill>
                <a:srgbClr val="735A94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1600" y="2057401"/>
            <a:ext cx="1295400" cy="132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srgbClr val="735A94"/>
                </a:solidFill>
                <a:latin typeface=".VnArial" pitchFamily="34" charset="0"/>
              </a:rPr>
              <a:t>  </a:t>
            </a:r>
            <a:r>
              <a:rPr lang="en-US" sz="7200" b="1" dirty="0">
                <a:solidFill>
                  <a:srgbClr val="735A94"/>
                </a:solidFill>
                <a:latin typeface=".VnAvant" pitchFamily="34" charset="0"/>
              </a:rPr>
              <a:t>k</a:t>
            </a:r>
            <a:endParaRPr lang="en-US" sz="8000" b="1" dirty="0">
              <a:solidFill>
                <a:srgbClr val="735A94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91600" y="3400426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735A94"/>
                </a:solidFill>
                <a:latin typeface=".VnArial" pitchFamily="34" charset="0"/>
              </a:rPr>
              <a:t>   </a:t>
            </a:r>
            <a:r>
              <a:rPr lang="en-US" sz="7200" b="1" dirty="0">
                <a:solidFill>
                  <a:srgbClr val="735A94"/>
                </a:solidFill>
                <a:latin typeface=".VnAvant" pitchFamily="34" charset="0"/>
              </a:rPr>
              <a:t>t</a:t>
            </a:r>
            <a:endParaRPr lang="en-US" sz="8000" b="1" dirty="0">
              <a:solidFill>
                <a:srgbClr val="735A94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86800" y="1219200"/>
            <a:ext cx="762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1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itchFamily="34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686800" y="2514600"/>
            <a:ext cx="762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2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686800" y="3733800"/>
            <a:ext cx="685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3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72862" y="1219200"/>
            <a:ext cx="5106572" cy="29718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5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3974 0.4458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0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1"/>
      <p:bldP spid="15" grpId="2"/>
      <p:bldP spid="16" grpId="0"/>
      <p:bldP spid="16" grpId="1"/>
      <p:bldP spid="33" grpId="0" animBg="1"/>
      <p:bldP spid="34" grpId="0" animBg="1"/>
      <p:bldP spid="3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12" name="TextBox 11"/>
          <p:cNvSpPr txBox="1"/>
          <p:nvPr/>
        </p:nvSpPr>
        <p:spPr>
          <a:xfrm>
            <a:off x="2133600" y="3733801"/>
            <a:ext cx="441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err="1">
                <a:latin typeface=".VnAvant" pitchFamily="34" charset="0"/>
                <a:cs typeface="Times New Roman" pitchFamily="18" charset="0"/>
              </a:rPr>
              <a:t>hoa</a:t>
            </a:r>
            <a:r>
              <a:rPr lang="en-US" sz="7200" b="1" dirty="0">
                <a:latin typeface=".VnAvant" pitchFamily="34" charset="0"/>
                <a:cs typeface="Times New Roman" pitchFamily="18" charset="0"/>
              </a:rPr>
              <a:t>  </a:t>
            </a:r>
            <a:r>
              <a:rPr lang="en-US" sz="7200" b="1" dirty="0" err="1">
                <a:latin typeface=".VnAvant" pitchFamily="34" charset="0"/>
                <a:cs typeface="Times New Roman" pitchFamily="18" charset="0"/>
              </a:rPr>
              <a:t>sen</a:t>
            </a:r>
            <a:endParaRPr lang="en-US" sz="72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257801"/>
            <a:ext cx="419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 ..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oa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  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sen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7800" y="762001"/>
            <a:ext cx="76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735A94"/>
                </a:solidFill>
                <a:latin typeface=".VnAvant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67801" y="2057401"/>
            <a:ext cx="7489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735A94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0189" y="3505201"/>
            <a:ext cx="697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735A94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00800" y="4919752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19800" y="5181600"/>
            <a:ext cx="457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29600" y="1219200"/>
            <a:ext cx="6096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  <a:r>
              <a:rPr lang="en-US" sz="4400" dirty="0"/>
              <a:t>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305800" y="2590800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305800" y="3962400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3</a:t>
            </a:r>
            <a:r>
              <a:rPr lang="en-US" sz="4400" dirty="0"/>
              <a:t>.</a:t>
            </a:r>
          </a:p>
        </p:txBody>
      </p:sp>
      <p:pic>
        <p:nvPicPr>
          <p:cNvPr id="39" name="Picture 38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905000" y="1143000"/>
            <a:ext cx="4267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Pentagon 33"/>
          <p:cNvSpPr/>
          <p:nvPr/>
        </p:nvSpPr>
        <p:spPr bwMode="auto">
          <a:xfrm>
            <a:off x="1905000" y="203885"/>
            <a:ext cx="6553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 smtClean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Bù chữ còn thiếu</a:t>
            </a:r>
            <a:endParaRPr lang="en-US" sz="3600" dirty="0">
              <a:solidFill>
                <a:srgbClr val="735A9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56537 0.458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8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1"/>
      <p:bldP spid="15" grpId="2"/>
      <p:bldP spid="16" grpId="0"/>
      <p:bldP spid="16" grpId="1"/>
      <p:bldP spid="33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12" name="TextBox 11"/>
          <p:cNvSpPr txBox="1"/>
          <p:nvPr/>
        </p:nvSpPr>
        <p:spPr>
          <a:xfrm>
            <a:off x="1981200" y="4267201"/>
            <a:ext cx="449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latin typeface=".VnTime" pitchFamily="34" charset="0"/>
              </a:rPr>
              <a:t> </a:t>
            </a:r>
            <a:r>
              <a:rPr lang="en-US" sz="7200" b="1" err="1">
                <a:latin typeface=".VnAvant"/>
              </a:rPr>
              <a:t>Hoa</a:t>
            </a:r>
            <a:r>
              <a:rPr lang="en-US" sz="7200" b="1">
                <a:latin typeface=".VnAvant"/>
              </a:rPr>
              <a:t> cóc </a:t>
            </a:r>
            <a:endParaRPr lang="en-US" sz="7200" b="1" dirty="0">
              <a:latin typeface=".VnAvan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548640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..</a:t>
            </a:r>
            <a:r>
              <a:rPr lang="en-US" sz="7200" b="1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oa</a:t>
            </a:r>
            <a:r>
              <a:rPr lang="en-US" sz="7200" b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 cóc 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.VnAvan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914401"/>
            <a:ext cx="1066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735A94"/>
                </a:solidFill>
                <a:latin typeface=".VnAvant"/>
              </a:rPr>
              <a:t>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4000" y="2362201"/>
            <a:ext cx="4315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735A94"/>
                </a:solidFill>
                <a:latin typeface=".VnAvant"/>
              </a:rPr>
              <a:t>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0189" y="3552826"/>
            <a:ext cx="779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735A94"/>
                </a:solidFill>
                <a:latin typeface=".VnAvant"/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62600" y="990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19800" y="990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686800" y="1295401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.VnAvant"/>
                <a:cs typeface="Times New Roman" pitchFamily="18" charset="0"/>
              </a:rPr>
              <a:t>1</a:t>
            </a:r>
            <a:endParaRPr lang="en-US" sz="4400" b="1" dirty="0">
              <a:latin typeface=".VnAvant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58200" y="2743201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 </a:t>
            </a:r>
            <a:r>
              <a:rPr lang="en-US" sz="4400" b="1" dirty="0">
                <a:latin typeface=".VnAvant"/>
              </a:rPr>
              <a:t>2</a:t>
            </a:r>
            <a:r>
              <a:rPr lang="en-US" sz="4400" b="1" dirty="0"/>
              <a:t>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86800" y="396240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/>
              </a:rPr>
              <a:t>3</a:t>
            </a:r>
          </a:p>
        </p:txBody>
      </p:sp>
      <p:pic>
        <p:nvPicPr>
          <p:cNvPr id="40" name="Picture 39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57400" y="1219200"/>
            <a:ext cx="4800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Pentagon 34"/>
          <p:cNvSpPr/>
          <p:nvPr/>
        </p:nvSpPr>
        <p:spPr bwMode="auto">
          <a:xfrm>
            <a:off x="1905000" y="203885"/>
            <a:ext cx="6553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 smtClean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60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Bù chữ còn thiếu</a:t>
            </a:r>
            <a:endParaRPr lang="en-US" sz="3600" dirty="0">
              <a:solidFill>
                <a:srgbClr val="735A9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7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56536 0.6444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8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1"/>
      <p:bldP spid="14" grpId="2"/>
      <p:bldP spid="15" grpId="0"/>
      <p:bldP spid="16" grpId="0"/>
      <p:bldP spid="16" grpId="1"/>
      <p:bldP spid="36" grpId="0"/>
      <p:bldP spid="38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"/>
            <a:ext cx="8458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35A9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smtClean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smtClean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: Bé tìm từ có chứa chữ </a:t>
            </a:r>
            <a:r>
              <a:rPr lang="en-US" sz="3600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“h</a:t>
            </a:r>
            <a:r>
              <a:rPr lang="en-US" sz="3600" dirty="0">
                <a:solidFill>
                  <a:srgbClr val="735A94"/>
                </a:solidFill>
                <a:latin typeface=".VnAvant"/>
              </a:rPr>
              <a:t>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51709" y="939690"/>
            <a:ext cx="8201891" cy="1524000"/>
            <a:chOff x="1551709" y="939690"/>
            <a:chExt cx="8201891" cy="1524000"/>
          </a:xfrm>
        </p:grpSpPr>
        <p:pic>
          <p:nvPicPr>
            <p:cNvPr id="28" name="Picture 3" descr="C:\Users\ThuyHang\Desktop\dưa hau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3" b="94629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2937" y="939690"/>
              <a:ext cx="2344881" cy="1524000"/>
            </a:xfrm>
            <a:prstGeom prst="rect">
              <a:avLst/>
            </a:prstGeom>
            <a:noFill/>
          </p:spPr>
        </p:pic>
        <p:sp>
          <p:nvSpPr>
            <p:cNvPr id="2" name="Rounded Rectangle 1"/>
            <p:cNvSpPr/>
            <p:nvPr/>
          </p:nvSpPr>
          <p:spPr>
            <a:xfrm>
              <a:off x="1551709" y="939690"/>
              <a:ext cx="8201891" cy="1524000"/>
            </a:xfrm>
            <a:prstGeom prst="roundRect">
              <a:avLst/>
            </a:prstGeom>
            <a:noFill/>
            <a:ln w="38100">
              <a:solidFill>
                <a:srgbClr val="735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05890" y="1286191"/>
              <a:ext cx="4488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735A9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Quả Dưa Hấu</a:t>
              </a:r>
              <a:endParaRPr lang="en-US" sz="4800" b="1">
                <a:solidFill>
                  <a:srgbClr val="735A9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5019" y="2768490"/>
            <a:ext cx="8229600" cy="1524000"/>
            <a:chOff x="665019" y="2768490"/>
            <a:chExt cx="8229600" cy="1524000"/>
          </a:xfrm>
        </p:grpSpPr>
        <p:pic>
          <p:nvPicPr>
            <p:cNvPr id="29" name="Picture 2" descr="C:\Users\ThuyHang\Desktop\6.jpe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19" y="2849098"/>
              <a:ext cx="1984664" cy="1443392"/>
            </a:xfrm>
            <a:prstGeom prst="rect">
              <a:avLst/>
            </a:prstGeom>
            <a:noFill/>
          </p:spPr>
        </p:pic>
        <p:sp>
          <p:nvSpPr>
            <p:cNvPr id="34" name="Rounded Rectangle 33"/>
            <p:cNvSpPr/>
            <p:nvPr/>
          </p:nvSpPr>
          <p:spPr>
            <a:xfrm>
              <a:off x="692728" y="2768490"/>
              <a:ext cx="8201891" cy="1524000"/>
            </a:xfrm>
            <a:prstGeom prst="roundRect">
              <a:avLst/>
            </a:prstGeom>
            <a:noFill/>
            <a:ln w="38100">
              <a:solidFill>
                <a:srgbClr val="735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24200" y="3114991"/>
              <a:ext cx="32047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735A9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Quả Dứa</a:t>
              </a:r>
              <a:endParaRPr lang="en-US" sz="4800" b="1">
                <a:solidFill>
                  <a:srgbClr val="735A9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1709" y="4735836"/>
            <a:ext cx="8201891" cy="1582113"/>
            <a:chOff x="1551709" y="4735836"/>
            <a:chExt cx="8201891" cy="1582113"/>
          </a:xfrm>
        </p:grpSpPr>
        <p:sp>
          <p:nvSpPr>
            <p:cNvPr id="33" name="Rounded Rectangle 32"/>
            <p:cNvSpPr/>
            <p:nvPr/>
          </p:nvSpPr>
          <p:spPr>
            <a:xfrm>
              <a:off x="1551709" y="4735836"/>
              <a:ext cx="8201891" cy="1524000"/>
            </a:xfrm>
            <a:prstGeom prst="roundRect">
              <a:avLst/>
            </a:prstGeom>
            <a:noFill/>
            <a:ln w="38100">
              <a:solidFill>
                <a:srgbClr val="735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05889" y="5082337"/>
              <a:ext cx="33153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735A9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Quả Xoài</a:t>
              </a:r>
              <a:endParaRPr lang="en-US" sz="4800" b="1">
                <a:solidFill>
                  <a:srgbClr val="735A9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XOÀI XUẤT KHẨU | HOA QUẢ XUẤT KHẨU |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97" b="96289" l="1563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320" y="4735836"/>
              <a:ext cx="1866516" cy="158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920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35A9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5: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đây có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“k</a:t>
            </a:r>
            <a:r>
              <a:rPr lang="en-US" sz="3600" b="1" dirty="0">
                <a:solidFill>
                  <a:srgbClr val="735A94"/>
                </a:solidFill>
                <a:latin typeface=".VnAvant" pitchFamily="34" charset="0"/>
                <a:cs typeface="Times New Roman" pitchFamily="18" charset="0"/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1490" y="4767306"/>
            <a:ext cx="4114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>
                <a:solidFill>
                  <a:srgbClr val="735A94"/>
                </a:solidFill>
                <a:latin typeface=".VnAvant" pitchFamily="34" charset="0"/>
              </a:rPr>
              <a:t>Kiwi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" y="1904018"/>
            <a:ext cx="5181600" cy="3056378"/>
            <a:chOff x="533400" y="1904018"/>
            <a:chExt cx="5181600" cy="3056378"/>
          </a:xfrm>
        </p:grpSpPr>
        <p:pic>
          <p:nvPicPr>
            <p:cNvPr id="32" name="Picture 3" descr="C:\Users\ThuyHang\Desktop\hinh-anh-qua-kiwi-151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57" b="96084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904018"/>
              <a:ext cx="5181600" cy="2971799"/>
            </a:xfrm>
            <a:prstGeom prst="rect">
              <a:avLst/>
            </a:prstGeom>
            <a:noFill/>
          </p:spPr>
        </p:pic>
        <p:sp>
          <p:nvSpPr>
            <p:cNvPr id="2" name="Rounded Rectangle 1"/>
            <p:cNvSpPr/>
            <p:nvPr/>
          </p:nvSpPr>
          <p:spPr>
            <a:xfrm>
              <a:off x="900544" y="2023612"/>
              <a:ext cx="4696691" cy="2936784"/>
            </a:xfrm>
            <a:prstGeom prst="roundRect">
              <a:avLst/>
            </a:prstGeom>
            <a:noFill/>
            <a:ln w="38100">
              <a:solidFill>
                <a:srgbClr val="735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7051964" y="1589431"/>
            <a:ext cx="3685309" cy="9459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Có 1 chữ k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51964" y="4487421"/>
            <a:ext cx="3685309" cy="9459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Có 3 chữ k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051964" y="3057823"/>
            <a:ext cx="3685309" cy="9459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Có 2 chữ k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2.70833E-6 0.212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3" grpId="1" animBg="1"/>
      <p:bldP spid="3" grpId="2" animBg="1"/>
      <p:bldP spid="30" grpId="0" animBg="1"/>
      <p:bldP spid="30" grpId="1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524000" y="2"/>
            <a:ext cx="91440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35A9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000" b="1" smtClean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6: Những </a:t>
            </a:r>
            <a:r>
              <a:rPr lang="en-US" sz="30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đây có </a:t>
            </a:r>
            <a:r>
              <a:rPr lang="en-US" sz="30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0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0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“h</a:t>
            </a:r>
            <a:r>
              <a:rPr lang="en-US" sz="36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2056" name="Picture 8" descr="Ý nghĩa hoa hồng theo từng màu sắ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27" y="1405803"/>
            <a:ext cx="5088080" cy="3180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911627" y="4849091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735A94"/>
                </a:solidFill>
              </a:rPr>
              <a:t> </a:t>
            </a:r>
            <a:r>
              <a:rPr lang="en-US" sz="8000" b="1" dirty="0" err="1">
                <a:solidFill>
                  <a:srgbClr val="735A94"/>
                </a:solidFill>
                <a:latin typeface=".VnAvant"/>
              </a:rPr>
              <a:t>hoa</a:t>
            </a:r>
            <a:r>
              <a:rPr lang="en-US" sz="8000" b="1" dirty="0">
                <a:solidFill>
                  <a:srgbClr val="735A94"/>
                </a:solidFill>
                <a:latin typeface=".VnAvant"/>
              </a:rPr>
              <a:t> </a:t>
            </a:r>
            <a:r>
              <a:rPr lang="en-US" sz="8000" b="1" dirty="0" err="1">
                <a:solidFill>
                  <a:srgbClr val="735A94"/>
                </a:solidFill>
                <a:latin typeface=".VnAvant"/>
              </a:rPr>
              <a:t>hồng</a:t>
            </a:r>
            <a:endParaRPr lang="en-US" sz="8000" b="1" dirty="0">
              <a:solidFill>
                <a:srgbClr val="735A94"/>
              </a:solidFill>
              <a:latin typeface=".VnAvan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204364" y="1159940"/>
            <a:ext cx="3685309" cy="945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Có 3 chữ h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204363" y="4134474"/>
            <a:ext cx="3685309" cy="9459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Có 2 chữ h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204363" y="2619498"/>
            <a:ext cx="3685309" cy="9459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Có 1 chữ h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2.70833E-6 -0.221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 animBg="1"/>
      <p:bldP spid="40" grpId="1" animBg="1"/>
      <p:bldP spid="41" grpId="0" animBg="1"/>
      <p:bldP spid="41" grpId="1" animBg="1"/>
      <p:bldP spid="41" grpId="2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212</Words>
  <Application>Microsoft Office PowerPoint</Application>
  <PresentationFormat>Widescreen</PresentationFormat>
  <Paragraphs>53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.VnArial</vt:lpstr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NMT</cp:lastModifiedBy>
  <cp:revision>8</cp:revision>
  <dcterms:created xsi:type="dcterms:W3CDTF">2024-02-29T07:44:53Z</dcterms:created>
  <dcterms:modified xsi:type="dcterms:W3CDTF">2024-03-01T02:51:53Z</dcterms:modified>
</cp:coreProperties>
</file>