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66" r:id="rId5"/>
    <p:sldId id="259" r:id="rId6"/>
    <p:sldId id="274" r:id="rId7"/>
    <p:sldId id="277" r:id="rId8"/>
    <p:sldId id="275" r:id="rId9"/>
    <p:sldId id="276" r:id="rId10"/>
    <p:sldId id="279" r:id="rId11"/>
    <p:sldId id="261" r:id="rId12"/>
    <p:sldId id="262" r:id="rId13"/>
    <p:sldId id="263" r:id="rId14"/>
    <p:sldId id="264" r:id="rId15"/>
    <p:sldId id="265" r:id="rId16"/>
    <p:sldId id="271" r:id="rId17"/>
    <p:sldId id="272" r:id="rId18"/>
    <p:sldId id="260" r:id="rId19"/>
    <p:sldId id="267" r:id="rId20"/>
    <p:sldId id="273" r:id="rId21"/>
    <p:sldId id="268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9C12"/>
    <a:srgbClr val="94B77C"/>
    <a:srgbClr val="548235"/>
    <a:srgbClr val="6F578F"/>
    <a:srgbClr val="E9E5EF"/>
    <a:srgbClr val="DAD3E5"/>
    <a:srgbClr val="CBC1DA"/>
    <a:srgbClr val="B2A2C7"/>
    <a:srgbClr val="FE9A9A"/>
    <a:srgbClr val="A7AE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84" autoAdjust="0"/>
    <p:restoredTop sz="94660"/>
  </p:normalViewPr>
  <p:slideViewPr>
    <p:cSldViewPr snapToGrid="0">
      <p:cViewPr varScale="1">
        <p:scale>
          <a:sx n="65" d="100"/>
          <a:sy n="65" d="100"/>
        </p:scale>
        <p:origin x="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FD2CB-DB86-4500-AC55-A2A8DDD6F2A2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42BD4-F691-4D85-87CC-360C92B6E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2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7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42BD4-F691-4D85-87CC-360C92B6EF2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5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9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556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06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45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0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7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7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1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5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44E9E-6CD6-469B-8E19-C1182035F08D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8A0B-F4D9-4628-8ABD-5B8918BEC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2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/>
          <p:nvPr/>
        </p:nvSpPr>
        <p:spPr>
          <a:xfrm>
            <a:off x="4435915" y="491517"/>
            <a:ext cx="3235759" cy="64633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UBND Quận Long Biên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1800" b="1" dirty="0">
                <a:latin typeface="Times New Roman" panose="02020603050405020304" charset="0"/>
                <a:cs typeface="Times New Roman" panose="02020603050405020304" charset="0"/>
              </a:rPr>
              <a:t>Trường Mầm non Long Biên A</a:t>
            </a:r>
            <a:endParaRPr lang="en-US" altLang="vi-VN" sz="1800" b="1" dirty="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6476" y="1685320"/>
            <a:ext cx="8463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NGÔN NGỮ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88969" y="3513047"/>
            <a:ext cx="595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Làm quen chữ cái h - k</a:t>
            </a:r>
            <a:endParaRPr lang="en-US" sz="16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92298" y="4078202"/>
            <a:ext cx="394161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Lớn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5 - </a:t>
            </a: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6 tuổi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Thời gian: 30 – 35 phút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viên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Nguyễn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Thị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Hải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Yến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93949" y="6027807"/>
            <a:ext cx="211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Năm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học</a:t>
            </a:r>
            <a:r>
              <a:rPr lang="en-US" sz="1600" smtClean="0">
                <a:solidFill>
                  <a:schemeClr val="tx2">
                    <a:lumMod val="5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: 2024 - 2025</a:t>
            </a:r>
            <a:endParaRPr lang="en-US" sz="1600" dirty="0">
              <a:solidFill>
                <a:schemeClr val="tx2">
                  <a:lumMod val="5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7448" y="2670551"/>
            <a:ext cx="65004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 động Khám phá </a:t>
            </a:r>
            <a:r>
              <a:rPr lang="en-US" sz="4000" b="1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 hội</a:t>
            </a:r>
            <a:endParaRPr lang="en-US" sz="40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00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4400" y="726073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 dirty="0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vi-VN" sz="15000" b="1" dirty="0">
                <a:solidFill>
                  <a:srgbClr val="FF3300"/>
                </a:solidFill>
                <a:latin typeface=".VnAvant" pitchFamily="34" charset="0"/>
              </a:rPr>
              <a:t>h</a:t>
            </a:r>
            <a:endParaRPr lang="en-US" sz="15000" b="1" dirty="0">
              <a:solidFill>
                <a:srgbClr val="FF3300"/>
              </a:solidFill>
              <a:latin typeface=".VnAvant" pitchFamily="34" charset="0"/>
            </a:endParaRPr>
          </a:p>
        </p:txBody>
      </p:sp>
      <p:pic>
        <p:nvPicPr>
          <p:cNvPr id="11" name="Picture 31" descr="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15400" y="1350705"/>
            <a:ext cx="1524000" cy="193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3915196"/>
            <a:ext cx="106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487994" y="960755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H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914400" y="3290341"/>
            <a:ext cx="3200400" cy="315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9900" b="1">
                <a:solidFill>
                  <a:srgbClr val="FF3300"/>
                </a:solidFill>
                <a:latin typeface=".VnAvant" pitchFamily="34" charset="0"/>
              </a:rPr>
              <a:t>  </a:t>
            </a:r>
            <a:r>
              <a:rPr lang="en-US" sz="15000" b="1" dirty="0">
                <a:solidFill>
                  <a:srgbClr val="FF3300"/>
                </a:solidFill>
                <a:latin typeface=".VnAvant" pitchFamily="34" charset="0"/>
              </a:rPr>
              <a:t>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5565" y="3500288"/>
            <a:ext cx="185178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8000" b="1">
                <a:solidFill>
                  <a:srgbClr val="0000CC"/>
                </a:solidFill>
              </a:rPr>
              <a:t>K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752600" y="457201"/>
            <a:ext cx="8458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Các kiểu chữ h, k</a:t>
            </a:r>
          </a:p>
          <a:p>
            <a:pPr algn="ctr">
              <a:buNone/>
            </a:pPr>
            <a:endParaRPr lang="vi-VN" sz="4000" b="1" dirty="0"/>
          </a:p>
        </p:txBody>
      </p:sp>
    </p:spTree>
    <p:extLst>
      <p:ext uri="{BB962C8B-B14F-4D97-AF65-F5344CB8AC3E}">
        <p14:creationId xmlns:p14="http://schemas.microsoft.com/office/powerpoint/2010/main" val="3730593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4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HƠN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1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20181" y="294965"/>
            <a:ext cx="588460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Chữ h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293" y="1655197"/>
            <a:ext cx="655245" cy="360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CEFF"/>
              </a:clrFrom>
              <a:clrTo>
                <a:srgbClr val="FFCE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38" y="2397910"/>
            <a:ext cx="1739268" cy="2882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0157 0.17477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61189" y="294965"/>
            <a:ext cx="5973096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Chữ k gồm mấy nét?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1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2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3 nét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155" y="1834787"/>
            <a:ext cx="593316" cy="341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087" y="2525114"/>
            <a:ext cx="1525092" cy="1354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471" y="3871877"/>
            <a:ext cx="1641059" cy="139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9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Chữ h, k giống nhau ở điểm nào?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29" y="1691339"/>
            <a:ext cx="1891080" cy="25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586065" y="4784377"/>
            <a:ext cx="3596149" cy="139519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Đều có 1 nét sổ thẳng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84141" y="4784376"/>
            <a:ext cx="3608439" cy="139519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Đều có nét móc xuôi bên phải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75314" y="1834622"/>
            <a:ext cx="1906978" cy="2413177"/>
            <a:chOff x="2072155" y="1834787"/>
            <a:chExt cx="2234375" cy="3430382"/>
          </a:xfrm>
        </p:grpSpPr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675314" y="1834621"/>
            <a:ext cx="502637" cy="240524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592037" y="1691339"/>
            <a:ext cx="446131" cy="25485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6211 -0.00371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3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4: Chữ h, k có điểm gì khác nhau?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8026408" y="1681316"/>
            <a:ext cx="1899257" cy="2566483"/>
            <a:chOff x="2072155" y="1834787"/>
            <a:chExt cx="2234375" cy="343038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5" y="1834787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ounded Rectangle 14"/>
          <p:cNvSpPr/>
          <p:nvPr/>
        </p:nvSpPr>
        <p:spPr>
          <a:xfrm>
            <a:off x="784951" y="4946610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Chữ k có 1 nét ngang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234478" y="4946609"/>
            <a:ext cx="5011166" cy="115922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h có 1 nét móc xuôi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Chữ k có 2 nét xiên </a:t>
            </a:r>
            <a:endParaRPr lang="en-US" sz="24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189326" y="1673145"/>
            <a:ext cx="1966516" cy="2566220"/>
            <a:chOff x="2189326" y="1673145"/>
            <a:chExt cx="1966516" cy="2566220"/>
          </a:xfrm>
        </p:grpSpPr>
        <p:pic>
          <p:nvPicPr>
            <p:cNvPr id="20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818"/>
            <a:stretch/>
          </p:blipFill>
          <p:spPr bwMode="auto">
            <a:xfrm>
              <a:off x="2872271" y="1673145"/>
              <a:ext cx="1283571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 descr="LÀM QUEN VỚI CHỮ CÁI H-K - Sở Giáo dục và Đào tạo Quảng Trị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319"/>
            <a:stretch/>
          </p:blipFill>
          <p:spPr bwMode="auto">
            <a:xfrm>
              <a:off x="2189326" y="1673146"/>
              <a:ext cx="682945" cy="25662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872270" y="1661964"/>
            <a:ext cx="1283571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9" y="2205276"/>
            <a:ext cx="1296354" cy="101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8759" y="3213412"/>
            <a:ext cx="1394928" cy="1042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8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22201 0.00115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  <p:bldP spid="15" grpId="0" animBg="1"/>
      <p:bldP spid="15" grpId="1" animBg="1"/>
      <p:bldP spid="17" grpId="0" animBg="1"/>
      <p:bldP spid="1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images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090732" y="1587909"/>
            <a:ext cx="4213770" cy="25416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68367" y="4178712"/>
            <a:ext cx="4495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latin typeface=".VnTime" pitchFamily="34" charset="0"/>
              </a:rPr>
              <a:t> </a:t>
            </a:r>
            <a:r>
              <a:rPr lang="en-US" sz="7200" b="1" err="1">
                <a:latin typeface=".VnAvant"/>
              </a:rPr>
              <a:t>Hoa</a:t>
            </a:r>
            <a:r>
              <a:rPr lang="en-US" sz="7200" b="1">
                <a:latin typeface=".VnAvant"/>
              </a:rPr>
              <a:t> cóc </a:t>
            </a:r>
            <a:endParaRPr lang="en-US" sz="7200" b="1" dirty="0">
              <a:latin typeface=".VnAvan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967" y="5397912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..</a:t>
            </a:r>
            <a:r>
              <a:rPr lang="en-US" sz="7200" b="1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oa</a:t>
            </a:r>
            <a:r>
              <a:rPr lang="en-US" sz="7200" b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.VnAvant"/>
              </a:rPr>
              <a:t> cóc 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.VnAvan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O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H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6967" y="5274802"/>
            <a:ext cx="83227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rgbClr val="C00000"/>
                </a:solidFill>
              </a:rPr>
              <a:t>H</a:t>
            </a: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461 -0.2074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6" grpId="0"/>
      <p:bldP spid="7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351169" y="328528"/>
            <a:ext cx="5766619" cy="1032389"/>
          </a:xfrm>
          <a:prstGeom prst="roundRect">
            <a:avLst/>
          </a:prstGeom>
          <a:solidFill>
            <a:srgbClr val="E9E5EF"/>
          </a:solidFill>
          <a:ln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Bù chữ còn thiếu</a:t>
            </a:r>
            <a:endParaRPr lang="en-US" sz="3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77781" y="1983657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1: Chữ </a:t>
            </a:r>
            <a:r>
              <a:rPr lang="en-US" sz="2800" b="1">
                <a:solidFill>
                  <a:schemeClr val="tx1"/>
                </a:solidFill>
                <a:latin typeface=".VnAvant" pitchFamily="34" charset="0"/>
              </a:rPr>
              <a:t>k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577781" y="4402389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3: Chữ c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77781" y="3193023"/>
            <a:ext cx="3205316" cy="74479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6F57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 2: Chữ b</a:t>
            </a:r>
            <a:endParaRPr lang="en-US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hieu_ung_am_thanh_Dem_nguoc_het_gi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58255" y="6047509"/>
            <a:ext cx="609600" cy="609600"/>
          </a:xfrm>
          <a:prstGeom prst="rect">
            <a:avLst/>
          </a:prstGeom>
        </p:spPr>
      </p:pic>
      <p:pic>
        <p:nvPicPr>
          <p:cNvPr id="11" name="Picture 10" descr="tải xuống (6)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875" r="9687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6569" y="1251362"/>
            <a:ext cx="5029200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295400" y="4191000"/>
            <a:ext cx="5257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7200" b="1" err="1">
                <a:latin typeface=".VnAvant" pitchFamily="34" charset="0"/>
              </a:rPr>
              <a:t>quả</a:t>
            </a:r>
            <a:r>
              <a:rPr lang="en-US" sz="7200" b="1">
                <a:latin typeface=".VnAvant" pitchFamily="34" charset="0"/>
              </a:rPr>
              <a:t> </a:t>
            </a:r>
            <a:r>
              <a:rPr lang="en-US" sz="7200" b="1" smtClean="0">
                <a:latin typeface=".VnAvant" pitchFamily="34" charset="0"/>
              </a:rPr>
              <a:t>khế</a:t>
            </a:r>
            <a:endParaRPr lang="en-US" sz="72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71600" y="5257800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quả</a:t>
            </a:r>
            <a:r>
              <a:rPr lang="en-US" sz="7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 ..</a:t>
            </a:r>
            <a:r>
              <a:rPr lang="en-US" sz="7200" b="1" dirty="0" err="1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.VnAvant" pitchFamily="34" charset="0"/>
              </a:rPr>
              <a:t>hế</a:t>
            </a:r>
            <a:endParaRPr lang="en-US" sz="7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F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4919" y="5147184"/>
            <a:ext cx="77938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>
                <a:solidFill>
                  <a:schemeClr val="accent6">
                    <a:lumMod val="50000"/>
                  </a:schemeClr>
                </a:solidFill>
                <a:latin typeface=".VnAvant" pitchFamily="34" charset="0"/>
              </a:rPr>
              <a:t>k</a:t>
            </a:r>
            <a:endParaRPr lang="en-US" sz="800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67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393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4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3:</a:t>
            </a:r>
          </a:p>
        </p:txBody>
      </p:sp>
      <p:sp>
        <p:nvSpPr>
          <p:cNvPr id="8" name="Rectangle 7"/>
          <p:cNvSpPr/>
          <p:nvPr/>
        </p:nvSpPr>
        <p:spPr>
          <a:xfrm>
            <a:off x="387372" y="2879938"/>
            <a:ext cx="1133194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CHƠI CÙNG CHỮ CÁI</a:t>
            </a:r>
          </a:p>
        </p:txBody>
      </p:sp>
    </p:spTree>
    <p:extLst>
      <p:ext uri="{BB962C8B-B14F-4D97-AF65-F5344CB8AC3E}">
        <p14:creationId xmlns:p14="http://schemas.microsoft.com/office/powerpoint/2010/main" val="280290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  <p:pic>
        <p:nvPicPr>
          <p:cNvPr id="2" name="english-song-for-kids-bé-học-tiếng-anh-qua-bài-há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302836" y="6089072"/>
            <a:ext cx="609600" cy="60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73975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3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7576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969173" y="1481624"/>
            <a:ext cx="2610264" cy="1585201"/>
            <a:chOff x="5969173" y="1481624"/>
            <a:chExt cx="2610264" cy="1585201"/>
          </a:xfrm>
        </p:grpSpPr>
        <p:sp>
          <p:nvSpPr>
            <p:cNvPr id="8" name="Rectangle 7"/>
            <p:cNvSpPr/>
            <p:nvPr/>
          </p:nvSpPr>
          <p:spPr>
            <a:xfrm>
              <a:off x="7457014" y="1481624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E73619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rgbClr val="E73619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675472" y="149716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9173" y="1481624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5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483738" y="1497165"/>
            <a:ext cx="4305265" cy="1583515"/>
            <a:chOff x="1483738" y="1497165"/>
            <a:chExt cx="4305265" cy="1583515"/>
          </a:xfrm>
        </p:grpSpPr>
        <p:sp>
          <p:nvSpPr>
            <p:cNvPr id="4" name="Rectangle 3"/>
            <p:cNvSpPr/>
            <p:nvPr/>
          </p:nvSpPr>
          <p:spPr>
            <a:xfrm>
              <a:off x="148373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287454" y="1511020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20468" y="1497165"/>
              <a:ext cx="96853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976288" y="1511020"/>
              <a:ext cx="99578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9122A4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9122A4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059337" y="1497165"/>
              <a:ext cx="11224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Ữ</a:t>
              </a:r>
              <a:endParaRPr lang="en-US" sz="9600" b="1" cap="none" spc="0">
                <a:ln w="0"/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8688769" y="1497165"/>
            <a:ext cx="1971393" cy="1569660"/>
            <a:chOff x="8688769" y="1497165"/>
            <a:chExt cx="1971393" cy="1569660"/>
          </a:xfrm>
        </p:grpSpPr>
        <p:sp>
          <p:nvSpPr>
            <p:cNvPr id="6" name="Rectangle 5"/>
            <p:cNvSpPr/>
            <p:nvPr/>
          </p:nvSpPr>
          <p:spPr>
            <a:xfrm>
              <a:off x="9389345" y="1497165"/>
              <a:ext cx="93006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B185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Á</a:t>
              </a:r>
              <a:endParaRPr lang="en-US" sz="9600" b="1" cap="none" spc="0">
                <a:ln w="0"/>
                <a:solidFill>
                  <a:srgbClr val="B185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688769" y="1497165"/>
              <a:ext cx="837089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8AAFDC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C</a:t>
              </a:r>
              <a:endParaRPr lang="en-US" sz="9600" b="1" cap="none" spc="0">
                <a:ln w="0"/>
                <a:solidFill>
                  <a:srgbClr val="8AAFDC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0146880" y="1497165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1FD8E1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I</a:t>
              </a:r>
              <a:endParaRPr lang="en-US" sz="9600" b="1" cap="none" spc="0">
                <a:ln w="0"/>
                <a:solidFill>
                  <a:srgbClr val="1FD8E1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9977" y="3051284"/>
            <a:ext cx="2576167" cy="1633422"/>
            <a:chOff x="2419977" y="3051284"/>
            <a:chExt cx="2576167" cy="1633422"/>
          </a:xfrm>
        </p:grpSpPr>
        <p:sp>
          <p:nvSpPr>
            <p:cNvPr id="15" name="Rectangle 14"/>
            <p:cNvSpPr/>
            <p:nvPr/>
          </p:nvSpPr>
          <p:spPr>
            <a:xfrm>
              <a:off x="2419977" y="305128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F99FF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N</a:t>
              </a:r>
              <a:endParaRPr lang="en-US" sz="9600" b="1" cap="none" spc="0">
                <a:ln w="0"/>
                <a:solidFill>
                  <a:srgbClr val="FF99FF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83493" y="3066825"/>
              <a:ext cx="96212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1">
                      <a:lumMod val="75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G</a:t>
              </a:r>
              <a:endParaRPr lang="en-US" sz="9600" b="1" cap="none" spc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979519" y="3115046"/>
              <a:ext cx="1016625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chemeClr val="accent4">
                      <a:lumMod val="60000"/>
                      <a:lumOff val="40000"/>
                    </a:schemeClr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Ộ</a:t>
              </a:r>
              <a:endParaRPr lang="en-US" sz="9600" b="1" cap="none" spc="0">
                <a:ln w="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128714" y="3013004"/>
            <a:ext cx="4594480" cy="1625080"/>
            <a:chOff x="5128714" y="3013004"/>
            <a:chExt cx="4594480" cy="1625080"/>
          </a:xfrm>
        </p:grpSpPr>
        <p:sp>
          <p:nvSpPr>
            <p:cNvPr id="22" name="Rectangle 21"/>
            <p:cNvSpPr/>
            <p:nvPr/>
          </p:nvSpPr>
          <p:spPr>
            <a:xfrm>
              <a:off x="7601126" y="3062340"/>
              <a:ext cx="513282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>
                  <a:ln w="0"/>
                  <a:solidFill>
                    <a:srgbClr val="D60093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Ĩ</a:t>
              </a:r>
              <a:endParaRPr lang="en-US" sz="9600" b="1" cap="none" spc="0">
                <a:ln w="0"/>
                <a:solidFill>
                  <a:srgbClr val="D60093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128714" y="3013004"/>
              <a:ext cx="3808984" cy="1614510"/>
              <a:chOff x="5128714" y="3013004"/>
              <a:chExt cx="3808984" cy="1614510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5128714" y="3051284"/>
                <a:ext cx="101662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FE5652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FE5652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960525" y="301300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70C2AE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G</a:t>
                </a:r>
                <a:endParaRPr lang="en-US" sz="9600" b="1" cap="none" spc="0">
                  <a:ln w="0"/>
                  <a:solidFill>
                    <a:srgbClr val="70C2AE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6752699" y="3057854"/>
                <a:ext cx="968535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00B0F0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H</a:t>
                </a:r>
                <a:endParaRPr lang="en-US" sz="9600" b="1" cap="none" spc="0">
                  <a:ln w="0"/>
                  <a:solidFill>
                    <a:srgbClr val="00B0F0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7941912" y="3057854"/>
                <a:ext cx="995786" cy="156966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9600" b="1" smtClean="0">
                    <a:ln w="0"/>
                    <a:solidFill>
                      <a:srgbClr val="A7AEF1"/>
                    </a:solidFill>
                    <a:effectLst>
                      <a:reflection blurRad="6350" stA="53000" endA="300" endPos="35500" dir="5400000" sy="-90000" algn="bl" rotWithShape="0"/>
                    </a:effectLst>
                  </a:rPr>
                  <a:t>N</a:t>
                </a:r>
                <a:endParaRPr lang="en-US" sz="9600" b="1" cap="none" spc="0">
                  <a:ln w="0"/>
                  <a:solidFill>
                    <a:srgbClr val="A7AEF1"/>
                  </a:solidFill>
                  <a:effectLst>
                    <a:reflection blurRad="6350" stA="53000" endA="300" endPos="35500" dir="5400000" sy="-90000" algn="bl" rotWithShape="0"/>
                  </a:effectLst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727408" y="3068424"/>
              <a:ext cx="995786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9600" b="1" smtClean="0">
                  <a:ln w="0"/>
                  <a:solidFill>
                    <a:srgbClr val="FE9A9A"/>
                  </a:solidFill>
                  <a:effectLst>
                    <a:reflection blurRad="6350" stA="53000" endA="300" endPos="35500" dir="5400000" sy="-90000" algn="bl" rotWithShape="0"/>
                  </a:effectLst>
                </a:rPr>
                <a:t>H</a:t>
              </a:r>
              <a:endParaRPr lang="en-US" sz="9600" b="1" cap="none" spc="0">
                <a:ln w="0"/>
                <a:solidFill>
                  <a:srgbClr val="FE9A9A"/>
                </a:solidFill>
                <a:effectLst>
                  <a:reflection blurRad="6350" stA="53000" endA="300" endPos="35500" dir="5400000" sy="-90000" algn="bl" rotWithShape="0"/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C Rap cac loai qu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01599" y="6120730"/>
            <a:ext cx="997117" cy="5657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4709" y="1799303"/>
            <a:ext cx="662553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1:</a:t>
            </a:r>
          </a:p>
          <a:p>
            <a:pPr algn="ctr"/>
            <a:r>
              <a:rPr lang="en-US" sz="6600" b="1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 bóng chữ cái</a:t>
            </a:r>
          </a:p>
        </p:txBody>
      </p:sp>
    </p:spTree>
    <p:extLst>
      <p:ext uri="{BB962C8B-B14F-4D97-AF65-F5344CB8AC3E}">
        <p14:creationId xmlns:p14="http://schemas.microsoft.com/office/powerpoint/2010/main" val="3018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7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364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5116" y="1460089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116" y="1460088"/>
            <a:ext cx="87399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2:</a:t>
            </a:r>
          </a:p>
          <a:p>
            <a:pPr algn="ctr"/>
            <a:r>
              <a:rPr lang="en-US" sz="6600" b="1" smtClean="0">
                <a:solidFill>
                  <a:srgbClr val="6F57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hình h, k bằng các nguyên vật liệu</a:t>
            </a:r>
            <a:endParaRPr lang="en-US" sz="6600" b="1">
              <a:solidFill>
                <a:srgbClr val="6F578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nền-làm-vlog-nhẹ-nhàng-không-bản-quyề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0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545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4" grpId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089" y="1885132"/>
            <a:ext cx="110339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8F77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 bài học</a:t>
            </a:r>
          </a:p>
          <a:p>
            <a:pPr algn="ctr"/>
            <a:r>
              <a:rPr lang="en-US" sz="6000" b="1" smtClean="0">
                <a:solidFill>
                  <a:srgbClr val="8F77AD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 gặp lại các trong trong các bài học lần sau!</a:t>
            </a:r>
            <a:endParaRPr lang="en-US" sz="6000" b="1" dirty="0">
              <a:solidFill>
                <a:srgbClr val="8F77A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46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</p:spTree>
    <p:extLst>
      <p:ext uri="{BB962C8B-B14F-4D97-AF65-F5344CB8AC3E}">
        <p14:creationId xmlns:p14="http://schemas.microsoft.com/office/powerpoint/2010/main" val="102000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1:</a:t>
            </a:r>
          </a:p>
        </p:txBody>
      </p:sp>
      <p:sp>
        <p:nvSpPr>
          <p:cNvPr id="8" name="Rectangle 7"/>
          <p:cNvSpPr/>
          <p:nvPr/>
        </p:nvSpPr>
        <p:spPr>
          <a:xfrm>
            <a:off x="3577658" y="2879938"/>
            <a:ext cx="498085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HIỂU BIẾT</a:t>
            </a:r>
          </a:p>
        </p:txBody>
      </p:sp>
      <p:pic>
        <p:nvPicPr>
          <p:cNvPr id="3" name="b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192000" y="63661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1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484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1131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63453" y="894395"/>
            <a:ext cx="2667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400" dirty="0">
                <a:solidFill>
                  <a:srgbClr val="FF0000"/>
                </a:solidFill>
              </a:rPr>
              <a:t>h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 rot="5400000" flipH="1" flipV="1">
            <a:off x="3182353" y="3118185"/>
            <a:ext cx="3581400" cy="4572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535611" y="5478152"/>
            <a:ext cx="67409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Chữ h gồm 2 nét: 1 nét sổ thẳng và 1 nét móc xuôi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7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619611" y="1685320"/>
            <a:ext cx="2896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PHẦN 2:</a:t>
            </a:r>
          </a:p>
        </p:txBody>
      </p:sp>
      <p:sp>
        <p:nvSpPr>
          <p:cNvPr id="8" name="Rectangle 7"/>
          <p:cNvSpPr/>
          <p:nvPr/>
        </p:nvSpPr>
        <p:spPr>
          <a:xfrm>
            <a:off x="2111235" y="2879938"/>
            <a:ext cx="791370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smtClean="0">
                <a:ln w="0"/>
                <a:solidFill>
                  <a:srgbClr val="317CC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BÉ THÔNG MINH</a:t>
            </a:r>
          </a:p>
        </p:txBody>
      </p:sp>
    </p:spTree>
    <p:extLst>
      <p:ext uri="{BB962C8B-B14F-4D97-AF65-F5344CB8AC3E}">
        <p14:creationId xmlns:p14="http://schemas.microsoft.com/office/powerpoint/2010/main" val="20881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19858" y="56139"/>
            <a:ext cx="1600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0" dirty="0">
                <a:solidFill>
                  <a:srgbClr val="FF0000"/>
                </a:solidFill>
              </a:rPr>
              <a:t>I</a:t>
            </a:r>
            <a:endParaRPr lang="en-US" sz="400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2494539"/>
            <a:ext cx="1905000" cy="1143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658" y="3561339"/>
            <a:ext cx="2133600" cy="12525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24458" y="5009139"/>
            <a:ext cx="67120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Chữ k gồm 3 nét: 1 nét sổ thẳng, 1 nét xiên phải</a:t>
            </a:r>
          </a:p>
          <a:p>
            <a:pPr algn="ctr"/>
            <a:r>
              <a:rPr lang="en-US" sz="2500" b="1">
                <a:latin typeface="Times New Roman" pitchFamily="18" charset="0"/>
                <a:cs typeface="Times New Roman" pitchFamily="18" charset="0"/>
              </a:rPr>
              <a:t> và 1 nét xiên trái ngắn </a:t>
            </a:r>
            <a:endParaRPr lang="vi-VN" sz="25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06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425" y="1577698"/>
            <a:ext cx="2727392" cy="368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467493" y="1577699"/>
            <a:ext cx="2577051" cy="3687030"/>
            <a:chOff x="2072154" y="1834788"/>
            <a:chExt cx="2234376" cy="3430381"/>
          </a:xfrm>
        </p:grpSpPr>
        <p:pic>
          <p:nvPicPr>
            <p:cNvPr id="6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2154" y="1834788"/>
              <a:ext cx="593316" cy="341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1087" y="2525114"/>
              <a:ext cx="1525092" cy="135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C6FE"/>
                </a:clrFrom>
                <a:clrTo>
                  <a:srgbClr val="FEC6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5471" y="3871877"/>
              <a:ext cx="1641059" cy="1393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9"/>
          <p:cNvSpPr/>
          <p:nvPr/>
        </p:nvSpPr>
        <p:spPr>
          <a:xfrm>
            <a:off x="2327460" y="1577698"/>
            <a:ext cx="665122" cy="3674916"/>
          </a:xfrm>
          <a:prstGeom prst="rect">
            <a:avLst/>
          </a:prstGeom>
          <a:solidFill>
            <a:srgbClr val="94B7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LÀM QUEN VỚI CHỮ CÁI H-K - Sở Giáo dục và Đào tạo Quảng Trị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18"/>
          <a:stretch/>
        </p:blipFill>
        <p:spPr bwMode="auto">
          <a:xfrm>
            <a:off x="2978728" y="1591554"/>
            <a:ext cx="1801090" cy="367491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2319947"/>
            <a:ext cx="1853204" cy="144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C6FE"/>
              </a:clrFrom>
              <a:clrTo>
                <a:srgbClr val="FEC6FE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113" y="3774973"/>
            <a:ext cx="1994121" cy="1490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479452" y="1565163"/>
            <a:ext cx="665122" cy="3674916"/>
          </a:xfrm>
          <a:prstGeom prst="rect">
            <a:avLst/>
          </a:prstGeom>
          <a:solidFill>
            <a:srgbClr val="D5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1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440</Words>
  <Application>Microsoft Office PowerPoint</Application>
  <PresentationFormat>Widescreen</PresentationFormat>
  <Paragraphs>97</Paragraphs>
  <Slides>22</Slides>
  <Notes>4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.VnAvant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NMT</cp:lastModifiedBy>
  <cp:revision>21</cp:revision>
  <dcterms:created xsi:type="dcterms:W3CDTF">2024-11-04T08:31:08Z</dcterms:created>
  <dcterms:modified xsi:type="dcterms:W3CDTF">2024-11-06T00:46:35Z</dcterms:modified>
</cp:coreProperties>
</file>