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2" r:id="rId3"/>
    <p:sldId id="257" r:id="rId4"/>
    <p:sldId id="260" r:id="rId5"/>
    <p:sldId id="268" r:id="rId6"/>
    <p:sldId id="273" r:id="rId7"/>
    <p:sldId id="263" r:id="rId8"/>
    <p:sldId id="264" r:id="rId9"/>
    <p:sldId id="265" r:id="rId10"/>
    <p:sldId id="269" r:id="rId11"/>
    <p:sldId id="270" r:id="rId12"/>
    <p:sldId id="266" r:id="rId13"/>
    <p:sldId id="271" r:id="rId14"/>
    <p:sldId id="274"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FFBEA-44E8-4B42-BE3D-ED825C51385B}"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384547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FFBEA-44E8-4B42-BE3D-ED825C51385B}"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428394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FFBEA-44E8-4B42-BE3D-ED825C51385B}"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83045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FFBEA-44E8-4B42-BE3D-ED825C51385B}"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376686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7FFBEA-44E8-4B42-BE3D-ED825C51385B}"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185893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FFBEA-44E8-4B42-BE3D-ED825C51385B}"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91652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FFBEA-44E8-4B42-BE3D-ED825C51385B}"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36340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FFBEA-44E8-4B42-BE3D-ED825C51385B}"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379982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FFBEA-44E8-4B42-BE3D-ED825C51385B}"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159552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7FFBEA-44E8-4B42-BE3D-ED825C51385B}"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70173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7FFBEA-44E8-4B42-BE3D-ED825C51385B}"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108724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FFBEA-44E8-4B42-BE3D-ED825C51385B}" type="datetimeFigureOut">
              <a:rPr lang="en-US" smtClean="0"/>
              <a:t>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EC144-772E-4A36-9F71-B5898D8C9AA7}" type="slidenum">
              <a:rPr lang="en-US" smtClean="0"/>
              <a:t>‹#›</a:t>
            </a:fld>
            <a:endParaRPr lang="en-US"/>
          </a:p>
        </p:txBody>
      </p:sp>
    </p:spTree>
    <p:extLst>
      <p:ext uri="{BB962C8B-B14F-4D97-AF65-F5344CB8AC3E}">
        <p14:creationId xmlns:p14="http://schemas.microsoft.com/office/powerpoint/2010/main" val="174206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218" y="-323166"/>
            <a:ext cx="12192000" cy="7181166"/>
          </a:xfrm>
          <a:prstGeom prst="rect">
            <a:avLst/>
          </a:prstGeom>
        </p:spPr>
      </p:pic>
      <p:sp>
        <p:nvSpPr>
          <p:cNvPr id="6" name="Rectangle 5"/>
          <p:cNvSpPr/>
          <p:nvPr/>
        </p:nvSpPr>
        <p:spPr>
          <a:xfrm rot="10800000" flipV="1">
            <a:off x="2807855" y="49312"/>
            <a:ext cx="5144655"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UBND QUẬN LONG BIÊN</a:t>
            </a:r>
          </a:p>
          <a:p>
            <a:pPr algn="ctr"/>
            <a:r>
              <a:rPr lang="en-US" sz="2800" b="1" dirty="0">
                <a:solidFill>
                  <a:srgbClr val="FF0000"/>
                </a:solidFill>
                <a:latin typeface="Times New Roman" panose="02020603050405020304" pitchFamily="18" charset="0"/>
                <a:cs typeface="Times New Roman" panose="02020603050405020304" pitchFamily="18" charset="0"/>
              </a:rPr>
              <a:t>TRƯỜNG MN LONG BIÊN A</a:t>
            </a:r>
          </a:p>
        </p:txBody>
      </p:sp>
      <p:sp>
        <p:nvSpPr>
          <p:cNvPr id="7" name="Rectangle 6"/>
          <p:cNvSpPr/>
          <p:nvPr/>
        </p:nvSpPr>
        <p:spPr>
          <a:xfrm rot="10800000" flipV="1">
            <a:off x="3472873" y="1487069"/>
            <a:ext cx="5514108" cy="461665"/>
          </a:xfrm>
          <a:prstGeom prst="rect">
            <a:avLst/>
          </a:prstGeom>
        </p:spPr>
        <p:txBody>
          <a:bodyPr wrap="square">
            <a:spAutoFit/>
          </a:bodyP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LĨNH VỰC PHÁT TRIỂN NGÔN NGỮ</a:t>
            </a:r>
          </a:p>
        </p:txBody>
      </p:sp>
      <p:sp>
        <p:nvSpPr>
          <p:cNvPr id="8" name="Rectangle 7"/>
          <p:cNvSpPr/>
          <p:nvPr/>
        </p:nvSpPr>
        <p:spPr>
          <a:xfrm rot="10800000" flipV="1">
            <a:off x="757382" y="3721389"/>
            <a:ext cx="5865091" cy="707886"/>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a:t>
            </a:r>
            <a:r>
              <a:rPr lang="vi-VN" sz="2000" b="1" dirty="0" smtClean="0">
                <a:latin typeface="Times New Roman" panose="02020603050405020304" pitchFamily="18" charset="0"/>
                <a:cs typeface="Times New Roman" panose="02020603050405020304" pitchFamily="18" charset="0"/>
              </a:rPr>
              <a:t>hơ</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vi-VN" sz="2000" b="1" dirty="0" smtClean="0">
                <a:latin typeface="Times New Roman" panose="02020603050405020304" pitchFamily="18" charset="0"/>
                <a:cs typeface="Times New Roman" panose="02020603050405020304" pitchFamily="18" charset="0"/>
              </a:rPr>
              <a:t>Bó hoa tặng cô</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Lứa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tuổi</a:t>
            </a:r>
            <a:r>
              <a:rPr lang="en-US" sz="2000" b="1" dirty="0">
                <a:latin typeface="Times New Roman" panose="02020603050405020304" pitchFamily="18" charset="0"/>
                <a:cs typeface="Times New Roman" panose="02020603050405020304" pitchFamily="18" charset="0"/>
              </a:rPr>
              <a:t>: 5 – 6 </a:t>
            </a:r>
            <a:r>
              <a:rPr lang="en-US" sz="2000" b="1" dirty="0" err="1">
                <a:latin typeface="Times New Roman" panose="02020603050405020304" pitchFamily="18" charset="0"/>
                <a:cs typeface="Times New Roman" panose="02020603050405020304" pitchFamily="18" charset="0"/>
              </a:rPr>
              <a:t>tuổi</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33087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159760" y="873760"/>
            <a:ext cx="5567550"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Câu</a:t>
            </a:r>
            <a:r>
              <a:rPr lang="en-US" b="1" dirty="0" smtClean="0">
                <a:latin typeface="Times New Roman" panose="02020603050405020304" pitchFamily="18" charset="0"/>
                <a:cs typeface="Times New Roman" panose="02020603050405020304" pitchFamily="18" charset="0"/>
              </a:rPr>
              <a:t> 4: </a:t>
            </a:r>
            <a:r>
              <a:rPr lang="en-US" b="1" dirty="0" err="1">
                <a:latin typeface="Times New Roman" panose="02020603050405020304" pitchFamily="18" charset="0"/>
                <a:cs typeface="Times New Roman" panose="02020603050405020304" pitchFamily="18" charset="0"/>
              </a:rPr>
              <a:t>Bó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905760" y="1910080"/>
            <a:ext cx="443992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 </a:t>
            </a:r>
            <a:r>
              <a:rPr lang="vi-VN" dirty="0" smtClean="0">
                <a:latin typeface="Times New Roman" panose="02020603050405020304" pitchFamily="18" charset="0"/>
                <a:cs typeface="Times New Roman" panose="02020603050405020304" pitchFamily="18" charset="0"/>
              </a:rPr>
              <a:t>Hoa cúc, hoa hồng, hoa rong diềng</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 </a:t>
            </a:r>
            <a:r>
              <a:rPr lang="vi-VN" dirty="0" smtClean="0">
                <a:latin typeface="Times New Roman" panose="02020603050405020304" pitchFamily="18" charset="0"/>
                <a:cs typeface="Times New Roman" panose="02020603050405020304" pitchFamily="18" charset="0"/>
              </a:rPr>
              <a:t>Hoa lan</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402268" y="3411402"/>
            <a:ext cx="4389500" cy="3249450"/>
          </a:xfrm>
          <a:prstGeom prst="rect">
            <a:avLst/>
          </a:prstGeom>
        </p:spPr>
      </p:pic>
    </p:spTree>
    <p:extLst>
      <p:ext uri="{BB962C8B-B14F-4D97-AF65-F5344CB8AC3E}">
        <p14:creationId xmlns:p14="http://schemas.microsoft.com/office/powerpoint/2010/main" val="340300639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854960" y="1341120"/>
            <a:ext cx="6407523" cy="369332"/>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Câu</a:t>
            </a:r>
            <a:r>
              <a:rPr lang="en-US" b="1" dirty="0" smtClean="0">
                <a:latin typeface="Times New Roman" panose="02020603050405020304" pitchFamily="18" charset="0"/>
                <a:cs typeface="Times New Roman" panose="02020603050405020304" pitchFamily="18" charset="0"/>
              </a:rPr>
              <a:t> 5: </a:t>
            </a:r>
            <a:r>
              <a:rPr lang="vi-VN" b="1" dirty="0">
                <a:latin typeface="+mj-lt"/>
              </a:rPr>
              <a:t>Các bạn nhỏ khi tặng quà cô giáo các bạn như thế nào </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1760" y="2428240"/>
            <a:ext cx="40640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Hồi hộp</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 </a:t>
            </a:r>
            <a:r>
              <a:rPr lang="vi-VN" dirty="0" smtClean="0">
                <a:latin typeface="Times New Roman" panose="02020603050405020304" pitchFamily="18" charset="0"/>
                <a:cs typeface="Times New Roman" panose="02020603050405020304" pitchFamily="18" charset="0"/>
              </a:rPr>
              <a:t>Tự tin</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03432" y="3328275"/>
            <a:ext cx="4389500" cy="3249450"/>
          </a:xfrm>
          <a:prstGeom prst="rect">
            <a:avLst/>
          </a:prstGeom>
        </p:spPr>
      </p:pic>
    </p:spTree>
    <p:extLst>
      <p:ext uri="{BB962C8B-B14F-4D97-AF65-F5344CB8AC3E}">
        <p14:creationId xmlns:p14="http://schemas.microsoft.com/office/powerpoint/2010/main" val="236198526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010654" y="1076960"/>
            <a:ext cx="9875520" cy="1477328"/>
          </a:xfrm>
          <a:prstGeom prst="rect">
            <a:avLst/>
          </a:prstGeom>
          <a:noFill/>
        </p:spPr>
        <p:txBody>
          <a:bodyPr wrap="square" rtlCol="0">
            <a:spAutoFit/>
          </a:bodyPr>
          <a:lstStyle/>
          <a:p>
            <a:r>
              <a:rPr lang="vi-VN" dirty="0">
                <a:latin typeface="+mj-lt"/>
              </a:rPr>
              <a:t> Bài thơ đã nói lên tình cảm của các con đối với các cô nhân ngày ngày 8/3 các bạn nhỏ nông thôn đã hái những đóa hoa đồng nội đem về tặng cô giáo của mình, bó hoa có nhiều bông hoa có, màu sắc và tên gọi khác nhau khi tặng hoa cho cô các bạn rất bòi hồi xúc động không nói lên lời nào và cô đón nhận bó hoa cảu các bạn với tất cả niềm yêu thương trìu mến</a:t>
            </a:r>
          </a:p>
          <a:p>
            <a:r>
              <a:rPr lang="vi-VN" i="1" dirty="0">
                <a:latin typeface="+mj-lt"/>
              </a:rPr>
              <a:t>GD:</a:t>
            </a:r>
            <a:r>
              <a:rPr lang="vi-VN" dirty="0">
                <a:latin typeface="+mj-lt"/>
              </a:rPr>
              <a:t> Trẻ biết yêu quý tôn trọng biết ơn công ơn của cô giáo, bà, mẹ, chị gái… của mình nhé!</a:t>
            </a:r>
          </a:p>
        </p:txBody>
      </p:sp>
      <p:sp>
        <p:nvSpPr>
          <p:cNvPr id="2" name="TextBox 1"/>
          <p:cNvSpPr txBox="1"/>
          <p:nvPr/>
        </p:nvSpPr>
        <p:spPr>
          <a:xfrm>
            <a:off x="2050473" y="3426691"/>
            <a:ext cx="7453745" cy="369332"/>
          </a:xfrm>
          <a:prstGeom prst="rect">
            <a:avLst/>
          </a:prstGeom>
          <a:noFill/>
        </p:spPr>
        <p:txBody>
          <a:bodyPr wrap="square" rtlCol="0">
            <a:spAutoFit/>
          </a:bodyPr>
          <a:lstStyle/>
          <a:p>
            <a:pPr algn="ctr"/>
            <a:r>
              <a:rPr lang="vi-VN" b="1" dirty="0">
                <a:latin typeface="Times New Roman" panose="02020603050405020304" pitchFamily="18" charset="0"/>
                <a:cs typeface="Times New Roman" panose="02020603050405020304" pitchFamily="18" charset="0"/>
              </a:rPr>
              <a:t>Lần 3 : Cô đọc diễn cảm lại bài thơ</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61824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4291" y="1283855"/>
            <a:ext cx="7832436" cy="2400657"/>
          </a:xfrm>
          <a:prstGeom prst="rect">
            <a:avLst/>
          </a:prstGeom>
          <a:noFill/>
        </p:spPr>
        <p:txBody>
          <a:bodyPr wrap="square" rtlCol="0">
            <a:spAutoFit/>
          </a:bodyPr>
          <a:lstStyle/>
          <a:p>
            <a:pPr algn="ctr"/>
            <a:r>
              <a:rPr lang="vi-VN" sz="2400" b="1" i="1" dirty="0" smtClean="0">
                <a:latin typeface="+mj-lt"/>
              </a:rPr>
              <a:t>Trẻ </a:t>
            </a:r>
            <a:r>
              <a:rPr lang="vi-VN" sz="2400" b="1" i="1" dirty="0">
                <a:latin typeface="+mj-lt"/>
              </a:rPr>
              <a:t>đọc thơ</a:t>
            </a:r>
            <a:endParaRPr lang="vi-VN" sz="2400" b="1" dirty="0">
              <a:latin typeface="+mj-lt"/>
            </a:endParaRPr>
          </a:p>
          <a:p>
            <a:pPr algn="ctr"/>
            <a:endParaRPr lang="vi-VN" dirty="0" smtClean="0">
              <a:latin typeface="+mj-lt"/>
            </a:endParaRPr>
          </a:p>
          <a:p>
            <a:pPr algn="ctr"/>
            <a:endParaRPr lang="vi-VN" dirty="0">
              <a:latin typeface="+mj-lt"/>
            </a:endParaRPr>
          </a:p>
          <a:p>
            <a:r>
              <a:rPr lang="vi-VN" dirty="0" smtClean="0">
                <a:latin typeface="+mj-lt"/>
              </a:rPr>
              <a:t>- </a:t>
            </a:r>
            <a:r>
              <a:rPr lang="vi-VN" dirty="0">
                <a:latin typeface="+mj-lt"/>
              </a:rPr>
              <a:t>Cả lớp đọc 3- 4 lần</a:t>
            </a:r>
          </a:p>
          <a:p>
            <a:r>
              <a:rPr lang="vi-VN" dirty="0">
                <a:latin typeface="+mj-lt"/>
              </a:rPr>
              <a:t>- Tổ, nhóm , cá nhân</a:t>
            </a:r>
          </a:p>
          <a:p>
            <a:r>
              <a:rPr lang="vi-VN" dirty="0">
                <a:latin typeface="+mj-lt"/>
              </a:rPr>
              <a:t>- Đọc theo hiệu lệnh của cô</a:t>
            </a:r>
          </a:p>
          <a:p>
            <a:r>
              <a:rPr lang="vi-VN" dirty="0">
                <a:latin typeface="+mj-lt"/>
              </a:rPr>
              <a:t>+ Đọc to - nhỏ</a:t>
            </a:r>
          </a:p>
          <a:p>
            <a:endParaRPr lang="en-US" dirty="0">
              <a:latin typeface="+mj-lt"/>
            </a:endParaRPr>
          </a:p>
        </p:txBody>
      </p:sp>
      <p:pic>
        <p:nvPicPr>
          <p:cNvPr id="5" name="Picture 4"/>
          <p:cNvPicPr>
            <a:picLocks noChangeAspect="1"/>
          </p:cNvPicPr>
          <p:nvPr/>
        </p:nvPicPr>
        <p:blipFill>
          <a:blip r:embed="rId2"/>
          <a:stretch>
            <a:fillRect/>
          </a:stretch>
        </p:blipFill>
        <p:spPr>
          <a:xfrm>
            <a:off x="6856887" y="3485293"/>
            <a:ext cx="4389500" cy="3249450"/>
          </a:xfrm>
          <a:prstGeom prst="rect">
            <a:avLst/>
          </a:prstGeom>
        </p:spPr>
      </p:pic>
    </p:spTree>
    <p:extLst>
      <p:ext uri="{BB962C8B-B14F-4D97-AF65-F5344CB8AC3E}">
        <p14:creationId xmlns:p14="http://schemas.microsoft.com/office/powerpoint/2010/main" val="225130710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62764" y="1727200"/>
            <a:ext cx="7287491" cy="5130800"/>
          </a:xfrm>
          <a:prstGeom prst="rect">
            <a:avLst/>
          </a:prstGeom>
        </p:spPr>
      </p:pic>
      <p:sp>
        <p:nvSpPr>
          <p:cNvPr id="5" name="TextBox 4"/>
          <p:cNvSpPr txBox="1"/>
          <p:nvPr/>
        </p:nvSpPr>
        <p:spPr>
          <a:xfrm>
            <a:off x="1948873" y="877455"/>
            <a:ext cx="6899563" cy="461665"/>
          </a:xfrm>
          <a:prstGeom prst="rect">
            <a:avLst/>
          </a:prstGeom>
          <a:noFill/>
        </p:spPr>
        <p:txBody>
          <a:bodyPr wrap="square" rtlCol="0">
            <a:spAutoFit/>
          </a:bodyPr>
          <a:lstStyle/>
          <a:p>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cho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trẻ</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động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 </a:t>
            </a:r>
            <a:r>
              <a:rPr lang="en-US" sz="2400" b="1" dirty="0" err="1">
                <a:solidFill>
                  <a:srgbClr val="C00000"/>
                </a:solidFill>
                <a:latin typeface="Times New Roman" panose="02020603050405020304" pitchFamily="18" charset="0"/>
                <a:cs typeface="Times New Roman" panose="02020603050405020304" pitchFamily="18" charset="0"/>
              </a:rPr>
              <a:t>Bông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mừng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94098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220" y="-432936"/>
            <a:ext cx="13184333" cy="7290936"/>
          </a:xfrm>
          <a:prstGeom prst="rect">
            <a:avLst/>
          </a:prstGeom>
        </p:spPr>
      </p:pic>
      <p:sp>
        <p:nvSpPr>
          <p:cNvPr id="6" name="TextBox 5"/>
          <p:cNvSpPr txBox="1"/>
          <p:nvPr/>
        </p:nvSpPr>
        <p:spPr>
          <a:xfrm>
            <a:off x="3038764" y="1477818"/>
            <a:ext cx="7019636"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Chúc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bé</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chăm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ngoan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giỏi</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6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img2.thuthuatphanmem.vn/uploads/2019/03/02/hinh-nen-powerpoint-mau-xanh-duong_01232393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63" y="0"/>
            <a:ext cx="12108873" cy="6779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707" y="1101999"/>
            <a:ext cx="11628582" cy="5078313"/>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Kiến thức:</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 Trẻ nhớ tên </a:t>
            </a:r>
            <a:r>
              <a:rPr lang="vi-VN" dirty="0" smtClean="0">
                <a:latin typeface="Times New Roman" panose="02020603050405020304" pitchFamily="18" charset="0"/>
                <a:cs typeface="Times New Roman" panose="02020603050405020304" pitchFamily="18" charset="0"/>
              </a:rPr>
              <a:t>bài thơ </a:t>
            </a:r>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Bó hoa tặng cô”.</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Trẻ biết được </a:t>
            </a:r>
            <a:r>
              <a:rPr lang="vi-VN" dirty="0" smtClean="0">
                <a:latin typeface="Times New Roman" panose="02020603050405020304" pitchFamily="18" charset="0"/>
                <a:cs typeface="Times New Roman" panose="02020603050405020304" pitchFamily="18" charset="0"/>
              </a:rPr>
              <a:t>ý nghĩa </a:t>
            </a:r>
            <a:r>
              <a:rPr lang="vi-VN" dirty="0">
                <a:latin typeface="Times New Roman" panose="02020603050405020304" pitchFamily="18" charset="0"/>
                <a:cs typeface="Times New Roman" panose="02020603050405020304" pitchFamily="18" charset="0"/>
              </a:rPr>
              <a:t>của </a:t>
            </a:r>
            <a:r>
              <a:rPr lang="vi-VN" dirty="0" smtClean="0">
                <a:latin typeface="Times New Roman" panose="02020603050405020304" pitchFamily="18" charset="0"/>
                <a:cs typeface="Times New Roman" panose="02020603050405020304" pitchFamily="18" charset="0"/>
              </a:rPr>
              <a:t>bài thơ: </a:t>
            </a:r>
            <a:r>
              <a:rPr lang="vi-VN" dirty="0">
                <a:latin typeface="+mj-lt"/>
              </a:rPr>
              <a:t>Nói lên tình cảm của các con đối với các cô nhân ngày ngày 8/3 các bạn nhỏ nông thôn đã hái những đóa hoa đồng nội đem về tặng cô giáo  của mình, bó hoa có nhiều bông hoa có ,màu sắc và tên gọi khác nhau khi tặng hoa cho cô các bạn rất bòi hồi xúc động không nói lên lời nào và cô đón nhận bó hoa cảu các bạn với tất cả niềm yêu thương trìu mến</a:t>
            </a:r>
            <a:endParaRPr lang="vi-VN" dirty="0">
              <a:latin typeface="+mj-lt"/>
              <a:cs typeface="Times New Roman" panose="02020603050405020304" pitchFamily="18" charset="0"/>
            </a:endParaRPr>
          </a:p>
          <a:p>
            <a:endParaRPr lang="vi-VN" dirty="0">
              <a:latin typeface="+mj-lt"/>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Kĩ năng:</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Rèn cho trẻ kĩ năng trả lời câu hỏi rõ ràng, mạch </a:t>
            </a:r>
            <a:r>
              <a:rPr lang="vi-VN" dirty="0" smtClean="0">
                <a:latin typeface="Times New Roman" panose="02020603050405020304" pitchFamily="18" charset="0"/>
                <a:cs typeface="Times New Roman" panose="02020603050405020304" pitchFamily="18" charset="0"/>
              </a:rPr>
              <a:t>lạc</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Phát triển ngôn ngữ, khả năng quan sát, ghi nhớ, tư duy có chủ định của trẻ.</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Thái độ</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 Hứng thú tham gia các hoạt động cùng </a:t>
            </a:r>
            <a:r>
              <a:rPr lang="vi-VN" dirty="0"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59172" y="258612"/>
            <a:ext cx="3273653" cy="584775"/>
          </a:xfrm>
          <a:prstGeom prst="rect">
            <a:avLst/>
          </a:prstGeom>
          <a:noFill/>
        </p:spPr>
        <p:txBody>
          <a:bodyPr wrap="none" rtlCol="0">
            <a:spAutoFit/>
          </a:bodyPr>
          <a:lstStyle/>
          <a:p>
            <a:r>
              <a:rPr lang="en-US" sz="3200" b="1" dirty="0" err="1" smtClean="0">
                <a:latin typeface="Times New Roman" panose="02020603050405020304" pitchFamily="18" charset="0"/>
                <a:cs typeface="Times New Roman" panose="02020603050405020304" pitchFamily="18" charset="0"/>
              </a:rPr>
              <a:t>Mục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yêu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cầu</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64886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600" y="0"/>
            <a:ext cx="12293600" cy="6858000"/>
          </a:xfrm>
          <a:prstGeom prst="rect">
            <a:avLst/>
          </a:prstGeom>
        </p:spPr>
      </p:pic>
      <p:sp>
        <p:nvSpPr>
          <p:cNvPr id="5" name="TextBox 4"/>
          <p:cNvSpPr txBox="1"/>
          <p:nvPr/>
        </p:nvSpPr>
        <p:spPr>
          <a:xfrm>
            <a:off x="2660073" y="2013527"/>
            <a:ext cx="5745018"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Trẻ</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Quà 8/3</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3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4656"/>
            <a:ext cx="12192000" cy="6793344"/>
          </a:xfrm>
          <a:prstGeom prst="rect">
            <a:avLst/>
          </a:prstGeom>
        </p:spPr>
      </p:pic>
      <p:sp>
        <p:nvSpPr>
          <p:cNvPr id="5" name="TextBox 4"/>
          <p:cNvSpPr txBox="1"/>
          <p:nvPr/>
        </p:nvSpPr>
        <p:spPr>
          <a:xfrm flipH="1">
            <a:off x="2461493" y="2059708"/>
            <a:ext cx="7269014" cy="923330"/>
          </a:xfrm>
          <a:prstGeom prst="rect">
            <a:avLst/>
          </a:prstGeom>
          <a:noFill/>
        </p:spPr>
        <p:txBody>
          <a:bodyPr wrap="square" rtlCol="0">
            <a:spAutoFit/>
          </a:bodyPr>
          <a:lstStyle/>
          <a:p>
            <a:pPr algn="ctr"/>
            <a:r>
              <a:rPr lang="vi-VN" sz="5400" b="1" dirty="0" smtClean="0">
                <a:latin typeface="Times New Roman" panose="02020603050405020304" pitchFamily="18" charset="0"/>
                <a:cs typeface="Times New Roman" panose="02020603050405020304" pitchFamily="18" charset="0"/>
              </a:rPr>
              <a:t>Thơ: Bó hoa tặng cô</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21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235200" y="889844"/>
            <a:ext cx="6908800" cy="5078313"/>
          </a:xfrm>
          <a:prstGeom prst="rect">
            <a:avLst/>
          </a:prstGeom>
        </p:spPr>
        <p:txBody>
          <a:bodyPr wrap="square">
            <a:spAutoFit/>
          </a:bodyPr>
          <a:lstStyle/>
          <a:p>
            <a:r>
              <a:rPr lang="vi-VN">
                <a:solidFill>
                  <a:srgbClr val="000000"/>
                </a:solidFill>
              </a:rPr>
              <a:t>Ngày mồng tám tháng ba</a:t>
            </a:r>
            <a:r>
              <a:rPr lang="vi-VN"/>
              <a:t/>
            </a:r>
            <a:br>
              <a:rPr lang="vi-VN"/>
            </a:br>
            <a:r>
              <a:rPr lang="vi-VN">
                <a:solidFill>
                  <a:srgbClr val="000000"/>
                </a:solidFill>
              </a:rPr>
              <a:t>Chúng em đi hái hoa</a:t>
            </a:r>
            <a:r>
              <a:rPr lang="vi-VN"/>
              <a:t/>
            </a:r>
            <a:br>
              <a:rPr lang="vi-VN"/>
            </a:br>
            <a:r>
              <a:rPr lang="vi-VN">
                <a:solidFill>
                  <a:srgbClr val="000000"/>
                </a:solidFill>
              </a:rPr>
              <a:t>Mang về tặng cô giáo</a:t>
            </a:r>
            <a:r>
              <a:rPr lang="vi-VN"/>
              <a:t/>
            </a:r>
            <a:br>
              <a:rPr lang="vi-VN"/>
            </a:br>
            <a:r>
              <a:rPr lang="vi-VN">
                <a:solidFill>
                  <a:srgbClr val="000000"/>
                </a:solidFill>
              </a:rPr>
              <a:t>Bó hoa của em đây</a:t>
            </a:r>
            <a:r>
              <a:rPr lang="vi-VN"/>
              <a:t/>
            </a:r>
            <a:br>
              <a:rPr lang="vi-VN"/>
            </a:br>
            <a:r>
              <a:rPr lang="vi-VN">
                <a:solidFill>
                  <a:srgbClr val="000000"/>
                </a:solidFill>
              </a:rPr>
              <a:t>Vàng tươi hoa cúc áo</a:t>
            </a:r>
            <a:r>
              <a:rPr lang="vi-VN"/>
              <a:t/>
            </a:r>
            <a:br>
              <a:rPr lang="vi-VN"/>
            </a:br>
            <a:r>
              <a:rPr lang="vi-VN">
                <a:solidFill>
                  <a:srgbClr val="000000"/>
                </a:solidFill>
              </a:rPr>
              <a:t>Hồng hồng hoa cối xay</a:t>
            </a:r>
            <a:r>
              <a:rPr lang="vi-VN"/>
              <a:t/>
            </a:r>
            <a:br>
              <a:rPr lang="vi-VN"/>
            </a:br>
            <a:r>
              <a:rPr lang="vi-VN">
                <a:solidFill>
                  <a:srgbClr val="000000"/>
                </a:solidFill>
              </a:rPr>
              <a:t>Đỏ rực nụ dong riềng</a:t>
            </a:r>
            <a:r>
              <a:rPr lang="vi-VN"/>
              <a:t/>
            </a:r>
            <a:br>
              <a:rPr lang="vi-VN"/>
            </a:br>
            <a:r>
              <a:rPr lang="vi-VN">
                <a:solidFill>
                  <a:srgbClr val="000000"/>
                </a:solidFill>
              </a:rPr>
              <a:t>Tím tím hoa bìm bìm</a:t>
            </a:r>
            <a:r>
              <a:rPr lang="vi-VN"/>
              <a:t/>
            </a:r>
            <a:br>
              <a:rPr lang="vi-VN"/>
            </a:br>
            <a:r>
              <a:rPr lang="vi-VN">
                <a:solidFill>
                  <a:srgbClr val="000000"/>
                </a:solidFill>
              </a:rPr>
              <a:t>Dây tơ hồng em cuốn</a:t>
            </a:r>
            <a:r>
              <a:rPr lang="vi-VN"/>
              <a:t/>
            </a:r>
            <a:br>
              <a:rPr lang="vi-VN"/>
            </a:br>
            <a:r>
              <a:rPr lang="vi-VN">
                <a:solidFill>
                  <a:srgbClr val="000000"/>
                </a:solidFill>
              </a:rPr>
              <a:t>Thành một bó vừa xinh</a:t>
            </a:r>
            <a:r>
              <a:rPr lang="vi-VN"/>
              <a:t/>
            </a:r>
            <a:br>
              <a:rPr lang="vi-VN"/>
            </a:br>
            <a:r>
              <a:rPr lang="vi-VN">
                <a:solidFill>
                  <a:srgbClr val="000000"/>
                </a:solidFill>
              </a:rPr>
              <a:t>Sao em hồi hộp thế</a:t>
            </a:r>
            <a:r>
              <a:rPr lang="vi-VN"/>
              <a:t/>
            </a:r>
            <a:br>
              <a:rPr lang="vi-VN"/>
            </a:br>
            <a:r>
              <a:rPr lang="vi-VN">
                <a:solidFill>
                  <a:srgbClr val="000000"/>
                </a:solidFill>
              </a:rPr>
              <a:t>Chẳng nói được câu nào</a:t>
            </a:r>
            <a:r>
              <a:rPr lang="vi-VN"/>
              <a:t/>
            </a:r>
            <a:br>
              <a:rPr lang="vi-VN"/>
            </a:br>
            <a:r>
              <a:rPr lang="vi-VN">
                <a:solidFill>
                  <a:srgbClr val="000000"/>
                </a:solidFill>
              </a:rPr>
              <a:t>Lời cô than thiết sao</a:t>
            </a:r>
            <a:r>
              <a:rPr lang="vi-VN"/>
              <a:t/>
            </a:r>
            <a:br>
              <a:rPr lang="vi-VN"/>
            </a:br>
            <a:r>
              <a:rPr lang="vi-VN">
                <a:solidFill>
                  <a:srgbClr val="000000"/>
                </a:solidFill>
              </a:rPr>
              <a:t>Vòng tay cô dịu quá</a:t>
            </a:r>
            <a:r>
              <a:rPr lang="vi-VN"/>
              <a:t/>
            </a:r>
            <a:br>
              <a:rPr lang="vi-VN"/>
            </a:br>
            <a:r>
              <a:rPr lang="vi-VN">
                <a:solidFill>
                  <a:srgbClr val="000000"/>
                </a:solidFill>
              </a:rPr>
              <a:t>Có phải hoa nói hộn</a:t>
            </a:r>
            <a:r>
              <a:rPr lang="vi-VN"/>
              <a:t/>
            </a:r>
            <a:br>
              <a:rPr lang="vi-VN"/>
            </a:br>
            <a:r>
              <a:rPr lang="vi-VN">
                <a:solidFill>
                  <a:srgbClr val="000000"/>
                </a:solidFill>
              </a:rPr>
              <a:t>Cho lòng em xôn xao</a:t>
            </a:r>
            <a:r>
              <a:rPr lang="vi-VN"/>
              <a:t/>
            </a:r>
            <a:br>
              <a:rPr lang="vi-VN"/>
            </a:br>
            <a:r>
              <a:rPr lang="vi-VN">
                <a:solidFill>
                  <a:srgbClr val="000000"/>
                </a:solidFill>
              </a:rPr>
              <a:t>Ôi chum hoa bé nhỏ</a:t>
            </a:r>
            <a:r>
              <a:rPr lang="vi-VN"/>
              <a:t/>
            </a:r>
            <a:br>
              <a:rPr lang="vi-VN"/>
            </a:br>
            <a:r>
              <a:rPr lang="vi-VN">
                <a:solidFill>
                  <a:srgbClr val="000000"/>
                </a:solidFill>
              </a:rPr>
              <a:t>Của đồng quê ngọt ngào</a:t>
            </a:r>
            <a:endParaRPr lang="en-US" dirty="0"/>
          </a:p>
        </p:txBody>
      </p:sp>
      <p:pic>
        <p:nvPicPr>
          <p:cNvPr id="3" name="Picture 2"/>
          <p:cNvPicPr>
            <a:picLocks noChangeAspect="1"/>
          </p:cNvPicPr>
          <p:nvPr/>
        </p:nvPicPr>
        <p:blipFill>
          <a:blip r:embed="rId2"/>
          <a:stretch>
            <a:fillRect/>
          </a:stretch>
        </p:blipFill>
        <p:spPr>
          <a:xfrm>
            <a:off x="6695498" y="379846"/>
            <a:ext cx="5496502" cy="6478154"/>
          </a:xfrm>
          <a:prstGeom prst="rect">
            <a:avLst/>
          </a:prstGeom>
        </p:spPr>
      </p:pic>
      <p:sp>
        <p:nvSpPr>
          <p:cNvPr id="4" name="TextBox 3"/>
          <p:cNvSpPr txBox="1"/>
          <p:nvPr/>
        </p:nvSpPr>
        <p:spPr>
          <a:xfrm>
            <a:off x="1237673" y="379846"/>
            <a:ext cx="4664363" cy="369332"/>
          </a:xfrm>
          <a:prstGeom prst="rect">
            <a:avLst/>
          </a:prstGeom>
          <a:noFill/>
        </p:spPr>
        <p:txBody>
          <a:bodyPr wrap="square" rtlCol="0">
            <a:spAutoFit/>
          </a:bodyPr>
          <a:lstStyle/>
          <a:p>
            <a:r>
              <a:rPr lang="vi-VN" dirty="0"/>
              <a:t>Lần 1: Cô đọc bài thơ diễn cảm</a:t>
            </a:r>
            <a:endParaRPr lang="en-US" dirty="0"/>
          </a:p>
        </p:txBody>
      </p:sp>
    </p:spTree>
    <p:extLst>
      <p:ext uri="{BB962C8B-B14F-4D97-AF65-F5344CB8AC3E}">
        <p14:creationId xmlns:p14="http://schemas.microsoft.com/office/powerpoint/2010/main" val="1150615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9310"/>
            <a:ext cx="12192000" cy="6728690"/>
          </a:xfrm>
          <a:prstGeom prst="rect">
            <a:avLst/>
          </a:prstGeom>
        </p:spPr>
      </p:pic>
      <p:sp>
        <p:nvSpPr>
          <p:cNvPr id="5" name="Rounded Rectangle 4"/>
          <p:cNvSpPr/>
          <p:nvPr/>
        </p:nvSpPr>
        <p:spPr>
          <a:xfrm>
            <a:off x="1173018" y="535709"/>
            <a:ext cx="4470400" cy="4248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2: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hoạ</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737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7075055" y="2237509"/>
            <a:ext cx="4765963" cy="43295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9055" y="572655"/>
            <a:ext cx="6483927"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1: </a:t>
            </a:r>
            <a:r>
              <a:rPr lang="en-US" sz="2400" b="1" dirty="0" err="1" smtClean="0">
                <a:latin typeface="Times New Roman" panose="02020603050405020304" pitchFamily="18" charset="0"/>
                <a:cs typeface="Times New Roman" panose="02020603050405020304" pitchFamily="18" charset="0"/>
              </a:rPr>
              <a:t>Cô</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vừa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con </a:t>
            </a:r>
            <a:r>
              <a:rPr lang="en-US" sz="2400" b="1" dirty="0" err="1" smtClean="0">
                <a:latin typeface="Times New Roman" panose="02020603050405020304" pitchFamily="18" charset="0"/>
                <a:cs typeface="Times New Roman" panose="02020603050405020304" pitchFamily="18" charset="0"/>
              </a:rPr>
              <a:t>nghe</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bài thơ </a:t>
            </a:r>
            <a:r>
              <a:rPr lang="en-US" sz="2400" b="1" dirty="0" err="1" smtClean="0">
                <a:latin typeface="Times New Roman" panose="02020603050405020304" pitchFamily="18" charset="0"/>
                <a:cs typeface="Times New Roman" panose="02020603050405020304" pitchFamily="18" charset="0"/>
              </a:rPr>
              <a:t>gì</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801091" y="1533236"/>
            <a:ext cx="1986441" cy="923330"/>
          </a:xfrm>
          <a:prstGeom prst="rect">
            <a:avLst/>
          </a:prstGeom>
          <a:noFill/>
        </p:spPr>
        <p:txBody>
          <a:bodyPr wrap="none" rtlCol="0">
            <a:spAutoFit/>
          </a:bodyPr>
          <a:lstStyle/>
          <a:p>
            <a:pPr marL="342900" indent="-342900">
              <a:buAutoNum type="arabicPeriod"/>
            </a:pPr>
            <a:r>
              <a:rPr lang="vi-VN" dirty="0" smtClean="0">
                <a:latin typeface="Times New Roman" panose="02020603050405020304" pitchFamily="18" charset="0"/>
                <a:cs typeface="Times New Roman" panose="02020603050405020304" pitchFamily="18" charset="0"/>
              </a:rPr>
              <a:t>Bó hoa tặng mẹ</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Bó hoa tặng cô</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Bó hoa tặng bà</a:t>
            </a:r>
            <a:endParaRPr lang="en-US" dirty="0"/>
          </a:p>
        </p:txBody>
      </p:sp>
      <p:pic>
        <p:nvPicPr>
          <p:cNvPr id="2" name="Picture 1"/>
          <p:cNvPicPr>
            <a:picLocks noChangeAspect="1"/>
          </p:cNvPicPr>
          <p:nvPr/>
        </p:nvPicPr>
        <p:blipFill>
          <a:blip r:embed="rId3"/>
          <a:stretch>
            <a:fillRect/>
          </a:stretch>
        </p:blipFill>
        <p:spPr>
          <a:xfrm>
            <a:off x="7269018" y="2847687"/>
            <a:ext cx="4387273" cy="3248314"/>
          </a:xfrm>
          <a:prstGeom prst="rect">
            <a:avLst/>
          </a:prstGeom>
        </p:spPr>
      </p:pic>
    </p:spTree>
    <p:extLst>
      <p:ext uri="{BB962C8B-B14F-4D97-AF65-F5344CB8AC3E}">
        <p14:creationId xmlns:p14="http://schemas.microsoft.com/office/powerpoint/2010/main" val="104202111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78000" y="731520"/>
            <a:ext cx="7152640"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2: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bài thơ nói về điều gì</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32000" y="1595120"/>
            <a:ext cx="4196080" cy="923330"/>
          </a:xfrm>
          <a:prstGeom prst="rect">
            <a:avLst/>
          </a:prstGeom>
          <a:noFill/>
        </p:spPr>
        <p:txBody>
          <a:bodyPr wrap="square" rtlCol="0">
            <a:spAutoFit/>
          </a:bodyPr>
          <a:lstStyle/>
          <a:p>
            <a:pPr marL="342900" indent="-342900">
              <a:buAutoNum type="arabicPeriod"/>
            </a:pPr>
            <a:r>
              <a:rPr lang="vi-VN" dirty="0" smtClean="0">
                <a:latin typeface="Times New Roman" panose="02020603050405020304" pitchFamily="18" charset="0"/>
                <a:cs typeface="Times New Roman" panose="02020603050405020304" pitchFamily="18" charset="0"/>
              </a:rPr>
              <a:t>Ngày tết</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Ngày 8/3</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Ngày 20/11</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614268" y="3272857"/>
            <a:ext cx="4389500" cy="3249450"/>
          </a:xfrm>
          <a:prstGeom prst="rect">
            <a:avLst/>
          </a:prstGeom>
        </p:spPr>
      </p:pic>
    </p:spTree>
    <p:extLst>
      <p:ext uri="{BB962C8B-B14F-4D97-AF65-F5344CB8AC3E}">
        <p14:creationId xmlns:p14="http://schemas.microsoft.com/office/powerpoint/2010/main" val="153589757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271520" y="1615440"/>
            <a:ext cx="2948243" cy="646331"/>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Câu</a:t>
            </a:r>
            <a:r>
              <a:rPr lang="en-US" b="1" dirty="0" smtClean="0">
                <a:latin typeface="Times New Roman" panose="02020603050405020304" pitchFamily="18" charset="0"/>
                <a:cs typeface="Times New Roman" panose="02020603050405020304" pitchFamily="18" charset="0"/>
              </a:rPr>
              <a:t> 3:  </a:t>
            </a:r>
            <a:r>
              <a:rPr lang="vi-VN" b="1" dirty="0" smtClean="0">
                <a:latin typeface="Times New Roman" panose="02020603050405020304" pitchFamily="18" charset="0"/>
                <a:cs typeface="Times New Roman" panose="02020603050405020304" pitchFamily="18" charset="0"/>
              </a:rPr>
              <a:t>Ngày 8/3 là ngày </a:t>
            </a:r>
            <a:r>
              <a:rPr lang="en-US" b="1" dirty="0" err="1" smtClean="0">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412240" y="2733040"/>
            <a:ext cx="6847840" cy="923330"/>
          </a:xfrm>
          <a:prstGeom prst="rect">
            <a:avLst/>
          </a:prstGeom>
          <a:noFill/>
        </p:spPr>
        <p:txBody>
          <a:bodyPr wrap="square" rtlCol="0">
            <a:spAutoFit/>
          </a:bodyPr>
          <a:lstStyle/>
          <a:p>
            <a:pPr marL="342900" indent="-342900">
              <a:buAutoNum type="arabicPeriod"/>
            </a:pPr>
            <a:r>
              <a:rPr lang="vi-VN" dirty="0" smtClean="0">
                <a:latin typeface="Times New Roman" panose="02020603050405020304" pitchFamily="18" charset="0"/>
                <a:cs typeface="Times New Roman" panose="02020603050405020304" pitchFamily="18" charset="0"/>
              </a:rPr>
              <a:t>Nhà giáo Việt Nam</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Quốc tế phụ nữ</a:t>
            </a:r>
            <a:endParaRPr lang="en-US" dirty="0" smtClean="0">
              <a:latin typeface="Times New Roman" panose="02020603050405020304" pitchFamily="18" charset="0"/>
              <a:cs typeface="Times New Roman" panose="02020603050405020304" pitchFamily="18" charset="0"/>
            </a:endParaRPr>
          </a:p>
          <a:p>
            <a:pPr marL="342900" indent="-342900">
              <a:buAutoNum type="arabicPeriod"/>
            </a:pPr>
            <a:r>
              <a:rPr lang="vi-VN" dirty="0" smtClean="0">
                <a:latin typeface="Times New Roman" panose="02020603050405020304" pitchFamily="18" charset="0"/>
                <a:cs typeface="Times New Roman" panose="02020603050405020304" pitchFamily="18" charset="0"/>
              </a:rPr>
              <a:t>Tết</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40377" y="3319038"/>
            <a:ext cx="4389500" cy="3249450"/>
          </a:xfrm>
          <a:prstGeom prst="rect">
            <a:avLst/>
          </a:prstGeom>
        </p:spPr>
      </p:pic>
    </p:spTree>
    <p:extLst>
      <p:ext uri="{BB962C8B-B14F-4D97-AF65-F5344CB8AC3E}">
        <p14:creationId xmlns:p14="http://schemas.microsoft.com/office/powerpoint/2010/main" val="421746012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308</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33</cp:revision>
  <dcterms:created xsi:type="dcterms:W3CDTF">2023-03-14T02:42:55Z</dcterms:created>
  <dcterms:modified xsi:type="dcterms:W3CDTF">2024-03-01T09:12:04Z</dcterms:modified>
</cp:coreProperties>
</file>