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F481-F724-4CC1-8E10-6B11950C748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2478-3E60-4B65-8A9E-B5D59233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7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F481-F724-4CC1-8E10-6B11950C748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2478-3E60-4B65-8A9E-B5D59233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2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F481-F724-4CC1-8E10-6B11950C748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2478-3E60-4B65-8A9E-B5D59233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3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F481-F724-4CC1-8E10-6B11950C748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2478-3E60-4B65-8A9E-B5D59233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5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F481-F724-4CC1-8E10-6B11950C748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2478-3E60-4B65-8A9E-B5D59233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F481-F724-4CC1-8E10-6B11950C748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2478-3E60-4B65-8A9E-B5D59233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0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F481-F724-4CC1-8E10-6B11950C748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2478-3E60-4B65-8A9E-B5D59233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8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F481-F724-4CC1-8E10-6B11950C748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2478-3E60-4B65-8A9E-B5D59233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8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F481-F724-4CC1-8E10-6B11950C748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2478-3E60-4B65-8A9E-B5D59233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4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F481-F724-4CC1-8E10-6B11950C748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2478-3E60-4B65-8A9E-B5D59233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7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F481-F724-4CC1-8E10-6B11950C748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2478-3E60-4B65-8A9E-B5D59233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9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6F481-F724-4CC1-8E10-6B11950C748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E2478-3E60-4B65-8A9E-B5D59233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8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7.png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29.png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31.png"/><Relationship Id="rId4" Type="http://schemas.microsoft.com/office/2007/relationships/hdphoto" Target="../media/hdphoto1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31.png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9.wdp"/><Relationship Id="rId5" Type="http://schemas.openxmlformats.org/officeDocument/2006/relationships/image" Target="../media/image35.png"/><Relationship Id="rId4" Type="http://schemas.microsoft.com/office/2007/relationships/hdphoto" Target="../media/hdphoto18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1.wdp"/><Relationship Id="rId5" Type="http://schemas.openxmlformats.org/officeDocument/2006/relationships/image" Target="../media/image39.png"/><Relationship Id="rId4" Type="http://schemas.microsoft.com/office/2007/relationships/hdphoto" Target="../media/hdphoto20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1.png"/><Relationship Id="rId18" Type="http://schemas.microsoft.com/office/2007/relationships/hdphoto" Target="../media/hdphoto9.wdp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12" Type="http://schemas.microsoft.com/office/2007/relationships/hdphoto" Target="../media/hdphoto6.wdp"/><Relationship Id="rId17" Type="http://schemas.openxmlformats.org/officeDocument/2006/relationships/image" Target="../media/image23.png"/><Relationship Id="rId2" Type="http://schemas.openxmlformats.org/officeDocument/2006/relationships/audio" Target="../media/media1.m4a"/><Relationship Id="rId16" Type="http://schemas.microsoft.com/office/2007/relationships/hdphoto" Target="../media/hdphoto8.wdp"/><Relationship Id="rId1" Type="http://schemas.microsoft.com/office/2007/relationships/media" Target="../media/media1.m4a"/><Relationship Id="rId6" Type="http://schemas.openxmlformats.org/officeDocument/2006/relationships/image" Target="../media/image17.jpg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2.png"/><Relationship Id="rId10" Type="http://schemas.microsoft.com/office/2007/relationships/hdphoto" Target="../media/hdphoto5.wdp"/><Relationship Id="rId19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image" Target="../media/image19.png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5656553" cy="29604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56553" cy="2960430"/>
            </a:xfrm>
            <a:custGeom>
              <a:avLst/>
              <a:gdLst/>
              <a:ahLst/>
              <a:cxnLst/>
              <a:rect l="l" t="t" r="r" b="b"/>
              <a:pathLst>
                <a:path w="5656553" h="2960430">
                  <a:moveTo>
                    <a:pt x="0" y="0"/>
                  </a:moveTo>
                  <a:lnTo>
                    <a:pt x="5656553" y="0"/>
                  </a:lnTo>
                  <a:lnTo>
                    <a:pt x="5656553" y="2960430"/>
                  </a:lnTo>
                  <a:lnTo>
                    <a:pt x="0" y="2960430"/>
                  </a:lnTo>
                  <a:close/>
                </a:path>
              </a:pathLst>
            </a:custGeom>
            <a:solidFill>
              <a:srgbClr val="F6EABE"/>
            </a:solidFill>
          </p:spPr>
        </p:sp>
      </p:grpSp>
      <p:sp>
        <p:nvSpPr>
          <p:cNvPr id="4" name="Freeform 4"/>
          <p:cNvSpPr/>
          <p:nvPr/>
        </p:nvSpPr>
        <p:spPr>
          <a:xfrm flipH="1">
            <a:off x="10067924" y="4524375"/>
            <a:ext cx="2203624" cy="2333625"/>
          </a:xfrm>
          <a:custGeom>
            <a:avLst/>
            <a:gdLst/>
            <a:ahLst/>
            <a:cxnLst/>
            <a:rect l="l" t="t" r="r" b="b"/>
            <a:pathLst>
              <a:path w="4948913" h="5264801">
                <a:moveTo>
                  <a:pt x="4948912" y="0"/>
                </a:moveTo>
                <a:lnTo>
                  <a:pt x="0" y="0"/>
                </a:lnTo>
                <a:lnTo>
                  <a:pt x="0" y="5264800"/>
                </a:lnTo>
                <a:lnTo>
                  <a:pt x="4948912" y="5264800"/>
                </a:lnTo>
                <a:lnTo>
                  <a:pt x="49489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79549" y="4743450"/>
            <a:ext cx="2648435" cy="2248292"/>
          </a:xfrm>
          <a:custGeom>
            <a:avLst/>
            <a:gdLst/>
            <a:ahLst/>
            <a:cxnLst/>
            <a:rect l="l" t="t" r="r" b="b"/>
            <a:pathLst>
              <a:path w="5154181" h="5107324">
                <a:moveTo>
                  <a:pt x="0" y="0"/>
                </a:moveTo>
                <a:lnTo>
                  <a:pt x="5154181" y="0"/>
                </a:lnTo>
                <a:lnTo>
                  <a:pt x="5154181" y="5107324"/>
                </a:lnTo>
                <a:lnTo>
                  <a:pt x="0" y="51073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 rot="-1977484">
            <a:off x="9676712" y="-285019"/>
            <a:ext cx="2930027" cy="3172274"/>
          </a:xfrm>
          <a:custGeom>
            <a:avLst/>
            <a:gdLst/>
            <a:ahLst/>
            <a:cxnLst/>
            <a:rect l="l" t="t" r="r" b="b"/>
            <a:pathLst>
              <a:path w="4395041" h="4758411">
                <a:moveTo>
                  <a:pt x="0" y="0"/>
                </a:moveTo>
                <a:lnTo>
                  <a:pt x="4395041" y="0"/>
                </a:lnTo>
                <a:lnTo>
                  <a:pt x="4395041" y="4758411"/>
                </a:lnTo>
                <a:lnTo>
                  <a:pt x="0" y="4758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66687" y="204720"/>
            <a:ext cx="2648435" cy="2743200"/>
          </a:xfrm>
          <a:custGeom>
            <a:avLst/>
            <a:gdLst/>
            <a:ahLst/>
            <a:cxnLst/>
            <a:rect l="l" t="t" r="r" b="b"/>
            <a:pathLst>
              <a:path w="3972652" h="4114800">
                <a:moveTo>
                  <a:pt x="0" y="0"/>
                </a:moveTo>
                <a:lnTo>
                  <a:pt x="3972653" y="0"/>
                </a:lnTo>
                <a:lnTo>
                  <a:pt x="39726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D87EB0-CD82-C2F1-8852-0F939CFF9260}"/>
              </a:ext>
            </a:extLst>
          </p:cNvPr>
          <p:cNvSpPr txBox="1"/>
          <p:nvPr/>
        </p:nvSpPr>
        <p:spPr>
          <a:xfrm>
            <a:off x="4051497" y="142120"/>
            <a:ext cx="444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378A19-8B3A-E7A3-77BE-9369474E1340}"/>
              </a:ext>
            </a:extLst>
          </p:cNvPr>
          <p:cNvSpPr txBox="1"/>
          <p:nvPr/>
        </p:nvSpPr>
        <p:spPr>
          <a:xfrm>
            <a:off x="4051497" y="4196011"/>
            <a:ext cx="487704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Làm quen chữ cái o – ô - ơ</a:t>
            </a:r>
          </a:p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Lan Hương</a:t>
            </a:r>
          </a:p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MGL A2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F8F743-8702-2515-2234-5258ECE5C4D7}"/>
              </a:ext>
            </a:extLst>
          </p:cNvPr>
          <p:cNvSpPr/>
          <p:nvPr/>
        </p:nvSpPr>
        <p:spPr>
          <a:xfrm>
            <a:off x="3973823" y="2617216"/>
            <a:ext cx="4718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Phát Triển Ngôn Ngữ</a:t>
            </a:r>
          </a:p>
        </p:txBody>
      </p:sp>
      <p:pic>
        <p:nvPicPr>
          <p:cNvPr id="11" name="Picture 10" descr="Logo MNLB-1">
            <a:extLst>
              <a:ext uri="{FF2B5EF4-FFF2-40B4-BE49-F238E27FC236}">
                <a16:creationId xmlns:a16="http://schemas.microsoft.com/office/drawing/2014/main" id="{CB2D8EFA-C40B-14E9-08A0-4485A0136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252" y="1067528"/>
            <a:ext cx="1467539" cy="118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8DBAA5-5B74-22A0-F736-488826794E1E}"/>
              </a:ext>
            </a:extLst>
          </p:cNvPr>
          <p:cNvSpPr txBox="1"/>
          <p:nvPr/>
        </p:nvSpPr>
        <p:spPr>
          <a:xfrm>
            <a:off x="5049250" y="6346548"/>
            <a:ext cx="2534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96333">
                        <a14:foregroundMark x1="26222" y1="58444" x2="26222" y2="58444"/>
                        <a14:foregroundMark x1="25111" y1="58667" x2="25111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48" y="-494211"/>
            <a:ext cx="5930538" cy="4935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8148" y="3684494"/>
            <a:ext cx="502766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latin typeface=".VnAvant" panose="020B7200000000000000" pitchFamily="34" charset="0"/>
              </a:rPr>
              <a:t>con hæ</a:t>
            </a:r>
            <a:endParaRPr lang="en-US" sz="7200" b="1" dirty="0"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8717" y="3684494"/>
            <a:ext cx="7889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198614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7049" y="130628"/>
            <a:ext cx="3057247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0" b="1" dirty="0">
                <a:solidFill>
                  <a:srgbClr val="00B05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67049" y="130628"/>
            <a:ext cx="3057247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0" b="1" dirty="0">
                <a:solidFill>
                  <a:srgbClr val="7030A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7049" y="130628"/>
            <a:ext cx="3057247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0" b="1" dirty="0">
                <a:solidFill>
                  <a:srgbClr val="FF00FF"/>
                </a:solidFill>
                <a:latin typeface=".VnAvant" panose="020B7200000000000000" pitchFamily="34" charset="0"/>
              </a:rPr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196596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3463" y="418011"/>
            <a:ext cx="5751896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.VnAvant" panose="020B7200000000000000" pitchFamily="34" charset="0"/>
              </a:rPr>
              <a:t>CÊu</a:t>
            </a:r>
            <a:r>
              <a:rPr lang="en-US" sz="6000" b="1" dirty="0">
                <a:latin typeface=".VnAvant" panose="020B7200000000000000" pitchFamily="34" charset="0"/>
              </a:rPr>
              <a:t> t¹o </a:t>
            </a:r>
            <a:r>
              <a:rPr lang="en-US" sz="6000" b="1" dirty="0" err="1">
                <a:latin typeface=".VnAvant" panose="020B7200000000000000" pitchFamily="34" charset="0"/>
              </a:rPr>
              <a:t>ch</a:t>
            </a:r>
            <a:r>
              <a:rPr lang="en-US" sz="6000" b="1" dirty="0">
                <a:latin typeface=".VnAvant" panose="020B7200000000000000" pitchFamily="34" charset="0"/>
              </a:rPr>
              <a:t>÷ «: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0" b="32746" l="9985" r="899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35" y="820270"/>
            <a:ext cx="631161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63" y="820270"/>
            <a:ext cx="6003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-0.26106 0.00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6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5867" y="181959"/>
            <a:ext cx="6135013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.VnAvant" panose="020B7200000000000000" pitchFamily="34" charset="0"/>
              </a:rPr>
              <a:t>C¸c</a:t>
            </a:r>
            <a:r>
              <a:rPr lang="en-US" sz="6000" b="1" dirty="0">
                <a:latin typeface=".VnAvant" panose="020B7200000000000000" pitchFamily="34" charset="0"/>
              </a:rPr>
              <a:t> </a:t>
            </a:r>
            <a:r>
              <a:rPr lang="en-US" sz="6000" b="1" dirty="0" err="1">
                <a:latin typeface=".VnAvant" panose="020B7200000000000000" pitchFamily="34" charset="0"/>
              </a:rPr>
              <a:t>kiÓu</a:t>
            </a:r>
            <a:r>
              <a:rPr lang="en-US" sz="6000" b="1" dirty="0">
                <a:latin typeface=".VnAvant" panose="020B7200000000000000" pitchFamily="34" charset="0"/>
              </a:rPr>
              <a:t> </a:t>
            </a:r>
            <a:r>
              <a:rPr lang="en-US" sz="6000" b="1" dirty="0" err="1">
                <a:latin typeface=".VnAvant" panose="020B7200000000000000" pitchFamily="34" charset="0"/>
              </a:rPr>
              <a:t>ch</a:t>
            </a:r>
            <a:r>
              <a:rPr lang="en-US" sz="6000" b="1" dirty="0">
                <a:latin typeface=".VnAvant" panose="020B7200000000000000" pitchFamily="34" charset="0"/>
              </a:rPr>
              <a:t>÷ «: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39153" y="1489260"/>
            <a:ext cx="2483372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552" y="1489260"/>
            <a:ext cx="3199915" cy="44012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0" b="1" dirty="0">
                <a:solidFill>
                  <a:srgbClr val="92D050"/>
                </a:solidFill>
                <a:latin typeface=".VnAvant" panose="020B7200000000000000" pitchFamily="34" charset="0"/>
              </a:rPr>
              <a:t>¤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104966" y="840865"/>
            <a:ext cx="6642846" cy="5049599"/>
            <a:chOff x="6104966" y="840865"/>
            <a:chExt cx="6642846" cy="5049599"/>
          </a:xfrm>
        </p:grpSpPr>
        <p:sp>
          <p:nvSpPr>
            <p:cNvPr id="7" name="TextBox 6"/>
            <p:cNvSpPr txBox="1"/>
            <p:nvPr/>
          </p:nvSpPr>
          <p:spPr>
            <a:xfrm>
              <a:off x="7944036" y="1489259"/>
              <a:ext cx="2571564" cy="440120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7778" l="36328" r="58672">
                          <a14:foregroundMark x1="43359" y1="43750" x2="43359" y2="43750"/>
                          <a14:backgroundMark x1="49219" y1="80139" x2="49219" y2="80139"/>
                          <a14:backgroundMark x1="55937" y1="94306" x2="55937" y2="94306"/>
                          <a14:backgroundMark x1="58047" y1="64306" x2="58047" y2="64306"/>
                          <a14:backgroundMark x1="44609" y1="20000" x2="44609" y2="20000"/>
                          <a14:backgroundMark x1="44922" y1="34722" x2="44922" y2="34722"/>
                          <a14:backgroundMark x1="44688" y1="57639" x2="44688" y2="57639"/>
                          <a14:backgroundMark x1="44766" y1="46806" x2="44766" y2="46806"/>
                          <a14:backgroundMark x1="46094" y1="50000" x2="46094" y2="50000"/>
                          <a14:backgroundMark x1="41484" y1="96528" x2="41484" y2="96528"/>
                          <a14:backgroundMark x1="47969" y1="90139" x2="47969" y2="90139"/>
                          <a14:backgroundMark x1="47578" y1="27083" x2="47578" y2="270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966" y="840865"/>
              <a:ext cx="6642846" cy="4026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867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7551" y="832564"/>
            <a:ext cx="2193229" cy="70788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80114" y="2155372"/>
            <a:ext cx="359483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chiếc cổ dài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 thật là cao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Ngẩng lên với lá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 oách chưa nào?</a:t>
            </a:r>
          </a:p>
          <a:p>
            <a:pPr algn="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con gì?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71" y="718458"/>
            <a:ext cx="5997596" cy="581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094" y="107576"/>
            <a:ext cx="6280547" cy="43741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34381" y="4253964"/>
            <a:ext cx="7888698" cy="1932599"/>
            <a:chOff x="2181393" y="4234223"/>
            <a:chExt cx="7888698" cy="1932599"/>
          </a:xfrm>
        </p:grpSpPr>
        <p:sp>
          <p:nvSpPr>
            <p:cNvPr id="5" name="TextBox 4"/>
            <p:cNvSpPr txBox="1"/>
            <p:nvPr/>
          </p:nvSpPr>
          <p:spPr>
            <a:xfrm>
              <a:off x="2181393" y="4481713"/>
              <a:ext cx="7888698" cy="120032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7200" b="1" dirty="0">
                  <a:solidFill>
                    <a:srgbClr val="00B050"/>
                  </a:solidFill>
                  <a:latin typeface=".VnAvant" panose="020B7200000000000000" pitchFamily="34" charset="0"/>
                </a:rPr>
                <a:t>con h  ­­¬u cao </a:t>
              </a:r>
              <a:r>
                <a:rPr lang="en-US" sz="7200" b="1" dirty="0" err="1">
                  <a:solidFill>
                    <a:srgbClr val="00B050"/>
                  </a:solidFill>
                  <a:latin typeface=".VnAvant" panose="020B7200000000000000" pitchFamily="34" charset="0"/>
                </a:rPr>
                <a:t>cæ</a:t>
              </a:r>
              <a:endParaRPr lang="en-US" sz="7200" b="1" dirty="0">
                <a:solidFill>
                  <a:srgbClr val="00B050"/>
                </a:solidFill>
                <a:latin typeface=".VnAvant" panose="020B7200000000000000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0308" y="4234223"/>
              <a:ext cx="1685392" cy="1932599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245545" y="4494864"/>
            <a:ext cx="1005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</a:p>
        </p:txBody>
      </p:sp>
    </p:spTree>
    <p:extLst>
      <p:ext uri="{BB962C8B-B14F-4D97-AF65-F5344CB8AC3E}">
        <p14:creationId xmlns:p14="http://schemas.microsoft.com/office/powerpoint/2010/main" val="421126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11272" y="0"/>
            <a:ext cx="3057247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0" b="1" dirty="0">
                <a:solidFill>
                  <a:srgbClr val="00B05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1271" y="0"/>
            <a:ext cx="3057247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0" b="1" dirty="0">
                <a:solidFill>
                  <a:srgbClr val="FF00FF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11271" y="0"/>
            <a:ext cx="3057247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0" b="1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¬</a:t>
            </a:r>
          </a:p>
        </p:txBody>
      </p:sp>
    </p:spTree>
    <p:extLst>
      <p:ext uri="{BB962C8B-B14F-4D97-AF65-F5344CB8AC3E}">
        <p14:creationId xmlns:p14="http://schemas.microsoft.com/office/powerpoint/2010/main" val="125716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3463" y="418011"/>
            <a:ext cx="5751896" cy="1015663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.VnAvant" panose="020B7200000000000000" pitchFamily="34" charset="0"/>
              </a:rPr>
              <a:t>CÊu</a:t>
            </a:r>
            <a:r>
              <a:rPr lang="en-US" sz="6000" b="1" dirty="0">
                <a:latin typeface=".VnAvant" panose="020B7200000000000000" pitchFamily="34" charset="0"/>
              </a:rPr>
              <a:t> t¹o </a:t>
            </a:r>
            <a:r>
              <a:rPr lang="en-US" sz="6000" b="1" dirty="0" err="1">
                <a:latin typeface=".VnAvant" panose="020B7200000000000000" pitchFamily="34" charset="0"/>
              </a:rPr>
              <a:t>ch</a:t>
            </a:r>
            <a:r>
              <a:rPr lang="en-US" sz="6000" b="1" dirty="0">
                <a:latin typeface=".VnAvant" panose="020B7200000000000000" pitchFamily="34" charset="0"/>
              </a:rPr>
              <a:t>÷ ¬: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42" b="61644" l="33756" r="66692">
                        <a14:backgroundMark x1="63115" y1="33920" x2="63115" y2="33920"/>
                        <a14:backgroundMark x1="60879" y1="34899" x2="60879" y2="34899"/>
                        <a14:backgroundMark x1="59091" y1="34312" x2="59091" y2="34312"/>
                        <a14:backgroundMark x1="63338" y1="36464" x2="63338" y2="36464"/>
                        <a14:backgroundMark x1="61997" y1="36464" x2="61997" y2="36464"/>
                        <a14:backgroundMark x1="64009" y1="35095" x2="64009" y2="35095"/>
                        <a14:backgroundMark x1="62668" y1="35095" x2="62668" y2="35095"/>
                        <a14:backgroundMark x1="61326" y1="34116" x2="61326" y2="34116"/>
                        <a14:backgroundMark x1="59538" y1="33920" x2="59538" y2="33920"/>
                        <a14:backgroundMark x1="58420" y1="33529" x2="58420" y2="33529"/>
                        <a14:backgroundMark x1="58197" y1="34116" x2="58197" y2="34116"/>
                        <a14:backgroundMark x1="64680" y1="36660" x2="64680" y2="36660"/>
                        <a14:backgroundMark x1="64009" y1="33920" x2="64009" y2="33920"/>
                        <a14:backgroundMark x1="61550" y1="33333" x2="61550" y2="33333"/>
                        <a14:backgroundMark x1="60879" y1="33333" x2="60879" y2="33333"/>
                        <a14:backgroundMark x1="59985" y1="35682" x2="59985" y2="35682"/>
                        <a14:backgroundMark x1="58867" y1="34899" x2="58867" y2="34899"/>
                        <a14:backgroundMark x1="57750" y1="34899" x2="57750" y2="34899"/>
                        <a14:backgroundMark x1="59762" y1="35877" x2="59762" y2="35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813" y="323881"/>
            <a:ext cx="6003546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920" b="36660" l="56185" r="89866">
                        <a14:foregroundMark x1="60283" y1="33072" x2="60283" y2="33072"/>
                        <a14:foregroundMark x1="58048" y1="35812" x2="58048" y2="35812"/>
                        <a14:foregroundMark x1="58271" y1="36660" x2="58271" y2="36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59" y="323881"/>
            <a:ext cx="6060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0.25638 -0.006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5867" y="181959"/>
            <a:ext cx="6135013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.VnAvant" panose="020B7200000000000000" pitchFamily="34" charset="0"/>
              </a:rPr>
              <a:t>C¸c</a:t>
            </a:r>
            <a:r>
              <a:rPr lang="en-US" sz="6000" b="1" dirty="0">
                <a:latin typeface=".VnAvant" panose="020B7200000000000000" pitchFamily="34" charset="0"/>
              </a:rPr>
              <a:t> </a:t>
            </a:r>
            <a:r>
              <a:rPr lang="en-US" sz="6000" b="1" dirty="0" err="1">
                <a:latin typeface=".VnAvant" panose="020B7200000000000000" pitchFamily="34" charset="0"/>
              </a:rPr>
              <a:t>kiÓu</a:t>
            </a:r>
            <a:r>
              <a:rPr lang="en-US" sz="6000" b="1" dirty="0">
                <a:latin typeface=".VnAvant" panose="020B7200000000000000" pitchFamily="34" charset="0"/>
              </a:rPr>
              <a:t> </a:t>
            </a:r>
            <a:r>
              <a:rPr lang="en-US" sz="6000" b="1" dirty="0" err="1">
                <a:latin typeface=".VnAvant" panose="020B7200000000000000" pitchFamily="34" charset="0"/>
              </a:rPr>
              <a:t>ch</a:t>
            </a:r>
            <a:r>
              <a:rPr lang="en-US" sz="6000" b="1" dirty="0">
                <a:latin typeface=".VnAvant" panose="020B7200000000000000" pitchFamily="34" charset="0"/>
              </a:rPr>
              <a:t>÷ ¬: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42330" y="1499342"/>
            <a:ext cx="2483372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0" b="1" dirty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0411" y="1499342"/>
            <a:ext cx="3199915" cy="44012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0" b="1" dirty="0">
                <a:solidFill>
                  <a:srgbClr val="92D050"/>
                </a:solidFill>
                <a:latin typeface=".VnAvant" panose="020B7200000000000000" pitchFamily="34" charset="0"/>
              </a:rPr>
              <a:t>¥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24213" y="1197622"/>
            <a:ext cx="4965493" cy="4692843"/>
            <a:chOff x="8524213" y="1197622"/>
            <a:chExt cx="4965493" cy="4692843"/>
          </a:xfrm>
        </p:grpSpPr>
        <p:sp>
          <p:nvSpPr>
            <p:cNvPr id="8" name="TextBox 7"/>
            <p:cNvSpPr txBox="1"/>
            <p:nvPr/>
          </p:nvSpPr>
          <p:spPr>
            <a:xfrm>
              <a:off x="8524213" y="1489260"/>
              <a:ext cx="2571564" cy="440120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7917" r="31667">
                          <a14:backgroundMark x1="27500" y1="30000" x2="27500" y2="30000"/>
                          <a14:backgroundMark x1="21875" y1="23611" x2="21875" y2="23611"/>
                          <a14:backgroundMark x1="21667" y1="39444" x2="21667" y2="39444"/>
                          <a14:backgroundMark x1="22917" y1="45556" x2="22917" y2="45556"/>
                          <a14:backgroundMark x1="19375" y1="61667" x2="19375" y2="61667"/>
                          <a14:backgroundMark x1="13958" y1="65278" x2="13958" y2="65278"/>
                          <a14:backgroundMark x1="15000" y1="74722" x2="15000" y2="74722"/>
                          <a14:backgroundMark x1="21042" y1="77500" x2="21042" y2="77500"/>
                          <a14:backgroundMark x1="28750" y1="83333" x2="28750" y2="83333"/>
                          <a14:backgroundMark x1="27917" y1="53056" x2="27917" y2="53056"/>
                          <a14:backgroundMark x1="25833" y1="51944" x2="25833" y2="51944"/>
                          <a14:backgroundMark x1="30417" y1="59444" x2="30417" y2="59444"/>
                          <a14:backgroundMark x1="29375" y1="57500" x2="29375" y2="57500"/>
                          <a14:backgroundMark x1="29583" y1="38889" x2="29583" y2="38889"/>
                          <a14:backgroundMark x1="30208" y1="34722" x2="30208" y2="34722"/>
                          <a14:backgroundMark x1="17500" y1="51111" x2="17500" y2="51111"/>
                          <a14:backgroundMark x1="25208" y1="74722" x2="25208" y2="74722"/>
                          <a14:backgroundMark x1="21667" y1="63056" x2="21667" y2="63056"/>
                          <a14:backgroundMark x1="24375" y1="28056" x2="24375" y2="28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706" y="1197622"/>
              <a:ext cx="4572000" cy="3839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209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1765" y="27662"/>
            <a:ext cx="6250429" cy="861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nhau vµ </a:t>
            </a:r>
            <a:r>
              <a:rPr lang="en-US" sz="5000" b="1" dirty="0" err="1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kh¸c</a:t>
            </a:r>
            <a:r>
              <a:rPr lang="en-US" sz="5000" b="1" dirty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nhau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037602"/>
              </p:ext>
            </p:extLst>
          </p:nvPr>
        </p:nvGraphicFramePr>
        <p:xfrm>
          <a:off x="2268327" y="1465730"/>
          <a:ext cx="8127999" cy="478695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48321842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377274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68853867"/>
                    </a:ext>
                  </a:extLst>
                </a:gridCol>
              </a:tblGrid>
              <a:tr h="8550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Ch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÷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c¸i</a:t>
                      </a:r>
                      <a:endParaRPr lang="en-US" sz="32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Gièng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 nhau</a:t>
                      </a:r>
                      <a:endParaRPr lang="en-US" sz="32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Kh¸c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 nhau</a:t>
                      </a:r>
                      <a:endParaRPr lang="en-US" sz="32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283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solidFill>
                            <a:srgbClr val="0070C0"/>
                          </a:solidFill>
                          <a:latin typeface=".VnAvant" panose="020B7200000000000000" pitchFamily="34" charset="0"/>
                        </a:rPr>
                        <a:t>o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651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solidFill>
                            <a:srgbClr val="0070C0"/>
                          </a:solidFill>
                          <a:latin typeface=".VnAvant" panose="020B7200000000000000" pitchFamily="34" charset="0"/>
                        </a:rPr>
                        <a:t>«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929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>
                          <a:solidFill>
                            <a:srgbClr val="0070C0"/>
                          </a:solidFill>
                          <a:latin typeface=".VnAvant" panose="020B7200000000000000" pitchFamily="34" charset="0"/>
                        </a:rPr>
                        <a:t>¬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88921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739093" y="2891116"/>
            <a:ext cx="141577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dirty="0">
                <a:solidFill>
                  <a:srgbClr val="C0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664824" y="2285999"/>
            <a:ext cx="2731500" cy="131781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0" b="32746" l="9985" r="899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124" y="2124634"/>
            <a:ext cx="5704900" cy="696750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920" b="36660" l="56185" r="89866">
                        <a14:foregroundMark x1="60283" y1="33072" x2="60283" y2="33072"/>
                        <a14:foregroundMark x1="58048" y1="35812" x2="58048" y2="35812"/>
                        <a14:foregroundMark x1="58271" y1="36660" x2="58271" y2="36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404" y="3288159"/>
            <a:ext cx="6060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2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8 -0.11736 L -0.21342 -0.103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17813 -0.2842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22" y="360736"/>
            <a:ext cx="9144000" cy="62832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21874" y="1432939"/>
            <a:ext cx="6096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alt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</a:t>
            </a:r>
            <a:r>
              <a:rPr lang="vi-VN" alt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 thứ</a:t>
            </a:r>
            <a:r>
              <a:rPr lang="pt-BR" alt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</a:t>
            </a:r>
            <a:endParaRPr lang="en-US" alt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nhận biết và phát âm đúng của chữ cái o – ô - ơ.</a:t>
            </a:r>
          </a:p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nhận ra chữ cái o – ô – ơ trong tiếng và từ trọn vẹn.</a:t>
            </a:r>
          </a:p>
          <a:p>
            <a:r>
              <a:rPr lang="vi-VN" alt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năng:</a:t>
            </a:r>
            <a:endParaRPr lang="en-US" altLang="en-US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so sánh ghi nhớ có chủ đích.</a:t>
            </a:r>
          </a:p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Rèn ngôn ngữ mạch lạc và mở rộng vốn từ cho trẻ.</a:t>
            </a:r>
          </a:p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trả lời các câu hỏi của cô mạch lạc rõ ràng.</a:t>
            </a:r>
          </a:p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Có kĩ năng chơi trò chơi.</a:t>
            </a:r>
          </a:p>
          <a:p>
            <a:r>
              <a:rPr lang="vi-VN" alt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độ:</a:t>
            </a:r>
            <a:endParaRPr lang="en-US" alt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hứng thú trong giờ học, biết sử dụng các trang phục phù hợp với thời tiết để bảo vệ sức khỏe.</a:t>
            </a:r>
          </a:p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có ý thức bảo vệ các loại động vật</a:t>
            </a:r>
          </a:p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giữ gìn đồ dùng học tập.</a:t>
            </a:r>
          </a:p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Giáo dục tính tập thể, biết cùng nhau hoàn thành nhiệm vụ học tập.</a:t>
            </a: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9335" y="638500"/>
            <a:ext cx="291137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vi-V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cầu:</a:t>
            </a:r>
            <a:endParaRPr lang="en-US" alt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8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46366" y="26778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455" b="85682" l="11750" r="8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14" y="-76310"/>
            <a:ext cx="3775165" cy="1907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455" b="85682" l="11750" r="8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835" y="-76311"/>
            <a:ext cx="3775165" cy="1907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0972" y="2470137"/>
            <a:ext cx="917610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45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ch¬i</a:t>
            </a:r>
            <a:r>
              <a:rPr lang="en-US" sz="4500" b="1" dirty="0">
                <a:solidFill>
                  <a:srgbClr val="FF0000"/>
                </a:solidFill>
                <a:latin typeface=".VnAvant" panose="020B7200000000000000" pitchFamily="34" charset="0"/>
              </a:rPr>
              <a:t>: Thi xem ®</a:t>
            </a:r>
            <a:r>
              <a:rPr lang="en-US" sz="45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éi</a:t>
            </a:r>
            <a:r>
              <a:rPr lang="en-US" sz="45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nµo</a:t>
            </a:r>
            <a:r>
              <a:rPr lang="en-US" sz="4500" b="1" dirty="0">
                <a:solidFill>
                  <a:srgbClr val="FF0000"/>
                </a:solidFill>
                <a:latin typeface=".VnAvant" panose="020B7200000000000000" pitchFamily="34" charset="0"/>
              </a:rPr>
              <a:t> nhanh </a:t>
            </a:r>
          </a:p>
        </p:txBody>
      </p:sp>
    </p:spTree>
    <p:extLst>
      <p:ext uri="{BB962C8B-B14F-4D97-AF65-F5344CB8AC3E}">
        <p14:creationId xmlns:p14="http://schemas.microsoft.com/office/powerpoint/2010/main" val="68549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C -0.00794 0.0081 -0.01706 0.01597 -0.02096 0.02592 C -0.025 0.03703 -0.02695 0.05 -0.02904 0.06296 C -0.03099 0.07592 -0.02904 0.08703 -0.02695 0.09907 C -0.025 0.10995 -0.02201 0.12199 -0.01497 0.13194 C -0.00898 0.1419 0.00104 0.15 0.01198 0.15602 C 0.022 0.16203 0.03398 0.16597 0.04596 0.16805 C 0.05794 0.16991 0.07005 0.16991 0.08099 0.16805 C 0.09297 0.16597 0.10391 0.16111 0.11302 0.15301 C 0.12187 0.14606 0.12982 0.13703 0.13398 0.12592 C 0.13906 0.11597 0.14102 0.10208 0.14102 0.09097 C 0.14206 0.08009 0.14102 0.0669 0.13594 0.05602 C 0.13099 0.04606 0.12187 0.03796 0.11003 0.03403 C 0.09805 0.03102 0.08594 0.03495 0.07799 0.0419 C 0.07096 0.04907 0.06602 0.05995 0.06497 0.07291 C 0.06497 0.08611 0.06602 0.09791 0.07096 0.1081 C 0.07604 0.11805 0.075 0.11991 0.09505 0.1331 C 0.11302 0.14699 0.13099 0.14305 0.14206 0.14398 C 0.15299 0.14398 0.16198 0.14004 0.17305 0.13611 C 0.18503 0.13102 0.19505 0.12199 0.20195 0.11389 C 0.20898 0.10602 0.21198 0.09606 0.21602 0.08009 C 0.21901 0.06389 0.21901 0.05602 0.21901 0.04398 C 0.21901 0.03194 0.21901 0.01991 0.21901 0.0081 " pathEditMode="relative" rAng="0" ptsTypes="AAAAAAAAAAAAAAAAAAAAAAA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8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C 0.00795 0.0081 0.01706 0.01597 0.02097 0.02592 C 0.025 0.03703 0.02696 0.05 0.02904 0.06296 C 0.03099 0.07592 0.02904 0.08703 0.02696 0.09907 C 0.025 0.10995 0.02201 0.12199 0.01498 0.13194 C 0.00899 0.1419 -0.00104 0.15 -0.01198 0.15602 C -0.022 0.16203 -0.03398 0.16597 -0.04596 0.16805 C -0.05794 0.16991 -0.07005 0.16991 -0.08099 0.16805 C -0.09297 0.16597 -0.10403 0.16111 -0.11302 0.15301 C -0.122 0.14606 -0.12995 0.13703 -0.13398 0.12592 C -0.13906 0.11597 -0.14101 0.10208 -0.14101 0.09097 C -0.14205 0.08009 -0.14101 0.0669 -0.13594 0.05602 C -0.13099 0.04606 -0.122 0.03796 -0.11002 0.03403 C -0.09804 0.03102 -0.08594 0.03495 -0.07799 0.0419 C -0.07096 0.04907 -0.06601 0.05995 -0.06497 0.07291 C -0.06497 0.08611 -0.06601 0.09791 -0.07096 0.1081 C -0.07604 0.11805 -0.075 0.11991 -0.09505 0.1331 C -0.11302 0.14699 -0.13099 0.14305 -0.14205 0.14398 C -0.15299 0.14398 -0.16198 0.14004 -0.17304 0.13611 C -0.18502 0.13102 -0.19505 0.12199 -0.20195 0.11389 C -0.20898 0.10602 -0.21198 0.09606 -0.21601 0.08009 C -0.21901 0.06389 -0.21901 0.05602 -0.21901 0.04398 C -0.21901 0.03194 -0.21901 0.01991 -0.21901 0.0081 " pathEditMode="relative" rAng="0" ptsTypes="AAAAAAAAAAAAAAAAAAAAAAA">
                                      <p:cBhvr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6" y="84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34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8013" y="1142999"/>
            <a:ext cx="8759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Ch</a:t>
            </a:r>
            <a:r>
              <a:rPr lang="en-US" sz="4800" b="1" dirty="0">
                <a:solidFill>
                  <a:srgbClr val="00B050"/>
                </a:solidFill>
                <a:latin typeface=".VnAvant" panose="020B7200000000000000" pitchFamily="34" charset="0"/>
              </a:rPr>
              <a:t>÷  “ 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r>
              <a:rPr lang="en-US" sz="4800" b="1" dirty="0">
                <a:solidFill>
                  <a:srgbClr val="00B050"/>
                </a:solidFill>
                <a:latin typeface=".VnAvant" panose="020B7200000000000000" pitchFamily="34" charset="0"/>
              </a:rPr>
              <a:t> ” </a:t>
            </a:r>
            <a:r>
              <a:rPr lang="en-US" sz="48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gåm</a:t>
            </a:r>
            <a:r>
              <a:rPr lang="en-US" sz="4800" b="1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cã</a:t>
            </a:r>
            <a:r>
              <a:rPr lang="en-US" sz="4800" b="1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mÊy</a:t>
            </a:r>
            <a:r>
              <a:rPr lang="en-US" sz="4800" b="1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nÐt</a:t>
            </a:r>
            <a:r>
              <a:rPr lang="en-US" sz="4800" b="1" dirty="0">
                <a:solidFill>
                  <a:srgbClr val="00B050"/>
                </a:solidFill>
                <a:latin typeface=".VnAvant" panose="020B7200000000000000" pitchFamily="34" charset="0"/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2944906"/>
            <a:ext cx="1140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.VnAvant" panose="020B7200000000000000" pitchFamily="34" charset="0"/>
              </a:rPr>
              <a:t>A: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5862" y="2876010"/>
            <a:ext cx="1058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.VnAvant" panose="020B7200000000000000" pitchFamily="34" charset="0"/>
              </a:rPr>
              <a:t>B: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08141" y="2765635"/>
            <a:ext cx="1160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.VnAvant" panose="020B7200000000000000" pitchFamily="34" charset="0"/>
              </a:rPr>
              <a:t>C: 3</a:t>
            </a:r>
          </a:p>
        </p:txBody>
      </p:sp>
    </p:spTree>
    <p:extLst>
      <p:ext uri="{BB962C8B-B14F-4D97-AF65-F5344CB8AC3E}">
        <p14:creationId xmlns:p14="http://schemas.microsoft.com/office/powerpoint/2010/main" val="1545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0.3224 -0.00857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0" y="-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6" grpId="2"/>
      <p:bldP spid="7" grpId="0"/>
      <p:bldP spid="7" grpId="1"/>
      <p:bldP spid="8" grpId="0"/>
      <p:bldP spid="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34"/>
            <a:ext cx="12191999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58013" y="1142999"/>
            <a:ext cx="8759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Ch</a:t>
            </a:r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÷  “ 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” </a:t>
            </a:r>
            <a:r>
              <a:rPr lang="en-US" sz="4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gåm</a:t>
            </a:r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cã</a:t>
            </a:r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mÊy</a:t>
            </a:r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nÐt</a:t>
            </a:r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3000" y="2944906"/>
            <a:ext cx="1140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.VnAvant" panose="020B7200000000000000" pitchFamily="34" charset="0"/>
              </a:rPr>
              <a:t>A: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25862" y="2876010"/>
            <a:ext cx="1058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.VnAvant" panose="020B7200000000000000" pitchFamily="34" charset="0"/>
              </a:rPr>
              <a:t>B: 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08141" y="2765635"/>
            <a:ext cx="1160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.VnAvant" panose="020B7200000000000000" pitchFamily="34" charset="0"/>
              </a:rPr>
              <a:t>C: 1</a:t>
            </a:r>
          </a:p>
        </p:txBody>
      </p:sp>
    </p:spTree>
    <p:extLst>
      <p:ext uri="{BB962C8B-B14F-4D97-AF65-F5344CB8AC3E}">
        <p14:creationId xmlns:p14="http://schemas.microsoft.com/office/powerpoint/2010/main" val="282489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3263 0.0007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5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7" grpId="0"/>
      <p:bldP spid="17" grpId="1"/>
      <p:bldP spid="18" grpId="0"/>
      <p:bldP spid="18" grpId="1"/>
      <p:bldP spid="18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34"/>
            <a:ext cx="12191999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58013" y="1142999"/>
            <a:ext cx="8759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Ch</a:t>
            </a:r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÷  “ 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” </a:t>
            </a:r>
            <a:r>
              <a:rPr lang="en-US" sz="4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gåm</a:t>
            </a:r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cã</a:t>
            </a:r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mÊy</a:t>
            </a:r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nÐt</a:t>
            </a:r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3000" y="2944906"/>
            <a:ext cx="1140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.VnAvant" panose="020B7200000000000000" pitchFamily="34" charset="0"/>
              </a:rPr>
              <a:t>A: 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25862" y="2876010"/>
            <a:ext cx="1058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.VnAvant" panose="020B7200000000000000" pitchFamily="34" charset="0"/>
              </a:rPr>
              <a:t>B: 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08141" y="2765635"/>
            <a:ext cx="1160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.VnAvant" panose="020B7200000000000000" pitchFamily="34" charset="0"/>
              </a:rPr>
              <a:t>C: 2</a:t>
            </a:r>
          </a:p>
        </p:txBody>
      </p:sp>
    </p:spTree>
    <p:extLst>
      <p:ext uri="{BB962C8B-B14F-4D97-AF65-F5344CB8AC3E}">
        <p14:creationId xmlns:p14="http://schemas.microsoft.com/office/powerpoint/2010/main" val="186963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3263 0.0007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5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7" grpId="0"/>
      <p:bldP spid="17" grpId="1"/>
      <p:bldP spid="18" grpId="0"/>
      <p:bldP spid="18" grpId="1"/>
      <p:bldP spid="18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167" b="91000" l="0" r="98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9783">
            <a:off x="-47052" y="3791637"/>
            <a:ext cx="1650806" cy="15223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83558" y="1365367"/>
            <a:ext cx="5424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KÕt</a:t>
            </a:r>
            <a:r>
              <a:rPr lang="en-US" sz="4800" b="1" dirty="0">
                <a:solidFill>
                  <a:srgbClr val="FF0066"/>
                </a:solidFill>
                <a:latin typeface=".VnAvant" panose="020B7200000000000000" pitchFamily="34" charset="0"/>
              </a:rPr>
              <a:t> thóc giê </a:t>
            </a:r>
            <a:r>
              <a:rPr lang="en-US" sz="48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häc</a:t>
            </a:r>
            <a:r>
              <a:rPr lang="en-US" sz="4800" b="1" dirty="0">
                <a:solidFill>
                  <a:srgbClr val="FF0066"/>
                </a:solidFill>
                <a:latin typeface=".VnAvant" panose="020B7200000000000000" pitchFamily="34" charset="0"/>
              </a:rPr>
              <a:t> 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167" b="91000" l="0" r="98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5428">
            <a:off x="1401680" y="2728444"/>
            <a:ext cx="1650806" cy="14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36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2.08333E-6 0.11898 C -2.08333E-6 0.17222 0.23529 0.23819 0.42617 0.23819 L 0.85274 0.23819 " pathEditMode="relative" rAng="0" ptsTypes="AAAA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30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78 0.00833 L 0.27995 0.00833 C 0.42683 0.00833 0.60808 -0.10255 0.60808 -0.1919 L 0.60808 -0.39213 " pathEditMode="relative" rAng="0" ptsTypes="AAA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86" y="-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262" y="182880"/>
            <a:ext cx="9144000" cy="62832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0640" y="475008"/>
            <a:ext cx="197522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vi-V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Chuẩn bị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3209" y="1528080"/>
            <a:ext cx="60960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altLang="en-US" sz="2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của cô</a:t>
            </a:r>
            <a:r>
              <a:rPr lang="pt-BR" altLang="en-US" sz="2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Thẻ chữ to</a:t>
            </a:r>
          </a:p>
          <a:p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Bài giảng điện tử</a:t>
            </a:r>
          </a:p>
          <a:p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Nhạc theo chủ đề</a:t>
            </a:r>
          </a:p>
          <a:p>
            <a:r>
              <a:rPr lang="pt-BR" altLang="en-US" sz="2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của trẻ</a:t>
            </a:r>
            <a:r>
              <a:rPr lang="pt-BR" altLang="en-US" sz="2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Rổ thẻ chữ ( o – ô – ơ )</a:t>
            </a:r>
            <a:r>
              <a:rPr lang="pt-BR" altLang="en-US" sz="2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altLang="en-US" sz="2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điểm</a:t>
            </a:r>
            <a:r>
              <a:rPr lang="pt-BR" altLang="en-US" sz="2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Lớp học Mẫu giáo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A2</a:t>
            </a: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7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4305" y="349239"/>
            <a:ext cx="2193229" cy="70788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</a:p>
        </p:txBody>
      </p:sp>
      <p:sp>
        <p:nvSpPr>
          <p:cNvPr id="6" name="Rectangle 5"/>
          <p:cNvSpPr/>
          <p:nvPr/>
        </p:nvSpPr>
        <p:spPr>
          <a:xfrm>
            <a:off x="2885739" y="1709427"/>
            <a:ext cx="818925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Bốn chân như bốn cột đình</a:t>
            </a:r>
            <a:endParaRPr lang="vi-VN" sz="2800" b="1" dirty="0">
              <a:solidFill>
                <a:srgbClr val="FF0000"/>
              </a:solidFill>
              <a:effectLst/>
              <a:latin typeface="+mj-lt"/>
            </a:endParaRPr>
          </a:p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Hai tai ve vẩy, hai ngà trắng phau</a:t>
            </a:r>
            <a:endParaRPr lang="vi-VN" sz="2800" b="1" dirty="0">
              <a:solidFill>
                <a:srgbClr val="FF0000"/>
              </a:solidFill>
              <a:effectLst/>
              <a:latin typeface="+mj-lt"/>
            </a:endParaRPr>
          </a:p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Vòi dài vắt vẻo trên đầu</a:t>
            </a:r>
            <a:endParaRPr lang="vi-VN" sz="2800" b="1" dirty="0">
              <a:solidFill>
                <a:srgbClr val="FF0000"/>
              </a:solidFill>
              <a:effectLst/>
              <a:latin typeface="+mj-lt"/>
            </a:endParaRPr>
          </a:p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Trong </a:t>
            </a:r>
            <a:r>
              <a:rPr lang="en-US" sz="2800" b="1" dirty="0">
                <a:solidFill>
                  <a:srgbClr val="FF0000"/>
                </a:solidFill>
                <a:latin typeface=".VnAvant" panose="020B7200000000000000" pitchFamily="34" charset="0"/>
              </a:rPr>
              <a:t>r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ừng thích sống với nhau từng đàn.</a:t>
            </a:r>
            <a:endParaRPr lang="en-US" sz="2800" b="1" dirty="0">
              <a:solidFill>
                <a:srgbClr val="FF0000"/>
              </a:solidFill>
              <a:effectLst/>
              <a:latin typeface=".VnAvant" panose="020B7200000000000000" pitchFamily="34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                                                  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Là con gì?</a:t>
            </a:r>
            <a:endParaRPr lang="en-US" sz="2800" b="1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endParaRPr lang="vi-VN" sz="2400" b="0" i="0" dirty="0">
              <a:solidFill>
                <a:srgbClr val="FF0000"/>
              </a:solidFill>
              <a:effectLst/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01" l="0" r="100000">
                        <a14:foregroundMark x1="23600" y1="19174" x2="23600" y2="19174"/>
                        <a14:foregroundMark x1="23000" y1="15846" x2="23000" y2="15846"/>
                        <a14:foregroundMark x1="20900" y1="15047" x2="20900" y2="15047"/>
                        <a14:foregroundMark x1="40800" y1="18642" x2="40800" y2="18642"/>
                        <a14:foregroundMark x1="37300" y1="18775" x2="37300" y2="18775"/>
                        <a14:foregroundMark x1="35700" y1="18642" x2="35700" y2="18642"/>
                        <a14:foregroundMark x1="38600" y1="24767" x2="38600" y2="24767"/>
                        <a14:foregroundMark x1="36400" y1="26232" x2="36400" y2="26232"/>
                        <a14:foregroundMark x1="36000" y1="24501" x2="36000" y2="245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160" y="536075"/>
            <a:ext cx="6615952" cy="38996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569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-0.00972 C 0.03203 -0.01806 0.01016 -0.02569 0.00221 -0.02569 C -0.04661 -0.02569 -0.09701 0.10231 -0.09701 0.23056 C -0.09701 0.16597 -0.12214 0.10231 -0.1457 0.10231 C -0.17096 0.10231 -0.1944 0.16667 -0.1944 0.23056 C -0.1944 0.19838 -0.2069 0.16597 -0.21966 0.16597 C -0.23216 0.16597 -0.24479 0.19769 -0.24479 0.23056 C -0.24479 0.21412 -0.25117 0.19838 -0.25729 0.19838 C -0.26367 0.19838 -0.26979 0.21481 -0.26979 0.23056 C -0.26979 0.22222 -0.27292 0.21412 -0.27617 0.21412 C -0.27773 0.21412 -0.28255 0.22245 -0.28255 0.23056 C -0.28255 0.22639 -0.28411 0.22222 -0.28555 0.22222 C -0.28555 0.22106 -0.28867 0.22593 -0.28867 0.23056 C -0.28867 0.22824 -0.28867 0.22639 -0.29023 0.22639 C -0.29023 0.22731 -0.29193 0.22847 -0.29193 0.23056 C -0.29193 0.2294 -0.29193 0.22824 -0.29193 0.22731 C -0.29349 0.22731 -0.29349 0.22824 -0.29349 0.2294 C -0.29518 0.2294 -0.29518 0.22847 -0.29518 0.22731 C -0.29674 0.22731 -0.29674 0.22824 -0.29674 0.2294 " pathEditMode="relative" rAng="0" ptsTypes="AAAAAAAAAAAAAAAAAAA">
                                      <p:cBhvr>
                                        <p:cTn id="7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1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01" l="0" r="100000">
                        <a14:foregroundMark x1="23600" y1="19174" x2="23600" y2="19174"/>
                        <a14:foregroundMark x1="23000" y1="15846" x2="23000" y2="15846"/>
                        <a14:foregroundMark x1="20900" y1="15047" x2="20900" y2="15047"/>
                        <a14:foregroundMark x1="40800" y1="18642" x2="40800" y2="18642"/>
                        <a14:foregroundMark x1="37300" y1="18775" x2="37300" y2="18775"/>
                        <a14:foregroundMark x1="35700" y1="18642" x2="35700" y2="18642"/>
                        <a14:foregroundMark x1="38600" y1="24767" x2="38600" y2="24767"/>
                        <a14:foregroundMark x1="36400" y1="26232" x2="36400" y2="26232"/>
                        <a14:foregroundMark x1="36000" y1="24501" x2="36000" y2="245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583" y="451624"/>
            <a:ext cx="5540443" cy="32657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3186953" y="4141695"/>
            <a:ext cx="54864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F0"/>
                </a:solidFill>
                <a:latin typeface=".VnAvant" panose="020B7200000000000000" pitchFamily="34" charset="0"/>
              </a:rPr>
              <a:t>con voi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64" b="89590" l="30000" r="4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53" y="3920330"/>
            <a:ext cx="5486400" cy="1932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64" b="89590" l="30000" r="4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110" y="3920329"/>
            <a:ext cx="5474855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7051" y="130629"/>
            <a:ext cx="3057247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7050" y="130629"/>
            <a:ext cx="3057247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0" b="1" dirty="0">
                <a:solidFill>
                  <a:srgbClr val="00B0F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67049" y="130628"/>
            <a:ext cx="3057247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0" b="1" dirty="0">
                <a:solidFill>
                  <a:srgbClr val="FF00FF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7047" y="130628"/>
            <a:ext cx="3057247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0" b="1" dirty="0">
                <a:solidFill>
                  <a:srgbClr val="00B05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01499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3463" y="418011"/>
            <a:ext cx="5886548" cy="1015663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.VnAvant" panose="020B7200000000000000" pitchFamily="34" charset="0"/>
              </a:rPr>
              <a:t>CÊu</a:t>
            </a:r>
            <a:r>
              <a:rPr lang="en-US" sz="6000" b="1" dirty="0">
                <a:latin typeface=".VnAvant" panose="020B7200000000000000" pitchFamily="34" charset="0"/>
              </a:rPr>
              <a:t> t¹o </a:t>
            </a:r>
            <a:r>
              <a:rPr lang="en-US" sz="6000" b="1" dirty="0" err="1">
                <a:latin typeface=".VnAvant" panose="020B7200000000000000" pitchFamily="34" charset="0"/>
              </a:rPr>
              <a:t>ch</a:t>
            </a:r>
            <a:r>
              <a:rPr lang="en-US" sz="6000" b="1" dirty="0">
                <a:latin typeface=".VnAvant" panose="020B7200000000000000" pitchFamily="34" charset="0"/>
              </a:rPr>
              <a:t>÷ o: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84" y="209006"/>
            <a:ext cx="6003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0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5867" y="181959"/>
            <a:ext cx="6135013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.VnAvant" panose="020B7200000000000000" pitchFamily="34" charset="0"/>
              </a:rPr>
              <a:t>C¸c</a:t>
            </a:r>
            <a:r>
              <a:rPr lang="en-US" sz="6000" b="1" dirty="0">
                <a:latin typeface=".VnAvant" panose="020B7200000000000000" pitchFamily="34" charset="0"/>
              </a:rPr>
              <a:t> </a:t>
            </a:r>
            <a:r>
              <a:rPr lang="en-US" sz="6000" b="1" dirty="0" err="1">
                <a:latin typeface=".VnAvant" panose="020B7200000000000000" pitchFamily="34" charset="0"/>
              </a:rPr>
              <a:t>kiÓu</a:t>
            </a:r>
            <a:r>
              <a:rPr lang="en-US" sz="6000" b="1" dirty="0">
                <a:latin typeface=".VnAvant" panose="020B7200000000000000" pitchFamily="34" charset="0"/>
              </a:rPr>
              <a:t> </a:t>
            </a:r>
            <a:r>
              <a:rPr lang="en-US" sz="6000" b="1" dirty="0" err="1">
                <a:latin typeface=".VnAvant" panose="020B7200000000000000" pitchFamily="34" charset="0"/>
              </a:rPr>
              <a:t>ch</a:t>
            </a:r>
            <a:r>
              <a:rPr lang="en-US" sz="6000" b="1" dirty="0">
                <a:latin typeface=".VnAvant" panose="020B7200000000000000" pitchFamily="34" charset="0"/>
              </a:rPr>
              <a:t>÷ o: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39153" y="1489260"/>
            <a:ext cx="2483372" cy="44012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552" y="1489260"/>
            <a:ext cx="3199915" cy="4401205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US" sz="28000" b="1" dirty="0">
                <a:solidFill>
                  <a:srgbClr val="92D050"/>
                </a:solidFill>
                <a:latin typeface=".VnAvant" panose="020B7200000000000000" pitchFamily="34" charset="0"/>
              </a:rPr>
              <a:t>O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38799" y="1314448"/>
            <a:ext cx="5378823" cy="4576017"/>
            <a:chOff x="5638799" y="1314448"/>
            <a:chExt cx="5378823" cy="4576017"/>
          </a:xfrm>
        </p:grpSpPr>
        <p:sp>
          <p:nvSpPr>
            <p:cNvPr id="8" name="Rectangle 7"/>
            <p:cNvSpPr/>
            <p:nvPr/>
          </p:nvSpPr>
          <p:spPr>
            <a:xfrm>
              <a:off x="8328210" y="1517295"/>
              <a:ext cx="2528047" cy="437317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000" l="50000" r="99321">
                          <a14:foregroundMark x1="78281" y1="65667" x2="78281" y2="65667"/>
                          <a14:foregroundMark x1="71719" y1="65667" x2="71719" y2="65667"/>
                          <a14:foregroundMark x1="69005" y1="71333" x2="69005" y2="71333"/>
                          <a14:foregroundMark x1="71041" y1="84333" x2="71041" y2="84333"/>
                          <a14:foregroundMark x1="75339" y1="89667" x2="75339" y2="89667"/>
                          <a14:foregroundMark x1="78281" y1="84333" x2="78281" y2="84333"/>
                          <a14:foregroundMark x1="76697" y1="78333" x2="76697" y2="78333"/>
                          <a14:foregroundMark x1="78054" y1="68333" x2="78054" y2="68333"/>
                          <a14:foregroundMark x1="73756" y1="68667" x2="73756" y2="68667"/>
                          <a14:foregroundMark x1="74208" y1="54333" x2="74208" y2="54333"/>
                          <a14:foregroundMark x1="67873" y1="78667" x2="67873" y2="78667"/>
                          <a14:foregroundMark x1="71041" y1="56667" x2="71041" y2="56667"/>
                          <a14:foregroundMark x1="67873" y1="59333" x2="67873" y2="59333"/>
                          <a14:foregroundMark x1="65158" y1="61667" x2="65158" y2="61667"/>
                          <a14:foregroundMark x1="63348" y1="71333" x2="63348" y2="71333"/>
                          <a14:foregroundMark x1="63348" y1="82000" x2="63348" y2="82000"/>
                          <a14:foregroundMark x1="65158" y1="85667" x2="65158" y2="85667"/>
                          <a14:foregroundMark x1="66742" y1="90000" x2="66742" y2="90000"/>
                          <a14:foregroundMark x1="69457" y1="93667" x2="69457" y2="93667"/>
                          <a14:foregroundMark x1="71946" y1="95667" x2="71946" y2="95667"/>
                          <a14:backgroundMark x1="80317" y1="73000" x2="80317" y2="73000"/>
                          <a14:backgroundMark x1="79638" y1="70667" x2="79638" y2="70667"/>
                          <a14:backgroundMark x1="79638" y1="65667" x2="79638" y2="65667"/>
                          <a14:backgroundMark x1="64480" y1="46333" x2="64480" y2="46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799" y="1314448"/>
              <a:ext cx="5378823" cy="32575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309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579">
            <a:off x="1504349" y="4484663"/>
            <a:ext cx="2586444" cy="19327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257">
            <a:off x="6577867" y="4099952"/>
            <a:ext cx="1281418" cy="12814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47" l="957" r="100000">
                        <a14:foregroundMark x1="46890" y1="93802" x2="46890" y2="93802"/>
                        <a14:backgroundMark x1="6699" y1="24793" x2="6699" y2="24793"/>
                        <a14:backgroundMark x1="17225" y1="23554" x2="17225" y2="23554"/>
                        <a14:backgroundMark x1="24880" y1="19835" x2="24880" y2="19835"/>
                        <a14:backgroundMark x1="31579" y1="17769" x2="31579" y2="17769"/>
                        <a14:backgroundMark x1="61722" y1="20248" x2="61722" y2="20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6559">
            <a:off x="5618243" y="-347034"/>
            <a:ext cx="1170714" cy="13555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333" b="90000" l="5778" r="97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95" y="5709054"/>
            <a:ext cx="1622611" cy="12077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14" y="1775012"/>
            <a:ext cx="3577197" cy="46403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536" y="5197596"/>
            <a:ext cx="2819400" cy="1628775"/>
          </a:xfrm>
          <a:prstGeom prst="rect">
            <a:avLst/>
          </a:prstGeom>
        </p:spPr>
      </p:pic>
      <p:pic>
        <p:nvPicPr>
          <p:cNvPr id="2" name="Tiếng Hổ gầ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736481" y="6291930"/>
            <a:ext cx="400049" cy="534441"/>
          </a:xfrm>
          <a:prstGeom prst="rect">
            <a:avLst/>
          </a:prstGeom>
        </p:spPr>
      </p:pic>
      <p:pic>
        <p:nvPicPr>
          <p:cNvPr id="3" name="Ta-Di-Vao-Rung-Xanh-sam-sa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8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68 0.10463 L -0.3677 0.19491 " pathEditMode="relative" rAng="0" ptsTypes="AA">
                                      <p:cBhvr>
                                        <p:cTn id="8" dur="10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19" y="45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50" fill="hold">
                                          <p:stCondLst>
                                            <p:cond delay="20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50" fill="hold">
                                          <p:stCondLst>
                                            <p:cond delay="4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50" fill="hold">
                                          <p:stCondLst>
                                            <p:cond delay="6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50" fill="hold">
                                          <p:stCondLst>
                                            <p:cond delay="8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-0.50235 -0.05255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26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29 -0.00186 L 0.18932 0.04143 " pathEditMode="relative" rAng="0" ptsTypes="AA">
                                      <p:cBhvr>
                                        <p:cTn id="2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15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3634 L -0.33346 -0.03611 " pathEditMode="relative" rAng="0" ptsTypes="AA">
                                      <p:cBhvr>
                                        <p:cTn id="43" dur="10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491</Words>
  <Application>Microsoft Office PowerPoint</Application>
  <PresentationFormat>Widescreen</PresentationFormat>
  <Paragraphs>94</Paragraphs>
  <Slides>24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QC</cp:lastModifiedBy>
  <cp:revision>21</cp:revision>
  <dcterms:created xsi:type="dcterms:W3CDTF">2021-09-03T06:37:08Z</dcterms:created>
  <dcterms:modified xsi:type="dcterms:W3CDTF">2024-09-18T17:42:15Z</dcterms:modified>
</cp:coreProperties>
</file>