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8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E0E0-8437-89FC-CAB8-F4DD884CA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406D2-283B-830A-2E74-1515814D4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0D80C-F153-5346-2D78-C60E4CF0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278-E488-4423-9664-632838D7FBD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C3598-5203-A0B1-E779-202D2842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EA30D-8D29-DDAE-1997-1492B883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439-9C26-4B95-9A0A-DAF00124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5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29FA-FDC8-8DB0-C381-A7C7D1E1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9F693-2453-0BA4-01C6-7000F0F99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56122-853C-7912-5BF3-843900C7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278-E488-4423-9664-632838D7FBD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5B601-7B1B-C772-3E87-6E2C10D8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23A94-B5FD-F24B-FAAA-4B09129D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439-9C26-4B95-9A0A-DAF00124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1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4AE85A-9987-98ED-581F-A020CF5A7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79489-B149-5663-BB56-E60D25F76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033D2-ECFE-6B41-BAE8-82A7014EB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278-E488-4423-9664-632838D7FBD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1A999-393B-A3B9-A770-0D95868B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2797F-2940-F7CB-F217-5B6A5600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439-9C26-4B95-9A0A-DAF00124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2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1C2B-8C62-CF3A-5E74-DDF1ECE8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EE9ED-D2A8-C0F7-04AB-5F2F14F01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73C1E-BC83-1DC8-ADC5-AFF826D0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278-E488-4423-9664-632838D7FBD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2D69-F1FC-EAB1-FFDB-E20C030B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CE799-6DEB-22E4-F114-A0EBA5C5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439-9C26-4B95-9A0A-DAF00124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7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3116-3FFF-33B6-9312-D29AABB8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4BFBA-843A-EFF2-F149-2A04FF4F7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B0399-9E36-6D66-F3C7-2726EE953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278-E488-4423-9664-632838D7FBD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A4243-0A31-EB84-F96B-D588D506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F78E4-31C8-05F9-3DDC-3973F540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439-9C26-4B95-9A0A-DAF00124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B9973-1880-BB7E-393C-37C5E7D8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F6F0F-2182-84FC-F72E-398317099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8D67B-0667-E4EB-AA7F-EC8C6047F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CFEAA-851A-07F8-50D6-0A9C86106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278-E488-4423-9664-632838D7FBD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973D2-D7BD-958A-89AC-11A4FAA8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4B8E0-7C5E-DCA2-3590-4E55B375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439-9C26-4B95-9A0A-DAF00124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1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B6B36-5680-A139-ACEA-F2E28D7A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0B735-0910-FB4B-BACC-9802898DE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7112A-604C-DD9D-1658-A76DE8BF8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7682E4-0BF7-14D5-0590-458EA1F3D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274C2B-0E17-9CD4-7213-A68E2ED74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A7BC49-F420-BE08-2AE4-32F2B2F8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278-E488-4423-9664-632838D7FBD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56F268-2819-A9AE-C279-C27A78F9F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7E886-60B9-BC5D-D231-612E0591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439-9C26-4B95-9A0A-DAF00124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6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44916-A370-1F7E-E638-8EED0393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6E504-E0A0-03B0-28A2-98F80BDB7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278-E488-4423-9664-632838D7FBD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47673-D0E0-018B-EFEC-9947B206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1F215-D1C3-6738-4FDA-674220E1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439-9C26-4B95-9A0A-DAF00124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21BB97-D662-0594-4469-EFA65DDF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278-E488-4423-9664-632838D7FBD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AB7D1-34D7-C4B4-E217-FA01CA62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DDEB0-3C1A-7164-33F6-D7662BF9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439-9C26-4B95-9A0A-DAF00124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0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E04C7-E0BC-87C2-9884-6126666B0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AA3D2-6861-1362-DE02-6B8A1DE88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8E005-4D14-B275-4668-24255DBB8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DE972-9396-7416-1D93-27FFB3D00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278-E488-4423-9664-632838D7FBD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CEFB9-5941-EB0B-159A-0CF4E76B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FEB71-8A37-20CB-A69E-7A5316E9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439-9C26-4B95-9A0A-DAF00124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5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3BB0D-3101-1A58-ACB9-D192E030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D1494C-67D5-4B53-D4DF-845E40C24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DF801-9C8E-C1FF-6300-94AAD68E6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33FF2-AC15-AD7E-FFB6-0EFBA0B5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278-E488-4423-9664-632838D7FBD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09944-14C8-81DB-C539-60E8FCEC8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FC772-EF12-7408-0308-B2376FB5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439-9C26-4B95-9A0A-DAF00124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4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822472-DB90-C9DF-F3F7-DE996430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A34DB-267B-5421-B6C1-04152DCA2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F7B47-FDE9-096E-D844-170C99340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20278-E488-4423-9664-632838D7FBD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5393B-D744-4953-85B1-EC240E15E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ECA59-444C-BCAB-70C1-F9394C5B0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3E439-9C26-4B95-9A0A-DAF00124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2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6D276A5-0A42-F7D1-62AF-520B5419D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72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76264D-AFD3-151E-27A3-93507BD2D841}"/>
              </a:ext>
            </a:extLst>
          </p:cNvPr>
          <p:cNvSpPr txBox="1"/>
          <p:nvPr/>
        </p:nvSpPr>
        <p:spPr>
          <a:xfrm>
            <a:off x="3086100" y="390525"/>
            <a:ext cx="591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+mj-lt"/>
              </a:rPr>
              <a:t>PHÒNG GIÁO DỤC VÀ ĐÀO TẠO QUẬN LONG BIÊN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B854B-076C-1B26-D2A9-A359C7BFE60F}"/>
              </a:ext>
            </a:extLst>
          </p:cNvPr>
          <p:cNvSpPr txBox="1"/>
          <p:nvPr/>
        </p:nvSpPr>
        <p:spPr>
          <a:xfrm>
            <a:off x="3158601" y="759857"/>
            <a:ext cx="439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+mj-lt"/>
              </a:rPr>
              <a:t>  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TRƯỜNG MẦM NON LONG BIÊN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94004C0-4237-6E05-6CF6-82F097400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74" y="1201960"/>
            <a:ext cx="844517" cy="8327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EFC793-E3EE-4F39-D95C-6AC21697C60C}"/>
              </a:ext>
            </a:extLst>
          </p:cNvPr>
          <p:cNvSpPr txBox="1"/>
          <p:nvPr/>
        </p:nvSpPr>
        <p:spPr>
          <a:xfrm>
            <a:off x="2290437" y="2107508"/>
            <a:ext cx="7776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F199A9-FBCA-405E-B2B1-E7AC24BB6C7F}"/>
              </a:ext>
            </a:extLst>
          </p:cNvPr>
          <p:cNvSpPr/>
          <p:nvPr/>
        </p:nvSpPr>
        <p:spPr>
          <a:xfrm>
            <a:off x="3158601" y="3932212"/>
            <a:ext cx="5628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KPKH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NGÀY TẾT TRUNG THU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5-6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</p:txBody>
      </p:sp>
    </p:spTree>
    <p:extLst>
      <p:ext uri="{BB962C8B-B14F-4D97-AF65-F5344CB8AC3E}">
        <p14:creationId xmlns:p14="http://schemas.microsoft.com/office/powerpoint/2010/main" val="353879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t air balloons in the sky&#10;&#10;Description automatically generated with medium confidence">
            <a:extLst>
              <a:ext uri="{FF2B5EF4-FFF2-40B4-BE49-F238E27FC236}">
                <a16:creationId xmlns:a16="http://schemas.microsoft.com/office/drawing/2014/main" id="{BDB55D6C-6048-9598-703D-C0807075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13"/>
            <a:ext cx="12191999" cy="6911613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52D05B6-3422-BECA-85F8-4D50B57F30E2}"/>
              </a:ext>
            </a:extLst>
          </p:cNvPr>
          <p:cNvSpPr/>
          <p:nvPr/>
        </p:nvSpPr>
        <p:spPr>
          <a:xfrm>
            <a:off x="1544714" y="1298185"/>
            <a:ext cx="9268288" cy="4208015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4CA5F-C68C-583B-A47A-3DA7C52E78EB}"/>
              </a:ext>
            </a:extLst>
          </p:cNvPr>
          <p:cNvSpPr txBox="1"/>
          <p:nvPr/>
        </p:nvSpPr>
        <p:spPr>
          <a:xfrm>
            <a:off x="4438835" y="1686757"/>
            <a:ext cx="3009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err="1">
                <a:latin typeface="+mj-lt"/>
              </a:rPr>
              <a:t>Trò</a:t>
            </a:r>
            <a:r>
              <a:rPr lang="vi-VN" sz="5400" b="1" dirty="0">
                <a:latin typeface="+mj-lt"/>
              </a:rPr>
              <a:t> chơi</a:t>
            </a:r>
            <a:endParaRPr lang="en-US" sz="54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F982A-F93B-DA64-938A-665BB8EE88D4}"/>
              </a:ext>
            </a:extLst>
          </p:cNvPr>
          <p:cNvSpPr txBox="1"/>
          <p:nvPr/>
        </p:nvSpPr>
        <p:spPr>
          <a:xfrm>
            <a:off x="2459115" y="2610087"/>
            <a:ext cx="7279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6000" b="1" dirty="0">
                <a:latin typeface="+mj-lt"/>
              </a:rPr>
              <a:t> </a:t>
            </a:r>
            <a:r>
              <a:rPr lang="vi-VN" sz="6000" b="1" dirty="0">
                <a:latin typeface="+mj-lt"/>
              </a:rPr>
              <a:t>nhanh </a:t>
            </a:r>
            <a:r>
              <a:rPr lang="vi-VN" sz="6000" b="1" dirty="0" err="1">
                <a:latin typeface="+mj-lt"/>
              </a:rPr>
              <a:t>nhất</a:t>
            </a:r>
            <a:endParaRPr lang="en-US" sz="6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577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06985A2B-A8E2-3188-2CD1-9B02F8492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613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8EEE116F-65E1-201E-C564-CF7D12880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04" y="233894"/>
            <a:ext cx="4668041" cy="6224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0BC732-81CD-557E-4B17-2570627A2EEB}"/>
              </a:ext>
            </a:extLst>
          </p:cNvPr>
          <p:cNvSpPr/>
          <p:nvPr/>
        </p:nvSpPr>
        <p:spPr>
          <a:xfrm>
            <a:off x="3302494" y="170213"/>
            <a:ext cx="4909351" cy="65175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32749D-093D-DCA5-FA1E-E0A8CF77936F}"/>
              </a:ext>
            </a:extLst>
          </p:cNvPr>
          <p:cNvSpPr txBox="1"/>
          <p:nvPr/>
        </p:nvSpPr>
        <p:spPr>
          <a:xfrm>
            <a:off x="4003829" y="2219417"/>
            <a:ext cx="3852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latin typeface="+mj-lt"/>
              </a:rPr>
              <a:t>Loại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đồ</a:t>
            </a:r>
            <a:r>
              <a:rPr lang="vi-VN" sz="3200" b="1" dirty="0">
                <a:latin typeface="+mj-lt"/>
              </a:rPr>
              <a:t> chơi </a:t>
            </a:r>
            <a:r>
              <a:rPr lang="vi-VN" sz="3200" b="1" dirty="0" err="1">
                <a:latin typeface="+mj-lt"/>
              </a:rPr>
              <a:t>thường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thấy</a:t>
            </a:r>
            <a:r>
              <a:rPr lang="vi-VN" sz="3200" b="1" dirty="0">
                <a:latin typeface="+mj-lt"/>
              </a:rPr>
              <a:t> trong </a:t>
            </a:r>
            <a:r>
              <a:rPr lang="vi-VN" sz="3200" b="1" dirty="0" err="1">
                <a:latin typeface="+mj-lt"/>
              </a:rPr>
              <a:t>ngày</a:t>
            </a:r>
            <a:r>
              <a:rPr lang="vi-VN" sz="3200" b="1" dirty="0">
                <a:latin typeface="+mj-lt"/>
              </a:rPr>
              <a:t> trung thu </a:t>
            </a:r>
            <a:r>
              <a:rPr lang="vi-VN" sz="3200" b="1" dirty="0" err="1">
                <a:latin typeface="+mj-lt"/>
              </a:rPr>
              <a:t>là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gì</a:t>
            </a:r>
            <a:r>
              <a:rPr lang="vi-VN" sz="3200" b="1" dirty="0">
                <a:latin typeface="+mj-lt"/>
              </a:rPr>
              <a:t>?</a:t>
            </a:r>
            <a:endParaRPr lang="en-US" sz="3200" b="1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58D09C-4526-4F9D-6CD8-23F8B652B14E}"/>
              </a:ext>
            </a:extLst>
          </p:cNvPr>
          <p:cNvSpPr/>
          <p:nvPr/>
        </p:nvSpPr>
        <p:spPr>
          <a:xfrm>
            <a:off x="3261154" y="233894"/>
            <a:ext cx="4950691" cy="65594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2602F9-9FAD-A3BF-95CE-BF1A17BB9608}"/>
              </a:ext>
            </a:extLst>
          </p:cNvPr>
          <p:cNvSpPr txBox="1"/>
          <p:nvPr/>
        </p:nvSpPr>
        <p:spPr>
          <a:xfrm>
            <a:off x="4287915" y="3004247"/>
            <a:ext cx="3187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Câu </a:t>
            </a:r>
            <a:r>
              <a:rPr lang="vi-VN" sz="4000" b="1" dirty="0" err="1">
                <a:latin typeface="+mj-lt"/>
              </a:rPr>
              <a:t>hỏi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số</a:t>
            </a:r>
            <a:r>
              <a:rPr lang="vi-VN" sz="4000" b="1" dirty="0">
                <a:latin typeface="+mj-lt"/>
              </a:rPr>
              <a:t> 1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21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8151 -0.016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55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-0.69636 0.025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18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ckground pattern, scatter chart&#10;&#10;Description automatically generated">
            <a:extLst>
              <a:ext uri="{FF2B5EF4-FFF2-40B4-BE49-F238E27FC236}">
                <a16:creationId xmlns:a16="http://schemas.microsoft.com/office/drawing/2014/main" id="{2F99C1A4-5596-E76B-12BC-B8509146C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food, table, coffee, cup&#10;&#10;Description automatically generated">
            <a:extLst>
              <a:ext uri="{FF2B5EF4-FFF2-40B4-BE49-F238E27FC236}">
                <a16:creationId xmlns:a16="http://schemas.microsoft.com/office/drawing/2014/main" id="{49587702-B58B-DC13-E2EA-FE4066A74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366837"/>
            <a:ext cx="6191250" cy="4124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7B90BA-DF45-7E78-59A6-7E4047B81F80}"/>
              </a:ext>
            </a:extLst>
          </p:cNvPr>
          <p:cNvSpPr txBox="1"/>
          <p:nvPr/>
        </p:nvSpPr>
        <p:spPr>
          <a:xfrm>
            <a:off x="3062796" y="5121830"/>
            <a:ext cx="333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bg1"/>
                </a:solidFill>
              </a:rPr>
              <a:t>Bánh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nướng</a:t>
            </a:r>
            <a:r>
              <a:rPr lang="vi-VN" b="1" dirty="0">
                <a:solidFill>
                  <a:schemeClr val="bg1"/>
                </a:solidFill>
              </a:rPr>
              <a:t> – </a:t>
            </a:r>
            <a:r>
              <a:rPr lang="vi-VN" b="1" dirty="0" err="1">
                <a:solidFill>
                  <a:schemeClr val="bg1"/>
                </a:solidFill>
              </a:rPr>
              <a:t>bánh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dẻo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95C667-6C7A-9159-3B48-3AD2BD5D7F10}"/>
              </a:ext>
            </a:extLst>
          </p:cNvPr>
          <p:cNvSpPr/>
          <p:nvPr/>
        </p:nvSpPr>
        <p:spPr>
          <a:xfrm>
            <a:off x="2824579" y="1236214"/>
            <a:ext cx="6542842" cy="43855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FF389-080A-0A93-B237-A2E2616EAF84}"/>
              </a:ext>
            </a:extLst>
          </p:cNvPr>
          <p:cNvSpPr txBox="1"/>
          <p:nvPr/>
        </p:nvSpPr>
        <p:spPr>
          <a:xfrm>
            <a:off x="3631864" y="2553006"/>
            <a:ext cx="5078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latin typeface="+mj-lt"/>
              </a:rPr>
              <a:t>Loại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bánh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đặc</a:t>
            </a:r>
            <a:r>
              <a:rPr lang="vi-VN" sz="2400" b="1" dirty="0">
                <a:latin typeface="+mj-lt"/>
              </a:rPr>
              <a:t> trưng trong </a:t>
            </a:r>
            <a:r>
              <a:rPr lang="vi-VN" sz="2400" b="1" dirty="0" err="1">
                <a:latin typeface="+mj-lt"/>
              </a:rPr>
              <a:t>ngày</a:t>
            </a:r>
            <a:r>
              <a:rPr lang="vi-VN" sz="2400" b="1" dirty="0">
                <a:latin typeface="+mj-lt"/>
              </a:rPr>
              <a:t> trung thu </a:t>
            </a:r>
            <a:r>
              <a:rPr lang="vi-VN" sz="2400" b="1" dirty="0" err="1">
                <a:latin typeface="+mj-lt"/>
              </a:rPr>
              <a:t>là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bánh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gì</a:t>
            </a:r>
            <a:endParaRPr lang="vi-VN" sz="2400" b="1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B33F27-F8B4-6B9C-CC98-622CEDA344FC}"/>
              </a:ext>
            </a:extLst>
          </p:cNvPr>
          <p:cNvSpPr/>
          <p:nvPr/>
        </p:nvSpPr>
        <p:spPr>
          <a:xfrm>
            <a:off x="2576004" y="1165192"/>
            <a:ext cx="6791417" cy="45276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04A1A-42AE-7A11-DA42-EA59565DBAAE}"/>
              </a:ext>
            </a:extLst>
          </p:cNvPr>
          <p:cNvSpPr txBox="1"/>
          <p:nvPr/>
        </p:nvSpPr>
        <p:spPr>
          <a:xfrm>
            <a:off x="4537387" y="2782667"/>
            <a:ext cx="442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Câu </a:t>
            </a:r>
            <a:r>
              <a:rPr lang="vi-VN" sz="3600" b="1" dirty="0" err="1">
                <a:latin typeface="+mj-lt"/>
              </a:rPr>
              <a:t>hỏi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số</a:t>
            </a:r>
            <a:r>
              <a:rPr lang="vi-VN" sz="3600" b="1" dirty="0">
                <a:latin typeface="+mj-lt"/>
              </a:rPr>
              <a:t> 2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69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91354 -0.067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77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737 -0.080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85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10FA0-DF19-E043-8320-28DE5E797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2"/>
            <a:ext cx="12192000" cy="68422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4C51BD-9FBF-3141-58DC-E6535B7DEE15}"/>
              </a:ext>
            </a:extLst>
          </p:cNvPr>
          <p:cNvSpPr txBox="1"/>
          <p:nvPr/>
        </p:nvSpPr>
        <p:spPr>
          <a:xfrm>
            <a:off x="2698813" y="2308194"/>
            <a:ext cx="6116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+mj-lt"/>
              </a:rPr>
              <a:t>Xin </a:t>
            </a:r>
            <a:r>
              <a:rPr lang="vi-VN" sz="4400" b="1" dirty="0" err="1">
                <a:latin typeface="+mj-lt"/>
              </a:rPr>
              <a:t>chào</a:t>
            </a:r>
            <a:r>
              <a:rPr lang="vi-VN" sz="4400" b="1" dirty="0">
                <a:latin typeface="+mj-lt"/>
              </a:rPr>
              <a:t> </a:t>
            </a:r>
            <a:r>
              <a:rPr lang="vi-VN" sz="4400" b="1" dirty="0" err="1">
                <a:latin typeface="+mj-lt"/>
              </a:rPr>
              <a:t>và</a:t>
            </a:r>
            <a:r>
              <a:rPr lang="vi-VN" sz="4400" b="1" dirty="0">
                <a:latin typeface="+mj-lt"/>
              </a:rPr>
              <a:t> </a:t>
            </a:r>
            <a:r>
              <a:rPr lang="vi-VN" sz="4400" b="1" dirty="0" err="1">
                <a:latin typeface="+mj-lt"/>
              </a:rPr>
              <a:t>hẹn</a:t>
            </a:r>
            <a:r>
              <a:rPr lang="vi-VN" sz="4400" b="1" dirty="0">
                <a:latin typeface="+mj-lt"/>
              </a:rPr>
              <a:t> </a:t>
            </a:r>
            <a:r>
              <a:rPr lang="vi-VN" sz="4400" b="1" dirty="0" err="1">
                <a:latin typeface="+mj-lt"/>
              </a:rPr>
              <a:t>gặp</a:t>
            </a:r>
            <a:r>
              <a:rPr lang="vi-VN" sz="4400" b="1" dirty="0">
                <a:latin typeface="+mj-lt"/>
              </a:rPr>
              <a:t> </a:t>
            </a:r>
            <a:r>
              <a:rPr lang="vi-VN" sz="4400" b="1" dirty="0" err="1">
                <a:latin typeface="+mj-lt"/>
              </a:rPr>
              <a:t>lại</a:t>
            </a:r>
            <a:r>
              <a:rPr lang="vi-VN" sz="4400" b="1" dirty="0"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992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able, picture frame&#10;&#10;Description automatically generated">
            <a:extLst>
              <a:ext uri="{FF2B5EF4-FFF2-40B4-BE49-F238E27FC236}">
                <a16:creationId xmlns:a16="http://schemas.microsoft.com/office/drawing/2014/main" id="{7B5605C4-6ECC-5760-5D82-435018C92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FEDC59-068A-7D66-62C5-9E3AEB7774F7}"/>
              </a:ext>
            </a:extLst>
          </p:cNvPr>
          <p:cNvSpPr txBox="1"/>
          <p:nvPr/>
        </p:nvSpPr>
        <p:spPr>
          <a:xfrm>
            <a:off x="1704975" y="1543050"/>
            <a:ext cx="9277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latin typeface="+mj-lt"/>
              </a:rPr>
              <a:t>Kiến</a:t>
            </a:r>
            <a:r>
              <a:rPr lang="vi-VN" b="1" dirty="0">
                <a:latin typeface="+mj-lt"/>
              </a:rPr>
              <a:t> </a:t>
            </a:r>
            <a:r>
              <a:rPr lang="vi-VN" b="1" dirty="0" err="1">
                <a:latin typeface="+mj-lt"/>
              </a:rPr>
              <a:t>thức</a:t>
            </a:r>
            <a:endParaRPr lang="vi-VN" b="1" dirty="0">
              <a:latin typeface="+mj-lt"/>
            </a:endParaRPr>
          </a:p>
          <a:p>
            <a:r>
              <a:rPr lang="vi-VN" b="1" dirty="0">
                <a:latin typeface="+mj-lt"/>
              </a:rPr>
              <a:t>- </a:t>
            </a:r>
            <a:r>
              <a:rPr lang="vi-VN" b="1" dirty="0" err="1">
                <a:latin typeface="+mj-lt"/>
              </a:rPr>
              <a:t>Trẻ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tết</a:t>
            </a:r>
            <a:r>
              <a:rPr lang="vi-VN" dirty="0">
                <a:latin typeface="+mj-lt"/>
              </a:rPr>
              <a:t> trung thu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chức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vào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rằm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tháng</a:t>
            </a:r>
            <a:r>
              <a:rPr lang="vi-VN" dirty="0">
                <a:latin typeface="+mj-lt"/>
              </a:rPr>
              <a:t> 8 </a:t>
            </a:r>
            <a:r>
              <a:rPr lang="vi-VN" dirty="0" err="1">
                <a:latin typeface="+mj-lt"/>
              </a:rPr>
              <a:t>hàng</a:t>
            </a:r>
            <a:r>
              <a:rPr lang="vi-VN" dirty="0">
                <a:latin typeface="+mj-lt"/>
              </a:rPr>
              <a:t> năm</a:t>
            </a:r>
          </a:p>
          <a:p>
            <a:pPr marL="285750" indent="-285750">
              <a:buFontTx/>
              <a:buChar char="-"/>
            </a:pP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hoạt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động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diễn</a:t>
            </a:r>
            <a:r>
              <a:rPr lang="vi-VN" dirty="0">
                <a:latin typeface="+mj-lt"/>
              </a:rPr>
              <a:t> ra trong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tết</a:t>
            </a:r>
            <a:r>
              <a:rPr lang="vi-VN" dirty="0">
                <a:latin typeface="+mj-lt"/>
              </a:rPr>
              <a:t> trung thu</a:t>
            </a:r>
          </a:p>
          <a:p>
            <a:r>
              <a:rPr lang="vi-VN" b="1" dirty="0" err="1">
                <a:latin typeface="+mj-lt"/>
              </a:rPr>
              <a:t>Kĩ</a:t>
            </a:r>
            <a:r>
              <a:rPr lang="vi-VN" b="1" dirty="0">
                <a:latin typeface="+mj-lt"/>
              </a:rPr>
              <a:t> năng</a:t>
            </a:r>
          </a:p>
          <a:p>
            <a:r>
              <a:rPr lang="vi-VN" dirty="0">
                <a:latin typeface="+mj-lt"/>
              </a:rPr>
              <a:t>- </a:t>
            </a:r>
            <a:r>
              <a:rPr lang="vi-VN" dirty="0" err="1">
                <a:latin typeface="+mj-lt"/>
              </a:rPr>
              <a:t>Phát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triển</a:t>
            </a:r>
            <a:r>
              <a:rPr lang="vi-VN" dirty="0">
                <a:latin typeface="+mj-lt"/>
              </a:rPr>
              <a:t> ngôn </a:t>
            </a:r>
            <a:r>
              <a:rPr lang="vi-VN" dirty="0" err="1">
                <a:latin typeface="+mj-lt"/>
              </a:rPr>
              <a:t>ngữ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mạch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lạc</a:t>
            </a:r>
            <a:r>
              <a:rPr lang="vi-VN" dirty="0">
                <a:latin typeface="+mj-lt"/>
              </a:rPr>
              <a:t> cho </a:t>
            </a:r>
            <a:r>
              <a:rPr lang="vi-VN" dirty="0" err="1">
                <a:latin typeface="+mj-lt"/>
              </a:rPr>
              <a:t>trẻ</a:t>
            </a:r>
            <a:r>
              <a:rPr lang="vi-VN" dirty="0">
                <a:latin typeface="+mj-lt"/>
              </a:rPr>
              <a:t>, không </a:t>
            </a:r>
            <a:r>
              <a:rPr lang="vi-VN" dirty="0" err="1">
                <a:latin typeface="+mj-lt"/>
              </a:rPr>
              <a:t>nói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ngọng</a:t>
            </a:r>
            <a:r>
              <a:rPr lang="vi-VN" dirty="0">
                <a:latin typeface="+mj-lt"/>
              </a:rPr>
              <a:t>.</a:t>
            </a:r>
          </a:p>
          <a:p>
            <a:r>
              <a:rPr lang="vi-VN" dirty="0">
                <a:latin typeface="+mj-lt"/>
              </a:rPr>
              <a:t>- </a:t>
            </a:r>
            <a:r>
              <a:rPr lang="vi-VN" dirty="0" err="1">
                <a:latin typeface="+mj-lt"/>
              </a:rPr>
              <a:t>Thái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độ</a:t>
            </a:r>
            <a:r>
              <a:rPr lang="vi-VN" dirty="0">
                <a:latin typeface="+mj-lt"/>
              </a:rPr>
              <a:t>: </a:t>
            </a:r>
            <a:r>
              <a:rPr lang="vi-VN" dirty="0" err="1">
                <a:latin typeface="+mj-lt"/>
              </a:rPr>
              <a:t>Trẻ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cảm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xúc</a:t>
            </a:r>
            <a:r>
              <a:rPr lang="vi-VN" dirty="0">
                <a:latin typeface="+mj-lt"/>
              </a:rPr>
              <a:t> vui </a:t>
            </a:r>
            <a:r>
              <a:rPr lang="vi-VN" dirty="0" err="1">
                <a:latin typeface="+mj-lt"/>
              </a:rPr>
              <a:t>vẻ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phấn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khởi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tết</a:t>
            </a:r>
            <a:r>
              <a:rPr lang="vi-VN" dirty="0">
                <a:latin typeface="+mj-lt"/>
              </a:rPr>
              <a:t> trung thu</a:t>
            </a:r>
          </a:p>
          <a:p>
            <a:r>
              <a:rPr lang="vi-VN" b="1" dirty="0" err="1">
                <a:latin typeface="+mj-lt"/>
              </a:rPr>
              <a:t>Thái</a:t>
            </a:r>
            <a:r>
              <a:rPr lang="vi-VN" b="1" dirty="0">
                <a:latin typeface="+mj-lt"/>
              </a:rPr>
              <a:t> </a:t>
            </a:r>
            <a:r>
              <a:rPr lang="vi-VN" b="1" dirty="0" err="1">
                <a:latin typeface="+mj-lt"/>
              </a:rPr>
              <a:t>độ</a:t>
            </a:r>
            <a:endParaRPr lang="vi-VN" b="1" dirty="0">
              <a:latin typeface="+mj-lt"/>
            </a:endParaRPr>
          </a:p>
          <a:p>
            <a:r>
              <a:rPr lang="vi-VN" dirty="0">
                <a:latin typeface="+mj-lt"/>
              </a:rPr>
              <a:t>- </a:t>
            </a:r>
            <a:r>
              <a:rPr lang="vi-VN" dirty="0" err="1">
                <a:latin typeface="+mj-lt"/>
              </a:rPr>
              <a:t>Trẻ</a:t>
            </a:r>
            <a:r>
              <a:rPr lang="vi-VN" dirty="0">
                <a:latin typeface="+mj-lt"/>
              </a:rPr>
              <a:t> vui </a:t>
            </a:r>
            <a:r>
              <a:rPr lang="vi-VN" dirty="0" err="1">
                <a:latin typeface="+mj-lt"/>
              </a:rPr>
              <a:t>vẻ</a:t>
            </a:r>
            <a:r>
              <a:rPr lang="vi-VN" dirty="0">
                <a:latin typeface="+mj-lt"/>
              </a:rPr>
              <a:t> tham gia </a:t>
            </a:r>
            <a:r>
              <a:rPr lang="vi-VN" dirty="0" err="1">
                <a:latin typeface="+mj-lt"/>
              </a:rPr>
              <a:t>các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hoạt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động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diễn</a:t>
            </a:r>
            <a:r>
              <a:rPr lang="vi-VN" dirty="0">
                <a:latin typeface="+mj-lt"/>
              </a:rPr>
              <a:t> ra </a:t>
            </a:r>
            <a:r>
              <a:rPr lang="vi-VN" dirty="0" err="1">
                <a:latin typeface="+mj-lt"/>
              </a:rPr>
              <a:t>vào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trung thu</a:t>
            </a:r>
          </a:p>
          <a:p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DF2085F3-57A9-FB41-A5C3-52551C69584B}"/>
              </a:ext>
            </a:extLst>
          </p:cNvPr>
          <p:cNvSpPr/>
          <p:nvPr/>
        </p:nvSpPr>
        <p:spPr>
          <a:xfrm>
            <a:off x="2944889" y="328475"/>
            <a:ext cx="5219700" cy="12145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93099-BD8B-98F6-8EEB-043075AB379F}"/>
              </a:ext>
            </a:extLst>
          </p:cNvPr>
          <p:cNvSpPr txBox="1"/>
          <p:nvPr/>
        </p:nvSpPr>
        <p:spPr>
          <a:xfrm>
            <a:off x="3648722" y="701336"/>
            <a:ext cx="427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Mục</a:t>
            </a:r>
            <a:r>
              <a:rPr lang="vi-VN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đích</a:t>
            </a:r>
            <a:r>
              <a:rPr lang="vi-VN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– Yêu </a:t>
            </a:r>
            <a:r>
              <a:rPr lang="vi-VN" sz="3200" b="1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cầu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832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B5A5D99C-9B7B-D7D4-4FDD-ADA65E8E3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092F45-E1BB-A92E-00E7-DA55D5E94AAC}"/>
              </a:ext>
            </a:extLst>
          </p:cNvPr>
          <p:cNvSpPr txBox="1"/>
          <p:nvPr/>
        </p:nvSpPr>
        <p:spPr>
          <a:xfrm>
            <a:off x="2391827" y="481306"/>
            <a:ext cx="1864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/>
              <a:t>Đèn</a:t>
            </a:r>
            <a:r>
              <a:rPr lang="vi-VN" sz="2000" b="1" dirty="0"/>
              <a:t> ông sao</a:t>
            </a: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65E8E-397A-4EB9-AA5A-45E34B8CA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4" y="881416"/>
            <a:ext cx="5974672" cy="3744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D3A493-31F6-4966-B8B7-3780E1BDB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5" y="481306"/>
            <a:ext cx="3985438" cy="2574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44F131-BE4B-485E-9949-3A6EAE1BE848}"/>
              </a:ext>
            </a:extLst>
          </p:cNvPr>
          <p:cNvSpPr txBox="1"/>
          <p:nvPr/>
        </p:nvSpPr>
        <p:spPr>
          <a:xfrm>
            <a:off x="8512277" y="81196"/>
            <a:ext cx="1741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A2EE32-3D52-47A6-93EF-1E6662876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5" y="3916430"/>
            <a:ext cx="4395388" cy="2574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0DE149-B414-4C0F-9090-6244AC7B4EEE}"/>
              </a:ext>
            </a:extLst>
          </p:cNvPr>
          <p:cNvSpPr txBox="1"/>
          <p:nvPr/>
        </p:nvSpPr>
        <p:spPr>
          <a:xfrm>
            <a:off x="8895498" y="3482778"/>
            <a:ext cx="1741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fresh&#10;&#10;Description automatically generated">
            <a:extLst>
              <a:ext uri="{FF2B5EF4-FFF2-40B4-BE49-F238E27FC236}">
                <a16:creationId xmlns:a16="http://schemas.microsoft.com/office/drawing/2014/main" id="{DE98AEB2-1219-BCA9-9D45-A7D9B9D70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9" r="-2" b="5796"/>
          <a:stretch/>
        </p:blipFill>
        <p:spPr>
          <a:xfrm>
            <a:off x="4166505" y="10"/>
            <a:ext cx="4444096" cy="3067040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4D29158D-448F-CA35-C648-0D1E3EE8DC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63" r="2" b="2"/>
          <a:stretch/>
        </p:blipFill>
        <p:spPr>
          <a:xfrm>
            <a:off x="-1" y="3790950"/>
            <a:ext cx="8305800" cy="3067051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picture containing cake, indoor, decorated, plant&#10;&#10;Description automatically generated">
            <a:extLst>
              <a:ext uri="{FF2B5EF4-FFF2-40B4-BE49-F238E27FC236}">
                <a16:creationId xmlns:a16="http://schemas.microsoft.com/office/drawing/2014/main" id="{29854A2F-5A27-7658-7CAD-E36CA00081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r="9619" b="1"/>
          <a:stretch/>
        </p:blipFill>
        <p:spPr>
          <a:xfrm>
            <a:off x="322366" y="108527"/>
            <a:ext cx="4759925" cy="4476772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bunch of grapes on a vine&#10;&#10;Description automatically generated with low confidence">
            <a:extLst>
              <a:ext uri="{FF2B5EF4-FFF2-40B4-BE49-F238E27FC236}">
                <a16:creationId xmlns:a16="http://schemas.microsoft.com/office/drawing/2014/main" id="{64CF2098-C318-037C-1471-08853CEBA1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8361" b="-1"/>
          <a:stretch/>
        </p:blipFill>
        <p:spPr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tree, outdoor, fruit, green&#10;&#10;Description automatically generated">
            <a:extLst>
              <a:ext uri="{FF2B5EF4-FFF2-40B4-BE49-F238E27FC236}">
                <a16:creationId xmlns:a16="http://schemas.microsoft.com/office/drawing/2014/main" id="{FD686059-F67E-F298-72B7-82959E9961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r="41529" b="1"/>
          <a:stretch/>
        </p:blipFill>
        <p:spPr>
          <a:xfrm flipH="1">
            <a:off x="3183454" y="1717896"/>
            <a:ext cx="4527266" cy="4527266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EFE9E4D-D93B-4B04-A3B5-234F5DBB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 descr="A group of oranges&#10;&#10;Description automatically generated with low confidence">
            <a:extLst>
              <a:ext uri="{FF2B5EF4-FFF2-40B4-BE49-F238E27FC236}">
                <a16:creationId xmlns:a16="http://schemas.microsoft.com/office/drawing/2014/main" id="{E87BDE44-B75E-0D21-D46A-F00DF1CAAF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6" r="-3" b="-3"/>
          <a:stretch/>
        </p:blipFill>
        <p:spPr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5AC7A8-68F3-A225-0946-1A06DA61B17D}"/>
              </a:ext>
            </a:extLst>
          </p:cNvPr>
          <p:cNvSpPr txBox="1"/>
          <p:nvPr/>
        </p:nvSpPr>
        <p:spPr>
          <a:xfrm>
            <a:off x="-122176" y="4998289"/>
            <a:ext cx="623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err="1">
                <a:latin typeface="+mj-lt"/>
              </a:rPr>
              <a:t>Một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số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loại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quả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thường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có</a:t>
            </a:r>
            <a:r>
              <a:rPr lang="vi-VN" sz="4000" b="1" dirty="0">
                <a:latin typeface="+mj-lt"/>
              </a:rPr>
              <a:t> trong </a:t>
            </a:r>
            <a:r>
              <a:rPr lang="vi-VN" sz="4000" b="1" dirty="0" err="1">
                <a:latin typeface="+mj-lt"/>
              </a:rPr>
              <a:t>ngày</a:t>
            </a:r>
            <a:r>
              <a:rPr lang="vi-VN" sz="4000" b="1" dirty="0">
                <a:latin typeface="+mj-lt"/>
              </a:rPr>
              <a:t> trung thu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03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40B64F-502D-9391-116E-863F1C090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4" y="0"/>
            <a:ext cx="12258674" cy="6858000"/>
          </a:xfrm>
          <a:prstGeom prst="rect">
            <a:avLst/>
          </a:prstGeom>
        </p:spPr>
      </p:pic>
      <p:pic>
        <p:nvPicPr>
          <p:cNvPr id="5" name="Picture 4" descr="A picture containing food, table, coffee, cup&#10;&#10;Description automatically generated">
            <a:extLst>
              <a:ext uri="{FF2B5EF4-FFF2-40B4-BE49-F238E27FC236}">
                <a16:creationId xmlns:a16="http://schemas.microsoft.com/office/drawing/2014/main" id="{D7E13B77-4AD3-FF7A-FA0B-8E851127A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3" y="340426"/>
            <a:ext cx="5760287" cy="3837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205E651D-3C98-CE1C-DA6A-2D41FBF64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63" y="4065041"/>
            <a:ext cx="3773795" cy="2653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FE5410-115E-C0F4-5D63-C1EF24CC206E}"/>
              </a:ext>
            </a:extLst>
          </p:cNvPr>
          <p:cNvSpPr txBox="1"/>
          <p:nvPr/>
        </p:nvSpPr>
        <p:spPr>
          <a:xfrm>
            <a:off x="1127465" y="4864963"/>
            <a:ext cx="496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latin typeface="+mj-lt"/>
              </a:rPr>
              <a:t>Bánh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nướng</a:t>
            </a:r>
            <a:r>
              <a:rPr lang="vi-VN" sz="3200" b="1" dirty="0">
                <a:latin typeface="+mj-lt"/>
              </a:rPr>
              <a:t> – </a:t>
            </a:r>
            <a:r>
              <a:rPr lang="vi-VN" sz="3200" b="1" dirty="0" err="1">
                <a:latin typeface="+mj-lt"/>
              </a:rPr>
              <a:t>Bánh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dẻo</a:t>
            </a:r>
            <a:endParaRPr lang="en-US" sz="32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11FDD-CD5C-4DAB-ACCF-E3DAC5BBD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195">
            <a:off x="7019266" y="1129853"/>
            <a:ext cx="4644926" cy="27869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242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EE99F1-EDCE-8F91-6792-8A4DFA30C3C5}"/>
              </a:ext>
            </a:extLst>
          </p:cNvPr>
          <p:cNvSpPr txBox="1"/>
          <p:nvPr/>
        </p:nvSpPr>
        <p:spPr>
          <a:xfrm>
            <a:off x="6584272" y="769770"/>
            <a:ext cx="31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Mâm </a:t>
            </a:r>
            <a:r>
              <a:rPr lang="vi-VN" sz="2400" b="1" dirty="0" err="1">
                <a:latin typeface="+mj-lt"/>
              </a:rPr>
              <a:t>cỗ</a:t>
            </a:r>
            <a:r>
              <a:rPr lang="vi-VN" sz="2400" b="1" dirty="0">
                <a:latin typeface="+mj-lt"/>
              </a:rPr>
              <a:t> trung thu</a:t>
            </a:r>
            <a:endParaRPr lang="en-US" sz="2400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7384D-17A6-4F31-B6C1-2150A01BA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9" y="967665"/>
            <a:ext cx="5413436" cy="5544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B0762B-610B-4F55-BD05-18234F695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7310"/>
            <a:ext cx="5572288" cy="37192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812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9BAA969-B5C9-78D0-16A1-173AAC8D8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85" y="161409"/>
            <a:ext cx="9799710" cy="65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68F415-6D58-8ADB-BE9A-85B92752F8DB}"/>
              </a:ext>
            </a:extLst>
          </p:cNvPr>
          <p:cNvSpPr txBox="1"/>
          <p:nvPr/>
        </p:nvSpPr>
        <p:spPr>
          <a:xfrm>
            <a:off x="6445188" y="161409"/>
            <a:ext cx="380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rgbClr val="FFFF00"/>
                </a:solidFill>
                <a:latin typeface="+mj-lt"/>
              </a:rPr>
              <a:t>Rước</a:t>
            </a:r>
            <a:r>
              <a:rPr lang="vi-VN" sz="32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FF00"/>
                </a:solidFill>
                <a:latin typeface="+mj-lt"/>
              </a:rPr>
              <a:t>đèn</a:t>
            </a:r>
            <a:r>
              <a:rPr lang="vi-VN" sz="3200" b="1" dirty="0">
                <a:solidFill>
                  <a:srgbClr val="FFFF00"/>
                </a:solidFill>
                <a:latin typeface="+mj-lt"/>
              </a:rPr>
              <a:t> trung thu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814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port, dancer, decorated&#10;&#10;Description automatically generated">
            <a:extLst>
              <a:ext uri="{FF2B5EF4-FFF2-40B4-BE49-F238E27FC236}">
                <a16:creationId xmlns:a16="http://schemas.microsoft.com/office/drawing/2014/main" id="{6775D36F-3EE9-3801-27FF-8FB762D34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18" y="136908"/>
            <a:ext cx="9960688" cy="6584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FDB22-E423-81F4-38B7-A991C6CF53F1}"/>
              </a:ext>
            </a:extLst>
          </p:cNvPr>
          <p:cNvSpPr txBox="1"/>
          <p:nvPr/>
        </p:nvSpPr>
        <p:spPr>
          <a:xfrm>
            <a:off x="1447060" y="5282213"/>
            <a:ext cx="2760955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400" b="1" dirty="0" err="1">
                <a:solidFill>
                  <a:srgbClr val="FF0000"/>
                </a:solidFill>
                <a:latin typeface="+mj-lt"/>
              </a:rPr>
              <a:t>Múa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 sư </a:t>
            </a:r>
            <a:r>
              <a:rPr lang="vi-VN" sz="4400" b="1" dirty="0" err="1">
                <a:solidFill>
                  <a:srgbClr val="FF0000"/>
                </a:solidFill>
                <a:latin typeface="+mj-lt"/>
              </a:rPr>
              <a:t>tử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79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5367A77-CA0A-C8E4-749D-8A9FB61A7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B786DDE-E256-26FC-A599-27FEFC7C6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84" y="1012054"/>
            <a:ext cx="9508185" cy="4980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4AC748-F958-1EC8-5414-38C8390A1C3D}"/>
              </a:ext>
            </a:extLst>
          </p:cNvPr>
          <p:cNvSpPr txBox="1"/>
          <p:nvPr/>
        </p:nvSpPr>
        <p:spPr>
          <a:xfrm>
            <a:off x="1819921" y="488834"/>
            <a:ext cx="2831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latin typeface="+mj-lt"/>
              </a:rPr>
              <a:t>Phá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cỗ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439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219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Hoa</dc:creator>
  <cp:lastModifiedBy>Nguyễn Nhật Minh</cp:lastModifiedBy>
  <cp:revision>6</cp:revision>
  <dcterms:created xsi:type="dcterms:W3CDTF">2022-09-23T12:58:56Z</dcterms:created>
  <dcterms:modified xsi:type="dcterms:W3CDTF">2024-09-17T00:44:25Z</dcterms:modified>
</cp:coreProperties>
</file>