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57" r:id="rId4"/>
    <p:sldId id="258" r:id="rId5"/>
    <p:sldId id="275" r:id="rId6"/>
    <p:sldId id="259" r:id="rId7"/>
    <p:sldId id="261" r:id="rId8"/>
    <p:sldId id="262" r:id="rId9"/>
    <p:sldId id="264" r:id="rId10"/>
    <p:sldId id="266" r:id="rId11"/>
    <p:sldId id="267" r:id="rId12"/>
    <p:sldId id="274" r:id="rId13"/>
    <p:sldId id="263" r:id="rId14"/>
    <p:sldId id="271" r:id="rId15"/>
    <p:sldId id="272" r:id="rId16"/>
    <p:sldId id="273" r:id="rId17"/>
    <p:sldId id="276" r:id="rId18"/>
    <p:sldId id="293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5F6"/>
    <a:srgbClr val="FDFF9F"/>
    <a:srgbClr val="263AF6"/>
    <a:srgbClr val="003366"/>
    <a:srgbClr val="F5A9E5"/>
    <a:srgbClr val="DBC3CC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2" autoAdjust="0"/>
    <p:restoredTop sz="93081" autoAdjust="0"/>
  </p:normalViewPr>
  <p:slideViewPr>
    <p:cSldViewPr>
      <p:cViewPr>
        <p:scale>
          <a:sx n="75" d="100"/>
          <a:sy n="75" d="100"/>
        </p:scale>
        <p:origin x="-136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211F7-0943-4DC2-AE1C-FE5E1239F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FDDBC-4914-4FC0-B338-BB52EC255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2B75A-3121-45FA-B879-854421EEF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22531-3C74-4361-AE39-11206D769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97216-4687-4E34-B2E9-C7B383D32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62F9D-6BE0-4ED1-B461-5B83B371B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ECAD7-C8E2-4296-AA65-4A1D47F39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B87E0-0A63-4220-AF7C-26207BFFC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361E3-7D83-4FD7-92E2-ECBE879138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44E3D-E187-447B-86ED-06E4CA89A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DCA25-0F36-4D39-9504-D75217263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81BA6BAA-9479-419C-BA6E-90DE139CC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plus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43150" y="12192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altLang="en-US" sz="1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TRƯỜNG MẦM NON LONG BIÊN</a:t>
            </a:r>
            <a:endParaRPr lang="en-US" altLang="en-US" sz="14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2028825"/>
            <a:ext cx="1347787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09800" y="3505200"/>
            <a:ext cx="5353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: 4 - 5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B2             </a:t>
            </a:r>
          </a:p>
          <a:p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09632"/>
      </p:ext>
    </p:extLst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158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Oval 6"/>
          <p:cNvSpPr>
            <a:spLocks noChangeArrowheads="1"/>
          </p:cNvSpPr>
          <p:nvPr/>
        </p:nvSpPr>
        <p:spPr bwMode="auto">
          <a:xfrm>
            <a:off x="1447800" y="5486400"/>
            <a:ext cx="1524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220" name="Oval 7"/>
          <p:cNvSpPr>
            <a:spLocks noChangeArrowheads="1"/>
          </p:cNvSpPr>
          <p:nvPr/>
        </p:nvSpPr>
        <p:spPr bwMode="auto">
          <a:xfrm>
            <a:off x="3352800" y="6248400"/>
            <a:ext cx="1524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221" name="Oval 8"/>
          <p:cNvSpPr>
            <a:spLocks noChangeArrowheads="1"/>
          </p:cNvSpPr>
          <p:nvPr/>
        </p:nvSpPr>
        <p:spPr bwMode="auto">
          <a:xfrm>
            <a:off x="914400" y="5334000"/>
            <a:ext cx="1524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222" name="Oval 9"/>
          <p:cNvSpPr>
            <a:spLocks noChangeArrowheads="1"/>
          </p:cNvSpPr>
          <p:nvPr/>
        </p:nvSpPr>
        <p:spPr bwMode="auto">
          <a:xfrm>
            <a:off x="838200" y="5791200"/>
            <a:ext cx="1524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223" name="Oval 10"/>
          <p:cNvSpPr>
            <a:spLocks noChangeArrowheads="1"/>
          </p:cNvSpPr>
          <p:nvPr/>
        </p:nvSpPr>
        <p:spPr bwMode="auto">
          <a:xfrm flipH="1" flipV="1">
            <a:off x="1409700" y="51054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224" name="Oval 11"/>
          <p:cNvSpPr>
            <a:spLocks noChangeArrowheads="1"/>
          </p:cNvSpPr>
          <p:nvPr/>
        </p:nvSpPr>
        <p:spPr bwMode="auto">
          <a:xfrm flipH="1" flipV="1">
            <a:off x="1333500" y="556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225" name="Oval 12"/>
          <p:cNvSpPr>
            <a:spLocks noChangeArrowheads="1"/>
          </p:cNvSpPr>
          <p:nvPr/>
        </p:nvSpPr>
        <p:spPr bwMode="auto">
          <a:xfrm flipH="1" flipV="1">
            <a:off x="762000" y="5181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226" name="Oval 13"/>
          <p:cNvSpPr>
            <a:spLocks noChangeArrowheads="1"/>
          </p:cNvSpPr>
          <p:nvPr/>
        </p:nvSpPr>
        <p:spPr bwMode="auto">
          <a:xfrm flipH="1" flipV="1">
            <a:off x="685800" y="5638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057400" y="304800"/>
            <a:ext cx="1352550" cy="1352550"/>
            <a:chOff x="204" y="252"/>
            <a:chExt cx="852" cy="852"/>
          </a:xfrm>
        </p:grpSpPr>
        <p:pic>
          <p:nvPicPr>
            <p:cNvPr id="9238" name="Picture 4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4" y="252"/>
              <a:ext cx="852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9" name="Oval 5"/>
            <p:cNvSpPr>
              <a:spLocks noChangeArrowheads="1"/>
            </p:cNvSpPr>
            <p:nvPr/>
          </p:nvSpPr>
          <p:spPr bwMode="auto">
            <a:xfrm>
              <a:off x="912" y="672"/>
              <a:ext cx="96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9228" name="Oval 18"/>
          <p:cNvSpPr>
            <a:spLocks noChangeArrowheads="1"/>
          </p:cNvSpPr>
          <p:nvPr/>
        </p:nvSpPr>
        <p:spPr bwMode="auto">
          <a:xfrm rot="19802783" flipH="1">
            <a:off x="1905000" y="4724400"/>
            <a:ext cx="131763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grpSp>
        <p:nvGrpSpPr>
          <p:cNvPr id="9229" name="Group 19"/>
          <p:cNvGrpSpPr>
            <a:grpSpLocks/>
          </p:cNvGrpSpPr>
          <p:nvPr/>
        </p:nvGrpSpPr>
        <p:grpSpPr bwMode="auto">
          <a:xfrm>
            <a:off x="1143000" y="5486400"/>
            <a:ext cx="990600" cy="819150"/>
            <a:chOff x="204" y="252"/>
            <a:chExt cx="852" cy="852"/>
          </a:xfrm>
        </p:grpSpPr>
        <p:pic>
          <p:nvPicPr>
            <p:cNvPr id="9236" name="Picture 20" descr="Bluebird05-animated-chick_in_flight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04" y="252"/>
              <a:ext cx="852" cy="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7" name="Oval 21"/>
            <p:cNvSpPr>
              <a:spLocks noChangeArrowheads="1"/>
            </p:cNvSpPr>
            <p:nvPr/>
          </p:nvSpPr>
          <p:spPr bwMode="auto">
            <a:xfrm>
              <a:off x="912" y="672"/>
              <a:ext cx="96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</p:grpSp>
      <p:pic>
        <p:nvPicPr>
          <p:cNvPr id="13335" name="Picture 23" descr="Bluebird05-animated-chick_in_fligh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5854">
            <a:off x="228600" y="4025900"/>
            <a:ext cx="120015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6" name="Oval 24"/>
          <p:cNvSpPr>
            <a:spLocks noChangeArrowheads="1"/>
          </p:cNvSpPr>
          <p:nvPr/>
        </p:nvSpPr>
        <p:spPr bwMode="auto">
          <a:xfrm rot="125854">
            <a:off x="1219200" y="4705350"/>
            <a:ext cx="134938" cy="746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339" name="Oval 27"/>
          <p:cNvSpPr>
            <a:spLocks noChangeArrowheads="1"/>
          </p:cNvSpPr>
          <p:nvPr/>
        </p:nvSpPr>
        <p:spPr bwMode="auto">
          <a:xfrm>
            <a:off x="1733550" y="1123950"/>
            <a:ext cx="1524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13329" name="Picture 17" descr="Bluebird05-animated-chick_in_fligh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802783" flipH="1">
            <a:off x="5334000" y="-152400"/>
            <a:ext cx="11620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0" name="Picture 28" descr="Bluebird05-animated-chick_in_fligh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25854">
            <a:off x="457200" y="685800"/>
            <a:ext cx="120015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5" name="Oval 30"/>
          <p:cNvSpPr>
            <a:spLocks noChangeArrowheads="1"/>
          </p:cNvSpPr>
          <p:nvPr/>
        </p:nvSpPr>
        <p:spPr bwMode="auto">
          <a:xfrm>
            <a:off x="8382000" y="0"/>
            <a:ext cx="762000" cy="762000"/>
          </a:xfrm>
          <a:prstGeom prst="ellipse">
            <a:avLst/>
          </a:prstGeom>
          <a:solidFill>
            <a:srgbClr val="F2382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84327E-6 L 0.25001 -2.8432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-0.01526 L 0.00312 0.54785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2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0541E-6 L -0.65 0.43274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" y="2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62829E-7 C 0.01823 -0.0282 0.02882 -0.05178 0.05087 -0.06889 C 0.05504 -0.07189 0.05938 -0.07235 0.06372 -0.07466 C 0.07031 -0.07813 0.08386 -0.08576 0.08386 -0.0853 C 0.17465 -0.08137 0.26337 -0.07466 0.35417 -0.07998 C 0.38455 -0.10263 0.41702 -0.10587 0.44844 -0.11997 C 0.75677 -0.10217 0.5809 -0.10841 0.97604 -0.10841 " pathEditMode="relative" rAng="0" ptsTypes="ffffffA">
                                      <p:cBhvr>
                                        <p:cTn id="20" dur="30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" y="-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4258E-6 L 0.04271 0.09732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32085E-6 C 0.00069 -0.00994 0.00086 -0.01988 0.00225 -0.02959 C 0.00642 -0.05964 0.00451 -0.03722 0.01111 -0.05617 C 0.01441 -0.06588 0.01632 -0.07628 0.01996 -0.08576 C 0.02222 -0.09177 0.02448 -0.09755 0.02673 -0.10356 C 0.03177 -0.13153 0.02517 -0.09847 0.03333 -0.12737 C 0.03437 -0.13107 0.03385 -0.13592 0.03559 -0.13916 C 0.04271 -0.1521 0.06302 -0.17776 0.07552 -0.18354 C 0.07847 -0.18655 0.0809 -0.19047 0.08437 -0.19232 C 0.08854 -0.19464 0.09323 -0.19417 0.09774 -0.19533 C 0.10538 -0.19741 0.1125 -0.20088 0.11996 -0.20411 C 0.13871 -0.22076 0.11909 -0.23856 0.13333 -0.25751 C 0.13802 -0.26375 0.1467 -0.25959 0.1533 -0.26052 C 0.18663 -0.27415 0.22048 -0.28317 0.25555 -0.2871 C 0.32812 -0.27993 0.29566 -0.28271 0.3533 -0.27808 C 0.37621 -0.27392 0.39913 -0.27161 0.42222 -0.2693 C 0.47847 -0.27138 0.53489 -0.27184 0.59114 -0.27531 C 0.61545 -0.2767 0.63698 -0.29103 0.66007 -0.29889 C 0.74496 -0.32802 0.83871 -0.3576 0.90885 -0.43204 C 0.91475 -0.45515 0.92309 -0.46463 0.93784 -0.47642 C 0.94236 -0.48012 0.95104 -0.48821 0.95104 -0.48821 C 0.95937 -0.50462 0.97986 -0.52658 0.9934 -0.5356 C 0.99479 -0.5386 0.99774 -0.54438 0.99774 -0.54438 " pathEditMode="relative" ptsTypes="ffffffffffffffffffffffA">
                                      <p:cBhvr>
                                        <p:cTn id="26" dur="30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6" grpId="0" animBg="1"/>
      <p:bldP spid="13339" grpId="0" animBg="1"/>
      <p:bldP spid="1333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 descr="d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4624388"/>
            <a:ext cx="4624388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 descr="d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1281">
            <a:off x="487363" y="5133975"/>
            <a:ext cx="44704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-152400"/>
            <a:ext cx="20574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3" dur="5000" fill="hold"/>
                                        <p:tgtEl>
                                          <p:spTgt spid="143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0" fill="hold"/>
                                        <p:tgtEl>
                                          <p:spTgt spid="143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1371600" y="5105400"/>
            <a:ext cx="3505200" cy="914400"/>
          </a:xfrm>
          <a:prstGeom prst="ellipse">
            <a:avLst/>
          </a:prstGeom>
          <a:gradFill rotWithShape="1">
            <a:gsLst>
              <a:gs pos="0">
                <a:srgbClr val="EBF2AC"/>
              </a:gs>
              <a:gs pos="50000">
                <a:schemeClr val="bg1"/>
              </a:gs>
              <a:gs pos="100000">
                <a:srgbClr val="EBF2AC"/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pic>
        <p:nvPicPr>
          <p:cNvPr id="11267" name="Picture 5" descr="mieng d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413250"/>
            <a:ext cx="1066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6" descr="mieng d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3214688"/>
            <a:ext cx="137160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Oval 8"/>
          <p:cNvSpPr>
            <a:spLocks noChangeArrowheads="1"/>
          </p:cNvSpPr>
          <p:nvPr/>
        </p:nvSpPr>
        <p:spPr bwMode="auto">
          <a:xfrm>
            <a:off x="1981200" y="5410200"/>
            <a:ext cx="2286000" cy="3048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11270" name="Picture 4" descr="dua ha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4495800"/>
            <a:ext cx="25146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4191000"/>
            <a:ext cx="8763000" cy="2174875"/>
            <a:chOff x="48" y="2738"/>
            <a:chExt cx="5520" cy="1370"/>
          </a:xfrm>
        </p:grpSpPr>
        <p:pic>
          <p:nvPicPr>
            <p:cNvPr id="12305" name="Picture 3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728544">
              <a:off x="48" y="2738"/>
              <a:ext cx="1728" cy="1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6" name="Picture 4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315077">
              <a:off x="3312" y="3120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7" name="Picture 5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670161">
              <a:off x="1632" y="2756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133600" y="3810000"/>
            <a:ext cx="7010400" cy="2743200"/>
            <a:chOff x="1344" y="2592"/>
            <a:chExt cx="4416" cy="1728"/>
          </a:xfrm>
        </p:grpSpPr>
        <p:pic>
          <p:nvPicPr>
            <p:cNvPr id="12303" name="Picture 7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315077">
              <a:off x="1344" y="3332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8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447893">
              <a:off x="3504" y="2592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81000" y="4683125"/>
            <a:ext cx="8763000" cy="2174875"/>
            <a:chOff x="48" y="2738"/>
            <a:chExt cx="5520" cy="1370"/>
          </a:xfrm>
        </p:grpSpPr>
        <p:pic>
          <p:nvPicPr>
            <p:cNvPr id="12300" name="Picture 10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728544">
              <a:off x="48" y="2738"/>
              <a:ext cx="1728" cy="1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1" name="Picture 11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315077">
              <a:off x="3312" y="3120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2" name="Picture 12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670161">
              <a:off x="1632" y="2756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0" y="3962400"/>
            <a:ext cx="7010400" cy="2743200"/>
            <a:chOff x="1344" y="2592"/>
            <a:chExt cx="4416" cy="1728"/>
          </a:xfrm>
        </p:grpSpPr>
        <p:pic>
          <p:nvPicPr>
            <p:cNvPr id="12298" name="Picture 14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315077">
              <a:off x="1344" y="3332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Picture 15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447893">
              <a:off x="3504" y="2592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1" name="Picture 21" descr="du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1675" y="4905375"/>
            <a:ext cx="27527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2" name="Picture 22" descr="du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291138"/>
            <a:ext cx="213360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3" name="Picture 23" descr="du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5291138"/>
            <a:ext cx="213360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84 0.12971 L 0.04583 0.008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-6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0.16254 L -0.0125 0.0964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3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5549E-6 C 0.0217 -0.01896 0.05555 -0.00995 0.07847 -0.01041 C 0.08003 -0.01133 0.0868 -0.0155 0.08836 -0.01735 C 0.0901 -0.01943 0.09062 -0.0222 0.09253 -0.02405 C 0.09583 -0.02752 0.10069 -0.02914 0.10382 -0.03284 C 0.11215 -0.04324 0.10764 -0.04047 0.11649 -0.04324 C 0.121 -0.05064 0.12725 -0.0555 0.13455 -0.0585 C 0.13819 -0.0629 0.14184 -0.06405 0.146 -0.06706 C 0.15468 -0.06521 0.16232 -0.05943 0.17118 -0.05688 C 0.17725 -0.05735 0.1835 -0.05711 0.18941 -0.0585 C 0.19288 -0.0592 0.20312 -0.06914 0.20625 -0.07214 C 0.21093 -0.07677 0.2217 -0.08255 0.2217 -0.08232 C 0.22673 -0.09157 0.23472 -0.09342 0.24132 -0.10151 C 0.24982 -0.11191 0.24514 -0.10914 0.25416 -0.11191 C 0.25503 -0.11353 0.25607 -0.11515 0.25694 -0.117 C 0.25746 -0.11862 0.25833 -0.12209 0.25833 -0.12209 " pathEditMode="relative" rAng="0" ptsTypes="fffffffffffffff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0" y="-6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9191E-6 C 0.01319 -0.00532 0.03402 -0.00278 0.04809 -0.00301 C 0.04896 -0.00324 0.05312 -0.00439 0.05399 -0.00486 C 0.05521 -0.00532 0.05538 -0.00624 0.05659 -0.00671 C 0.05868 -0.00763 0.06163 -0.00809 0.06354 -0.00902 C 0.06857 -0.01179 0.06597 -0.0111 0.07135 -0.01179 C 0.07413 -0.01387 0.07795 -0.01526 0.08246 -0.01596 C 0.08455 -0.01734 0.0868 -0.01757 0.08941 -0.0185 C 0.09479 -0.01781 0.09948 -0.01642 0.10486 -0.01572 C 0.1085 -0.01572 0.11232 -0.01572 0.11597 -0.01596 C 0.11805 -0.01619 0.12448 -0.01896 0.12639 -0.01989 C 0.12916 -0.02104 0.13576 -0.02266 0.13576 -0.02266 C 0.13889 -0.02497 0.14375 -0.02567 0.14774 -0.02775 C 0.15295 -0.03052 0.15017 -0.02983 0.15573 -0.03052 C 0.15625 -0.03098 0.15694 -0.03145 0.15746 -0.03191 C 0.15764 -0.03237 0.15833 -0.0333 0.15833 -0.0333 " pathEditMode="relative" rAng="0" ptsTypes="fffffffffffffffA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64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6.24133E-7 L 0.76615 -0.23509 " pathEditMode="relative" rAng="0" ptsTypes="AA">
                                      <p:cBhvr>
                                        <p:cTn id="15" dur="60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00" y="-118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7 -3.61535E-6 C -0.00087 -0.03953 -0.00017 -0.07905 -0.00226 -0.11835 C -0.00295 -0.13315 -0.03472 -0.14054 -0.04219 -0.14216 C -0.05694 -0.14124 -0.07187 -0.14077 -0.08681 -0.13916 C -0.12517 -0.13476 -0.06128 -0.13707 -0.10677 -0.13315 C -0.15243 -0.12922 -0.18663 -0.13037 -0.23333 -0.13037 " pathEditMode="relative" ptsTypes="fffffA">
                                      <p:cBhvr>
                                        <p:cTn id="17" dur="50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23 C 0.04618 0.00764 0.14045 -0.00347 0.14045 -0.00324 C 0.15295 -0.01273 0.16111 -0.02639 0.17326 -0.03681 C 0.17899 -0.04167 0.19132 -0.05046 0.19132 -0.05023 C 0.21042 -0.08218 0.24774 -0.07523 0.27778 -0.07709 C 0.28177 -0.07824 0.28594 -0.0794 0.28993 -0.08033 C 0.29583 -0.08171 0.30486 -0.07778 0.30764 -0.0838 C 0.31441 -0.09792 0.31146 -0.11505 0.31372 -0.13056 C 0.31649 -0.14769 0.32622 -0.15996 0.33472 -0.17408 C 0.34253 -0.18727 0.34809 -0.2007 0.35556 -0.21435 C 0.36024 -0.22246 0.37066 -0.23773 0.37066 -0.2375 C 0.37292 -0.24537 0.37205 -0.25486 0.37656 -0.26134 C 0.37847 -0.26412 0.38247 -0.26412 0.38559 -0.26459 C 0.39549 -0.26621 0.40538 -0.2669 0.41545 -0.26806 C 0.41927 -0.26921 0.42396 -0.26875 0.42726 -0.2713 C 0.43403 -0.27662 0.43715 -0.2882 0.44531 -0.29121 C 0.44826 -0.29236 0.45139 -0.29306 0.45417 -0.29468 C 0.45729 -0.29653 0.4599 -0.3 0.46319 -0.30139 C 0.47083 -0.3044 0.48698 -0.30787 0.48698 -0.30764 C 0.53889 -0.30671 0.59063 -0.30671 0.64253 -0.30463 C 0.6533 -0.30417 0.66458 -0.2956 0.67552 -0.29468 C 0.68646 -0.29375 0.69722 -0.29468 0.70833 -0.29468 " pathEditMode="relative" rAng="0" ptsTypes="fffffffffffffffffffffA">
                                      <p:cBhvr>
                                        <p:cTn id="19" dur="70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-150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mieng d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914775"/>
            <a:ext cx="13716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mieng d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774825"/>
            <a:ext cx="11430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val 5"/>
          <p:cNvSpPr>
            <a:spLocks noChangeArrowheads="1"/>
          </p:cNvSpPr>
          <p:nvPr/>
        </p:nvSpPr>
        <p:spPr bwMode="auto">
          <a:xfrm>
            <a:off x="5029200" y="3657600"/>
            <a:ext cx="1600200" cy="228600"/>
          </a:xfrm>
          <a:prstGeom prst="ellipse">
            <a:avLst/>
          </a:prstGeom>
          <a:solidFill>
            <a:srgbClr val="FDFF9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14339" name="Picture 4" descr="mieng d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257550"/>
            <a:ext cx="14478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AutoShape 6"/>
          <p:cNvSpPr>
            <a:spLocks noChangeArrowheads="1"/>
          </p:cNvSpPr>
          <p:nvPr/>
        </p:nvSpPr>
        <p:spPr bwMode="auto">
          <a:xfrm>
            <a:off x="4267200" y="4953000"/>
            <a:ext cx="1524000" cy="1600200"/>
          </a:xfrm>
          <a:prstGeom prst="can">
            <a:avLst>
              <a:gd name="adj" fmla="val 26250"/>
            </a:avLst>
          </a:prstGeom>
          <a:gradFill rotWithShape="1">
            <a:gsLst>
              <a:gs pos="0">
                <a:srgbClr val="FC9FCB"/>
              </a:gs>
              <a:gs pos="6500">
                <a:srgbClr val="F8B049"/>
              </a:gs>
              <a:gs pos="10501">
                <a:srgbClr val="F8B049"/>
              </a:gs>
              <a:gs pos="31500">
                <a:srgbClr val="FEE7F2"/>
              </a:gs>
              <a:gs pos="33501">
                <a:srgbClr val="F952A0"/>
              </a:gs>
              <a:gs pos="34500">
                <a:srgbClr val="C50849"/>
              </a:gs>
              <a:gs pos="41000">
                <a:srgbClr val="B43E85"/>
              </a:gs>
              <a:gs pos="50000">
                <a:srgbClr val="F8B049"/>
              </a:gs>
              <a:gs pos="59000">
                <a:srgbClr val="B43E85"/>
              </a:gs>
              <a:gs pos="65500">
                <a:srgbClr val="C50849"/>
              </a:gs>
              <a:gs pos="66499">
                <a:srgbClr val="F952A0"/>
              </a:gs>
              <a:gs pos="68500">
                <a:srgbClr val="FEE7F2"/>
              </a:gs>
              <a:gs pos="89500">
                <a:srgbClr val="F8B049"/>
              </a:gs>
              <a:gs pos="93500">
                <a:srgbClr val="F8B049"/>
              </a:gs>
              <a:gs pos="100000">
                <a:srgbClr val="FC9FCB"/>
              </a:gs>
            </a:gsLst>
            <a:lin ang="18900000" scaled="1"/>
          </a:gra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7616825" y="5105400"/>
            <a:ext cx="1524000" cy="1600200"/>
          </a:xfrm>
          <a:prstGeom prst="can">
            <a:avLst>
              <a:gd name="adj" fmla="val 26250"/>
            </a:avLst>
          </a:prstGeom>
          <a:gradFill rotWithShape="1">
            <a:gsLst>
              <a:gs pos="0">
                <a:schemeClr val="bg1"/>
              </a:gs>
              <a:gs pos="50000">
                <a:srgbClr val="996633"/>
              </a:gs>
              <a:gs pos="100000">
                <a:schemeClr val="bg1"/>
              </a:gs>
            </a:gsLst>
            <a:lin ang="2700000" scaled="1"/>
          </a:gra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14342" name="Line 10"/>
          <p:cNvSpPr>
            <a:spLocks noChangeShapeType="1"/>
          </p:cNvSpPr>
          <p:nvPr/>
        </p:nvSpPr>
        <p:spPr bwMode="auto">
          <a:xfrm>
            <a:off x="4419600" y="5715000"/>
            <a:ext cx="990600" cy="7620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11"/>
          <p:cNvSpPr>
            <a:spLocks noChangeShapeType="1"/>
          </p:cNvSpPr>
          <p:nvPr/>
        </p:nvSpPr>
        <p:spPr bwMode="auto">
          <a:xfrm>
            <a:off x="4800600" y="5638800"/>
            <a:ext cx="990600" cy="7620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12"/>
          <p:cNvSpPr>
            <a:spLocks noChangeShapeType="1"/>
          </p:cNvSpPr>
          <p:nvPr/>
        </p:nvSpPr>
        <p:spPr bwMode="auto">
          <a:xfrm>
            <a:off x="4267200" y="5943600"/>
            <a:ext cx="762000" cy="6096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Line 13"/>
          <p:cNvSpPr>
            <a:spLocks noChangeShapeType="1"/>
          </p:cNvSpPr>
          <p:nvPr/>
        </p:nvSpPr>
        <p:spPr bwMode="auto">
          <a:xfrm>
            <a:off x="4953000" y="5410200"/>
            <a:ext cx="762000" cy="6096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Line 14"/>
          <p:cNvSpPr>
            <a:spLocks noChangeShapeType="1"/>
          </p:cNvSpPr>
          <p:nvPr/>
        </p:nvSpPr>
        <p:spPr bwMode="auto">
          <a:xfrm flipH="1">
            <a:off x="5181600" y="5715000"/>
            <a:ext cx="533400" cy="838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Line 15"/>
          <p:cNvSpPr>
            <a:spLocks noChangeShapeType="1"/>
          </p:cNvSpPr>
          <p:nvPr/>
        </p:nvSpPr>
        <p:spPr bwMode="auto">
          <a:xfrm flipH="1">
            <a:off x="4648200" y="5638800"/>
            <a:ext cx="533400" cy="838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8" name="Line 16"/>
          <p:cNvSpPr>
            <a:spLocks noChangeShapeType="1"/>
          </p:cNvSpPr>
          <p:nvPr/>
        </p:nvSpPr>
        <p:spPr bwMode="auto">
          <a:xfrm flipH="1">
            <a:off x="4267200" y="5562600"/>
            <a:ext cx="533400" cy="838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>
            <a:off x="7772400" y="5867400"/>
            <a:ext cx="990600" cy="7620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0" name="Line 18"/>
          <p:cNvSpPr>
            <a:spLocks noChangeShapeType="1"/>
          </p:cNvSpPr>
          <p:nvPr/>
        </p:nvSpPr>
        <p:spPr bwMode="auto">
          <a:xfrm>
            <a:off x="8153400" y="5791200"/>
            <a:ext cx="990600" cy="7620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1" name="Line 19"/>
          <p:cNvSpPr>
            <a:spLocks noChangeShapeType="1"/>
          </p:cNvSpPr>
          <p:nvPr/>
        </p:nvSpPr>
        <p:spPr bwMode="auto">
          <a:xfrm>
            <a:off x="7620000" y="6096000"/>
            <a:ext cx="762000" cy="6096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2" name="Line 20"/>
          <p:cNvSpPr>
            <a:spLocks noChangeShapeType="1"/>
          </p:cNvSpPr>
          <p:nvPr/>
        </p:nvSpPr>
        <p:spPr bwMode="auto">
          <a:xfrm flipH="1">
            <a:off x="8534400" y="5867400"/>
            <a:ext cx="533400" cy="838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3" name="Line 21"/>
          <p:cNvSpPr>
            <a:spLocks noChangeShapeType="1"/>
          </p:cNvSpPr>
          <p:nvPr/>
        </p:nvSpPr>
        <p:spPr bwMode="auto">
          <a:xfrm flipH="1">
            <a:off x="8001000" y="5791200"/>
            <a:ext cx="533400" cy="838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4" name="Line 22"/>
          <p:cNvSpPr>
            <a:spLocks noChangeShapeType="1"/>
          </p:cNvSpPr>
          <p:nvPr/>
        </p:nvSpPr>
        <p:spPr bwMode="auto">
          <a:xfrm flipH="1">
            <a:off x="7620000" y="5715000"/>
            <a:ext cx="533400" cy="8382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55" name="Picture 7" descr="d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61281">
            <a:off x="4038600" y="4572000"/>
            <a:ext cx="1908175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Picture 9" descr="du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61281">
            <a:off x="7388225" y="4724400"/>
            <a:ext cx="1908175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096000" y="2119312"/>
            <a:ext cx="2790825" cy="4461668"/>
            <a:chOff x="5698" y="480"/>
            <a:chExt cx="2654" cy="3888"/>
          </a:xfrm>
        </p:grpSpPr>
        <p:pic>
          <p:nvPicPr>
            <p:cNvPr id="15369" name="Picture 4" descr="vu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98" y="480"/>
              <a:ext cx="2174" cy="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0" name="Picture 22" descr="tay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H="1">
              <a:off x="7440" y="1872"/>
              <a:ext cx="912" cy="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491" name="Picture 11" descr="v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1810156"/>
            <a:ext cx="1911783" cy="473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993900" y="1263839"/>
            <a:ext cx="2870200" cy="5137546"/>
            <a:chOff x="-2208" y="432"/>
            <a:chExt cx="2208" cy="3840"/>
          </a:xfrm>
        </p:grpSpPr>
        <p:pic>
          <p:nvPicPr>
            <p:cNvPr id="15367" name="Picture 14" descr="ng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2208" y="432"/>
              <a:ext cx="2208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8" name="AutoShape 15"/>
            <p:cNvSpPr>
              <a:spLocks noChangeArrowheads="1"/>
            </p:cNvSpPr>
            <p:nvPr/>
          </p:nvSpPr>
          <p:spPr bwMode="auto">
            <a:xfrm rot="7057236">
              <a:off x="-1557" y="2470"/>
              <a:ext cx="528" cy="336"/>
            </a:xfrm>
            <a:prstGeom prst="wedgeEllipseCallout">
              <a:avLst>
                <a:gd name="adj1" fmla="val -66912"/>
                <a:gd name="adj2" fmla="val 32463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/>
            <a:lstStyle/>
            <a:p>
              <a:pPr algn="ctr"/>
              <a:endParaRPr lang="en-US" altLang="en-US" sz="1800"/>
            </a:p>
          </p:txBody>
        </p:sp>
      </p:grpSp>
      <p:pic>
        <p:nvPicPr>
          <p:cNvPr id="20497" name="Picture 17" descr="b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3938190"/>
            <a:ext cx="1694474" cy="249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C 0.02639 -0.00509 0.05209 -0.00439 0.07657 0.0088 C 0.08525 0.02014 0.09306 0.03218 0.10104 0.04445 C 0.10278 0.04723 0.10348 0.05093 0.10556 0.05325 C 0.10729 0.0551 0.1099 0.05533 0.11233 0.05625 C 0.12743 0.05394 0.14184 0.0507 0.15677 0.04723 C 0.17309 0.03357 0.19861 0.04491 0.21736 0.04723 C 0.23646 0.05579 0.22622 0.05255 0.24861 0.05625 C 0.26216 0.0676 0.24931 0.05857 0.27344 0.06505 C 0.29601 0.07107 0.31702 0.08195 0.34045 0.08565 C 0.3533 0.08774 0.37882 0.09144 0.37882 0.09167 C 0.44497 0.08936 0.45816 0.11482 0.48403 0.06204 C 0.48559 0.0551 0.48386 0.04491 0.48855 0.04144 C 0.49445 0.03727 0.50209 0.04283 0.50868 0.04445 C 0.52552 0.04885 0.54289 0.05834 0.56025 0.05926 C 0.59011 0.06088 0.6198 0.05926 0.65 0.05926 " pathEditMode="relative" rAng="0" ptsTypes="fffffffffffffffA"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C 0.03021 0.00996 0.05799 0.01829 0.08716 0.03172 C 0.0974 0.03612 0.11146 0.03334 0.12327 0.03519 C 0.15 0.03843 0.17414 0.04561 0.20035 0.04977 C 0.22153 0.04792 0.24219 0.04977 0.26268 0.04561 C 0.27014 0.04468 0.27118 0.0375 0.27761 0.03519 C 0.28386 0.03287 0.29202 0.03287 0.29879 0.03172 C 0.30921 0.02963 0.32987 0.02454 0.32987 0.02524 C 0.38334 0.02662 0.40834 0.02524 0.45296 0.03172 C 0.46841 0.03403 0.49931 0.03912 0.49931 0.03959 C 0.55452 0.0757 0.65278 0.05649 0.71598 0.05649 " pathEditMode="relative" rAng="0" ptsTypes="ffffffffffA">
                                      <p:cBhvr>
                                        <p:cTn id="8" dur="5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00" y="38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8148E-6 L 0.60799 0.045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00" y="2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C -0.1434 -0.00116 -0.28646 -0.00139 -0.42969 -0.00347 C -0.4342 -0.00347 -0.43976 -0.00301 -0.4434 -0.00671 C -0.44636 -0.00949 -0.44393 -0.0162 -0.44636 -0.01967 C -0.45174 -0.02708 -0.4691 -0.03032 -0.47656 -0.03241 C -0.51302 -0.06111 -0.6132 -0.04537 -0.62795 -0.04537 " pathEditMode="relative" rAng="0" ptsTypes="fffffA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00" y="-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Oval 4"/>
          <p:cNvSpPr>
            <a:spLocks noChangeArrowheads="1"/>
          </p:cNvSpPr>
          <p:nvPr/>
        </p:nvSpPr>
        <p:spPr bwMode="auto">
          <a:xfrm>
            <a:off x="4114800" y="6400800"/>
            <a:ext cx="990600" cy="3048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140450" y="381000"/>
            <a:ext cx="3232150" cy="6096000"/>
            <a:chOff x="3168" y="240"/>
            <a:chExt cx="2036" cy="3840"/>
          </a:xfrm>
        </p:grpSpPr>
        <p:pic>
          <p:nvPicPr>
            <p:cNvPr id="16392" name="Picture 5" descr="ng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44879" flipH="1">
              <a:off x="3216" y="240"/>
              <a:ext cx="1988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3" name="Picture 10" descr="dua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8" y="1680"/>
              <a:ext cx="1344" cy="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389" name="Picture 12" descr="du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57732">
            <a:off x="66468" y="4873955"/>
            <a:ext cx="1132977" cy="80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3" descr="du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386527">
            <a:off x="2935288" y="3705225"/>
            <a:ext cx="13716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Oval 14"/>
          <p:cNvSpPr>
            <a:spLocks noChangeArrowheads="1"/>
          </p:cNvSpPr>
          <p:nvPr/>
        </p:nvSpPr>
        <p:spPr bwMode="auto">
          <a:xfrm>
            <a:off x="6324600" y="0"/>
            <a:ext cx="762000" cy="762000"/>
          </a:xfrm>
          <a:prstGeom prst="ellipse">
            <a:avLst/>
          </a:prstGeom>
          <a:solidFill>
            <a:srgbClr val="F2382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48128E-6 L -0.27326 3.48128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600200" y="1219200"/>
            <a:ext cx="55626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6000" b="1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6000" b="1">
                <a:solidFill>
                  <a:srgbClr val="F2382A"/>
                </a:solidFill>
              </a:rPr>
              <a:t>ĐÀM THOẠI</a:t>
            </a:r>
          </a:p>
        </p:txBody>
      </p:sp>
      <p:pic>
        <p:nvPicPr>
          <p:cNvPr id="67587" name="Picture 3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FF">
              <a:alpha val="21960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600200" y="1219200"/>
            <a:ext cx="5562600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>
                <a:solidFill>
                  <a:srgbClr val="FF0066"/>
                </a:solidFill>
              </a:rPr>
              <a:t>Cô vừa kể câu chuyện gì?</a:t>
            </a:r>
          </a:p>
          <a:p>
            <a:pPr algn="ctr">
              <a:spcBef>
                <a:spcPct val="50000"/>
              </a:spcBef>
            </a:pPr>
            <a:r>
              <a:rPr lang="en-US" altLang="en-US" sz="4800" b="1">
                <a:solidFill>
                  <a:srgbClr val="FF0066"/>
                </a:solidFill>
              </a:rPr>
              <a:t>Trong câu truyện có những nhân vật nào?</a:t>
            </a:r>
          </a:p>
        </p:txBody>
      </p:sp>
      <p:pic>
        <p:nvPicPr>
          <p:cNvPr id="18435" name="Picture 3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3366">
              <a:alpha val="38039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EBF2AC"/>
            </a:gs>
            <a:gs pos="100000">
              <a:srgbClr val="99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dua h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4191000"/>
            <a:ext cx="25908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5" name="Group 10"/>
          <p:cNvGrpSpPr>
            <a:grpSpLocks/>
          </p:cNvGrpSpPr>
          <p:nvPr/>
        </p:nvGrpSpPr>
        <p:grpSpPr bwMode="auto">
          <a:xfrm flipH="1">
            <a:off x="6858000" y="2133600"/>
            <a:ext cx="2286000" cy="4343400"/>
            <a:chOff x="0" y="480"/>
            <a:chExt cx="2256" cy="3840"/>
          </a:xfrm>
        </p:grpSpPr>
        <p:pic>
          <p:nvPicPr>
            <p:cNvPr id="3080" name="Picture 11" descr="canh t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125779" flipH="1">
              <a:off x="1174" y="1689"/>
              <a:ext cx="580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1" name="Picture 12" descr="cho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80"/>
              <a:ext cx="1336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6" name="Picture 13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0600" y="61722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" descr="C:\Users\may2\Pictures\B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9" descr="ruong du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" name="WordArt 20"/>
          <p:cNvSpPr>
            <a:spLocks noChangeArrowheads="1" noChangeShapeType="1" noTextEdit="1"/>
          </p:cNvSpPr>
          <p:nvPr/>
        </p:nvSpPr>
        <p:spPr bwMode="auto">
          <a:xfrm>
            <a:off x="1524000" y="381000"/>
            <a:ext cx="5943600" cy="28606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SỰ TÍCH QUẢ DƯA HẤU</a:t>
            </a:r>
            <a:endParaRPr lang="en-US" sz="3600" kern="10">
              <a:ln w="9525">
                <a:solidFill>
                  <a:srgbClr val="339966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" grpId="0" animBg="1"/>
      <p:bldP spid="206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4930775" y="685800"/>
            <a:ext cx="4213225" cy="6172200"/>
            <a:chOff x="5698" y="480"/>
            <a:chExt cx="2654" cy="3888"/>
          </a:xfrm>
        </p:grpSpPr>
        <p:pic>
          <p:nvPicPr>
            <p:cNvPr id="19465" name="Picture 4" descr="vua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98" y="480"/>
              <a:ext cx="2174" cy="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6" name="Picture 5" descr="tay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7440" y="1872"/>
              <a:ext cx="912" cy="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60" name="Picture 6" descr="v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1371600"/>
            <a:ext cx="21431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1" name="Group 7"/>
          <p:cNvGrpSpPr>
            <a:grpSpLocks/>
          </p:cNvGrpSpPr>
          <p:nvPr/>
        </p:nvGrpSpPr>
        <p:grpSpPr bwMode="auto">
          <a:xfrm>
            <a:off x="685800" y="762000"/>
            <a:ext cx="3581400" cy="6096000"/>
            <a:chOff x="-2208" y="432"/>
            <a:chExt cx="2208" cy="3840"/>
          </a:xfrm>
        </p:grpSpPr>
        <p:pic>
          <p:nvPicPr>
            <p:cNvPr id="19463" name="Picture 8" descr="ng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2208" y="432"/>
              <a:ext cx="2208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4" name="AutoShape 9"/>
            <p:cNvSpPr>
              <a:spLocks noChangeArrowheads="1"/>
            </p:cNvSpPr>
            <p:nvPr/>
          </p:nvSpPr>
          <p:spPr bwMode="auto">
            <a:xfrm rot="7057236">
              <a:off x="-1557" y="2470"/>
              <a:ext cx="528" cy="336"/>
            </a:xfrm>
            <a:prstGeom prst="wedgeEllipseCallout">
              <a:avLst>
                <a:gd name="adj1" fmla="val -66912"/>
                <a:gd name="adj2" fmla="val 32463"/>
              </a:avLst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/>
            <a:lstStyle/>
            <a:p>
              <a:pPr algn="ctr"/>
              <a:endParaRPr lang="en-US" altLang="en-US" sz="1800"/>
            </a:p>
          </p:txBody>
        </p:sp>
      </p:grpSp>
      <p:pic>
        <p:nvPicPr>
          <p:cNvPr id="19462" name="Picture 10" descr="b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62200" y="3948113"/>
            <a:ext cx="1976438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600200" y="1219200"/>
            <a:ext cx="556260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6000" b="1">
              <a:solidFill>
                <a:srgbClr val="FF0066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6000" b="1">
                <a:solidFill>
                  <a:srgbClr val="FF0066"/>
                </a:solidFill>
              </a:rPr>
              <a:t>Mai An Tiêm là ng</a:t>
            </a:r>
            <a:r>
              <a:rPr lang="vi-VN" altLang="en-US" sz="6000" b="1">
                <a:solidFill>
                  <a:srgbClr val="FF0066"/>
                </a:solidFill>
              </a:rPr>
              <a:t>ư</a:t>
            </a:r>
            <a:r>
              <a:rPr lang="en-US" altLang="en-US" sz="6000" b="1">
                <a:solidFill>
                  <a:srgbClr val="FF0066"/>
                </a:solidFill>
              </a:rPr>
              <a:t>ời nh</a:t>
            </a:r>
            <a:r>
              <a:rPr lang="vi-VN" altLang="en-US" sz="6000" b="1">
                <a:solidFill>
                  <a:srgbClr val="FF0066"/>
                </a:solidFill>
              </a:rPr>
              <a:t>ư</a:t>
            </a:r>
            <a:r>
              <a:rPr lang="en-US" altLang="en-US" sz="6000" b="1">
                <a:solidFill>
                  <a:srgbClr val="FF0066"/>
                </a:solidFill>
              </a:rPr>
              <a:t> thế nào?</a:t>
            </a:r>
          </a:p>
        </p:txBody>
      </p:sp>
      <p:pic>
        <p:nvPicPr>
          <p:cNvPr id="20483" name="Picture 3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3366">
              <a:alpha val="38039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600200" y="1219200"/>
            <a:ext cx="5562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solidFill>
                  <a:srgbClr val="FF0066"/>
                </a:solidFill>
              </a:rPr>
              <a:t>Vì sao gia </a:t>
            </a:r>
            <a:r>
              <a:rPr lang="vi-VN" altLang="en-US" sz="5400" b="1">
                <a:solidFill>
                  <a:srgbClr val="FF0066"/>
                </a:solidFill>
              </a:rPr>
              <a:t>đ</a:t>
            </a:r>
            <a:r>
              <a:rPr lang="en-US" altLang="en-US" sz="5400" b="1">
                <a:solidFill>
                  <a:srgbClr val="FF0066"/>
                </a:solidFill>
              </a:rPr>
              <a:t>ình Mai An Tiêm lại bị </a:t>
            </a:r>
            <a:r>
              <a:rPr lang="vi-VN" altLang="en-US" sz="5400" b="1">
                <a:solidFill>
                  <a:srgbClr val="FF0066"/>
                </a:solidFill>
              </a:rPr>
              <a:t>đ</a:t>
            </a:r>
            <a:r>
              <a:rPr lang="en-US" altLang="en-US" sz="5400" b="1">
                <a:solidFill>
                  <a:srgbClr val="FF0066"/>
                </a:solidFill>
              </a:rPr>
              <a:t>ầy ra </a:t>
            </a:r>
            <a:r>
              <a:rPr lang="vi-VN" altLang="en-US" sz="5400" b="1">
                <a:solidFill>
                  <a:srgbClr val="FF0066"/>
                </a:solidFill>
              </a:rPr>
              <a:t>đ</a:t>
            </a:r>
            <a:r>
              <a:rPr lang="en-US" altLang="en-US" sz="5400" b="1">
                <a:solidFill>
                  <a:srgbClr val="FF0066"/>
                </a:solidFill>
              </a:rPr>
              <a:t>ảo hoang?</a:t>
            </a:r>
          </a:p>
        </p:txBody>
      </p:sp>
      <p:pic>
        <p:nvPicPr>
          <p:cNvPr id="21507" name="Picture 3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3366">
              <a:alpha val="38039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can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d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-76200"/>
            <a:ext cx="16668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4.16667E-6 -5.78035E-8 C 0.00277 -5.78035E-8 0.0059 -5.78035E-8 0.00885 -5.78035E-8 " pathEditMode="relative" rAng="0" ptsTypes="fA">
                                      <p:cBhvr>
                                        <p:cTn id="6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5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t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819400"/>
            <a:ext cx="228600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9191E-6 C 0.00069 -0.003 0.00226 -0.00878 0.00226 -0.00878 C 0.00226 -0.00878 0.00069 -0.003 -3.33333E-6 2.49191E-6 Z " pathEditMode="relative" ptsTypes="fff">
                                      <p:cBhvr>
                                        <p:cTn id="6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600200" y="1219200"/>
            <a:ext cx="55626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5400" b="1">
              <a:solidFill>
                <a:srgbClr val="FF0066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5400" b="1">
                <a:solidFill>
                  <a:srgbClr val="FF0066"/>
                </a:solidFill>
              </a:rPr>
              <a:t>Chuyện gì </a:t>
            </a:r>
            <a:r>
              <a:rPr lang="vi-VN" altLang="en-US" sz="5400" b="1">
                <a:solidFill>
                  <a:srgbClr val="FF0066"/>
                </a:solidFill>
              </a:rPr>
              <a:t>đ</a:t>
            </a:r>
            <a:r>
              <a:rPr lang="en-US" altLang="en-US" sz="5400" b="1">
                <a:solidFill>
                  <a:srgbClr val="FF0066"/>
                </a:solidFill>
              </a:rPr>
              <a:t>ã xảy ra trên </a:t>
            </a:r>
            <a:r>
              <a:rPr lang="vi-VN" altLang="en-US" sz="5400" b="1">
                <a:solidFill>
                  <a:srgbClr val="FF0066"/>
                </a:solidFill>
              </a:rPr>
              <a:t>đ</a:t>
            </a:r>
            <a:r>
              <a:rPr lang="en-US" altLang="en-US" sz="5400" b="1">
                <a:solidFill>
                  <a:srgbClr val="FF0066"/>
                </a:solidFill>
              </a:rPr>
              <a:t>ảo?</a:t>
            </a:r>
          </a:p>
        </p:txBody>
      </p:sp>
      <p:pic>
        <p:nvPicPr>
          <p:cNvPr id="24579" name="Picture 3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3366">
              <a:alpha val="38039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600200" y="1219200"/>
            <a:ext cx="556260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5400" b="1">
              <a:solidFill>
                <a:srgbClr val="FF0066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5400" b="1">
                <a:solidFill>
                  <a:srgbClr val="FF0066"/>
                </a:solidFill>
              </a:rPr>
              <a:t>Vì sao nhà vua lại cho gọi gia </a:t>
            </a:r>
            <a:r>
              <a:rPr lang="vi-VN" altLang="en-US" sz="5400" b="1">
                <a:solidFill>
                  <a:srgbClr val="FF0066"/>
                </a:solidFill>
              </a:rPr>
              <a:t>đ</a:t>
            </a:r>
            <a:r>
              <a:rPr lang="en-US" altLang="en-US" sz="5400" b="1">
                <a:solidFill>
                  <a:srgbClr val="FF0066"/>
                </a:solidFill>
              </a:rPr>
              <a:t>ình An Tiêm trở về?</a:t>
            </a:r>
          </a:p>
        </p:txBody>
      </p:sp>
      <p:pic>
        <p:nvPicPr>
          <p:cNvPr id="25603" name="Picture 3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3366">
              <a:alpha val="38039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600200" y="1219200"/>
            <a:ext cx="556260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5400" b="1">
              <a:solidFill>
                <a:srgbClr val="FF0066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en-US" sz="5400" b="1">
                <a:solidFill>
                  <a:srgbClr val="FF0066"/>
                </a:solidFill>
              </a:rPr>
              <a:t>Thứ quả </a:t>
            </a:r>
            <a:r>
              <a:rPr lang="vi-VN" altLang="en-US" sz="5400" b="1">
                <a:solidFill>
                  <a:srgbClr val="FF0066"/>
                </a:solidFill>
              </a:rPr>
              <a:t>đ</a:t>
            </a:r>
            <a:r>
              <a:rPr lang="en-US" altLang="en-US" sz="5400" b="1">
                <a:solidFill>
                  <a:srgbClr val="FF0066"/>
                </a:solidFill>
              </a:rPr>
              <a:t>ó </a:t>
            </a:r>
            <a:r>
              <a:rPr lang="vi-VN" altLang="en-US" sz="5400" b="1">
                <a:solidFill>
                  <a:srgbClr val="FF0066"/>
                </a:solidFill>
              </a:rPr>
              <a:t>đư</a:t>
            </a:r>
            <a:r>
              <a:rPr lang="en-US" altLang="en-US" sz="5400" b="1">
                <a:solidFill>
                  <a:srgbClr val="FF0066"/>
                </a:solidFill>
              </a:rPr>
              <a:t>ợc </a:t>
            </a:r>
            <a:r>
              <a:rPr lang="vi-VN" altLang="en-US" sz="5400" b="1">
                <a:solidFill>
                  <a:srgbClr val="FF0066"/>
                </a:solidFill>
              </a:rPr>
              <a:t>đ</a:t>
            </a:r>
            <a:r>
              <a:rPr lang="en-US" altLang="en-US" sz="5400" b="1">
                <a:solidFill>
                  <a:srgbClr val="FF0066"/>
                </a:solidFill>
              </a:rPr>
              <a:t>ặt tên là gì?</a:t>
            </a:r>
          </a:p>
        </p:txBody>
      </p:sp>
      <p:pic>
        <p:nvPicPr>
          <p:cNvPr id="26627" name="Picture 3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3366">
              <a:alpha val="38039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ua h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4191000"/>
            <a:ext cx="2590800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1" name="Group 3"/>
          <p:cNvGrpSpPr>
            <a:grpSpLocks/>
          </p:cNvGrpSpPr>
          <p:nvPr/>
        </p:nvGrpSpPr>
        <p:grpSpPr bwMode="auto">
          <a:xfrm flipH="1">
            <a:off x="6858000" y="2133600"/>
            <a:ext cx="2286000" cy="4343400"/>
            <a:chOff x="0" y="480"/>
            <a:chExt cx="2256" cy="3840"/>
          </a:xfrm>
        </p:grpSpPr>
        <p:pic>
          <p:nvPicPr>
            <p:cNvPr id="27656" name="Picture 4" descr="canh ta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6125779" flipH="1">
              <a:off x="1174" y="1689"/>
              <a:ext cx="580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5" descr="cho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80"/>
              <a:ext cx="1336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0600" y="61722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2" descr="C:\Users\may2\Pictures\B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8" descr="ruong du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188913"/>
            <a:ext cx="9144000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WordArt 9"/>
          <p:cNvSpPr>
            <a:spLocks noChangeArrowheads="1" noChangeShapeType="1" noTextEdit="1"/>
          </p:cNvSpPr>
          <p:nvPr/>
        </p:nvSpPr>
        <p:spPr bwMode="auto">
          <a:xfrm>
            <a:off x="1371600" y="1143000"/>
            <a:ext cx="6096000" cy="2590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58532"/>
              </a:avLst>
            </a:prstTxWarp>
          </a:bodyPr>
          <a:lstStyle/>
          <a:p>
            <a:pPr algn="ctr"/>
            <a:r>
              <a:rPr lang="vi-VN" sz="7200" kern="10">
                <a:ln w="9525">
                  <a:solidFill>
                    <a:srgbClr val="339966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QUẢ DƯA HẤU</a:t>
            </a:r>
            <a:endParaRPr lang="en-US" sz="7200" kern="10">
              <a:ln w="9525">
                <a:solidFill>
                  <a:srgbClr val="339966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83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 animBg="1"/>
      <p:bldP spid="5837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 descr="v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2810" y="3962400"/>
            <a:ext cx="1109620" cy="274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19" descr="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3465512"/>
            <a:ext cx="1666796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589 C 0.01598 0.01919 0.03299 0.01433 0.04879 0.00786 C 0.05539 0.00508 0.06042 0.00185 0.06736 6.79612E-7 C 0.0915 0.00532 0.1158 0.00925 0.13976 0.01456 C 0.1533 0.01757 0.16389 0.02358 0.17674 0.02705 C 0.18455 0.02936 0.19358 0.03028 0.20191 0.03144 C 0.21598 0.03768 0.22709 0.03606 0.24358 0.03514 C 0.25 0.03352 0.25417 0.03051 0.26059 0.02936 C 0.27448 0.02681 0.28837 0.02496 0.30261 0.02265 C 0.33125 0.02312 0.3599 0.02312 0.38837 0.02358 C 0.39497 0.02381 0.4198 0.03652 0.429 0.03837 C 0.43108 0.03999 0.43282 0.04207 0.43559 0.043 C 0.43855 0.04392 0.44236 0.04369 0.44566 0.04438 C 0.45851 0.04623 0.47153 0.04854 0.48455 0.05085 C 0.49775 0.0534 0.50677 0.0564 0.52136 0.05779 C 0.52761 0.05825 0.54809 0.05941 0.55851 0.06126 C 0.59688 0.06865 0.63438 0.07929 0.67466 0.08183 C 0.68299 0.08322 0.69063 0.08437 0.69983 0.08437 " pathEditMode="relative" rAng="0" ptsTypes="fffffffffffffffffA">
                                      <p:cBhvr>
                                        <p:cTn id="6" dur="5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5E-6 4.45087E-6 C -0.01788 0.00254 -0.03403 0.00485 -0.05087 0.00832 C -0.05677 0.00948 -0.0651 0.00878 -0.07187 0.00924 C -0.08732 0.01017 -0.10156 0.01202 -0.11684 0.01317 C -0.12899 0.01271 -0.14114 0.01317 -0.15295 0.01202 C -0.15729 0.01179 -0.15816 0.00994 -0.16163 0.00924 C -0.16528 0.00878 -0.16996 0.00878 -0.17396 0.00832 C -0.18003 0.00786 -0.19201 0.00647 -0.19201 0.0067 C -0.22309 0.00693 -0.23767 0.0067 -0.26354 0.00832 C -0.27239 0.00901 -0.29045 0.0104 -0.29045 0.0104 C -0.32257 0.02011 -0.37951 0.01502 -0.41614 0.01502 " pathEditMode="relative" rAng="0" ptsTypes="ffffffffffA">
                                      <p:cBhvr>
                                        <p:cTn id="9" dur="5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10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scan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5" descr="da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0"/>
            <a:ext cx="16668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1600200"/>
            <a:ext cx="3048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715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t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19400"/>
            <a:ext cx="228600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49191E-6 C 0.00069 -0.003 0.00226 -0.00878 0.00226 -0.00878 C 0.00226 -0.00878 0.00069 -0.003 -3.33333E-6 2.49191E-6 Z " pathEditMode="relative" ptsTypes="fff">
                                      <p:cBhvr>
                                        <p:cTn id="6" dur="2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1000" y="4191000"/>
            <a:ext cx="8763000" cy="2174875"/>
            <a:chOff x="48" y="2738"/>
            <a:chExt cx="5520" cy="1370"/>
          </a:xfrm>
        </p:grpSpPr>
        <p:pic>
          <p:nvPicPr>
            <p:cNvPr id="7178" name="Picture 5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728544">
              <a:off x="48" y="2738"/>
              <a:ext cx="1728" cy="1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9" name="Picture 6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315077">
              <a:off x="3312" y="3120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0" name="Picture 8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670161">
              <a:off x="1632" y="2756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828800" y="4114800"/>
            <a:ext cx="7010400" cy="2743200"/>
            <a:chOff x="1344" y="2592"/>
            <a:chExt cx="4416" cy="1728"/>
          </a:xfrm>
        </p:grpSpPr>
        <p:pic>
          <p:nvPicPr>
            <p:cNvPr id="7176" name="Picture 7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315077">
              <a:off x="1344" y="3332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9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447893">
              <a:off x="3504" y="2592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0" y="4114800"/>
            <a:ext cx="7010400" cy="2743200"/>
            <a:chOff x="1344" y="2592"/>
            <a:chExt cx="4416" cy="1728"/>
          </a:xfrm>
        </p:grpSpPr>
        <p:pic>
          <p:nvPicPr>
            <p:cNvPr id="7174" name="Picture 17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315077">
              <a:off x="1344" y="3332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5" name="Picture 18" descr="Untitled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447893">
              <a:off x="3504" y="2592"/>
              <a:ext cx="2256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196" name="Picture 4" descr="thuy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219200"/>
            <a:ext cx="5781675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7084 0.12971 L 0.04583 0.008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-6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5549E-6 C 0.0217 -0.01896 0.05555 -0.00995 0.07847 -0.01041 C 0.08003 -0.01133 0.0868 -0.0155 0.08836 -0.01735 C 0.0901 -0.01943 0.09062 -0.0222 0.09253 -0.02405 C 0.09583 -0.02752 0.10069 -0.02914 0.10382 -0.03284 C 0.11215 -0.04324 0.10764 -0.04047 0.11649 -0.04324 C 0.121 -0.05064 0.12725 -0.0555 0.13455 -0.0585 C 0.13819 -0.0629 0.14184 -0.06405 0.146 -0.06706 C 0.15468 -0.06521 0.16232 -0.05943 0.17118 -0.05688 C 0.17725 -0.05735 0.1835 -0.05711 0.18941 -0.0585 C 0.19288 -0.0592 0.20312 -0.06914 0.20625 -0.07214 C 0.21093 -0.07677 0.2217 -0.08255 0.2217 -0.08232 C 0.22673 -0.09157 0.23472 -0.09342 0.24132 -0.10151 C 0.24982 -0.11191 0.24514 -0.10914 0.25416 -0.11191 C 0.25503 -0.11353 0.25607 -0.11515 0.25694 -0.117 C 0.25746 -0.11862 0.25833 -0.12209 0.25833 -0.12209 " pathEditMode="relative" rAng="0" ptsTypes="fffffffffffffff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0" y="-6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79191E-6 C 0.01319 -0.00532 0.03402 -0.00278 0.04809 -0.00301 C 0.04896 -0.00324 0.05312 -0.00439 0.05399 -0.00486 C 0.05521 -0.00532 0.05538 -0.00624 0.05659 -0.00671 C 0.05868 -0.00763 0.06163 -0.00809 0.06354 -0.00902 C 0.06857 -0.01179 0.06597 -0.0111 0.07135 -0.01179 C 0.07413 -0.01387 0.07795 -0.01526 0.08246 -0.01596 C 0.08455 -0.01734 0.0868 -0.01757 0.08941 -0.0185 C 0.09479 -0.01781 0.09948 -0.01642 0.10486 -0.01572 C 0.1085 -0.01572 0.11232 -0.01572 0.11597 -0.01596 C 0.11805 -0.01619 0.12448 -0.01896 0.12639 -0.01989 C 0.12916 -0.02104 0.13576 -0.02266 0.13576 -0.02266 C 0.13889 -0.02497 0.14375 -0.02567 0.14774 -0.02775 C 0.15295 -0.03052 0.15017 -0.02983 0.15573 -0.03052 C 0.15625 -0.03098 0.15694 -0.03145 0.15746 -0.03191 C 0.15764 -0.03237 0.15833 -0.0333 0.15833 -0.0333 " pathEditMode="relative" rAng="0" ptsTypes="fffffffffffffffA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17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8641E-6 C 0.00816 0.02312 0.03142 0.02312 0.05746 0.0326 C 0.0618 0.03422 0.0651 0.03815 0.06996 0.03861 C 0.09427 0.04115 0.11892 0.04069 0.14358 0.04161 C 0.15469 0.05987 0.15833 0.06658 0.18038 0.07698 C 0.18316 0.07999 0.18715 0.08253 0.18871 0.086 C 0.19288 0.09455 0.18802 0.10611 0.19705 0.11258 C 0.22812 0.135 0.2342 0.13431 0.26649 0.14217 C 0.29653 0.15835 0.30035 0.16205 0.33611 0.16575 C 0.35174 0.17152 0.36389 0.17476 0.38125 0.17753 C 0.41319 0.19325 0.42361 0.18909 0.46701 0.18655 C 0.5375 0.19164 0.60278 0.18401 0.67205 0.17753 C 0.69722 0.17199 0.68125 0.17707 0.71302 0.15396 C 0.72795 0.14286 0.75399 0.13385 0.77448 0.13038 C 0.79375 0.12113 0.81389 0.11073 0.83594 0.10657 C 0.8401 0.10472 0.84462 0.1031 0.84844 0.10079 C 0.85295 0.09802 0.85573 0.09432 0.86024 0.09177 C 0.86962 0.08715 0.88003 0.08438 0.88941 0.07999 C 0.90955 0.05803 0.9026 0.05479 0.93455 0.0504 C 0.94253 0.04924 0.95087 0.04832 0.95885 0.04739 C 0.99288 0.03167 0.9474 0.05132 0.98733 0.03861 C 1.00174 0.03422 1.01163 0.02404 1.02448 0.0178 C 1.04305 -0.00161 1.02135 0.01734 1.04496 0.00601 C 1.04983 0.0037 1.05278 -0.00046 1.05746 -0.00277 C 1.06424 -0.00624 1.09045 -0.00832 1.09427 -0.00878 C 1.15035 -0.0067 1.20642 -0.00485 1.2625 -0.00277 C 1.30764 -0.00092 1.39757 0.00301 1.39757 0.00324 C 1.40851 0.00994 1.42066 0.01595 1.43021 0.02381 C 1.43316 0.02612 1.43142 0.03052 1.43437 0.0326 C 1.4625 0.05294 1.56528 0.04693 1.57778 0.04739 C 1.69236 0.05132 1.60278 0.0504 1.71719 0.0504 " pathEditMode="relative" rAng="0" ptsTypes="ffffffffffffffffffffffffffffffA">
                                      <p:cBhvr>
                                        <p:cTn id="12" dur="1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vo chon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323" y="762000"/>
            <a:ext cx="461625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da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685800"/>
            <a:ext cx="10715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1219200" y="2819400"/>
            <a:ext cx="76200" cy="152400"/>
          </a:xfrm>
          <a:prstGeom prst="ellipse">
            <a:avLst/>
          </a:prstGeom>
          <a:solidFill>
            <a:srgbClr val="F0F5F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1371600" y="2590800"/>
            <a:ext cx="76200" cy="152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1276" name="Oval 12"/>
          <p:cNvSpPr>
            <a:spLocks noChangeArrowheads="1"/>
          </p:cNvSpPr>
          <p:nvPr/>
        </p:nvSpPr>
        <p:spPr bwMode="auto">
          <a:xfrm>
            <a:off x="1600200" y="2895600"/>
            <a:ext cx="762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1277" name="Oval 13"/>
          <p:cNvSpPr>
            <a:spLocks noChangeArrowheads="1"/>
          </p:cNvSpPr>
          <p:nvPr/>
        </p:nvSpPr>
        <p:spPr bwMode="auto">
          <a:xfrm>
            <a:off x="1143000" y="3200400"/>
            <a:ext cx="762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  <p:transition spd="slow" advClick="0" advTm="4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61 0.06312 C -0.12691 0.04439 -0.16702 0.05896 -0.04809 0.06104 C -0.04566 0.06173 -0.04323 0.06197 -0.04115 0.06312 C -0.03854 0.06428 -0.03681 0.06728 -0.0342 0.06751 C 0.01059 0.0696 0.05555 0.0689 0.10052 0.0696 C 0.10555 0.07214 0.11076 0.07329 0.1158 0.07584 C 0.11771 0.07676 0.11944 0.07838 0.121 0.08 C 0.12222 0.08139 0.12309 0.08347 0.12465 0.08439 C 0.12708 0.08578 0.13021 0.08578 0.13298 0.08647 C 0.14531 0.09618 0.13958 0.09364 0.1658 0.08855 C 0.16788 0.08809 0.1691 0.08555 0.17083 0.08439 C 0.17274 0.08347 0.17639 0.08231 0.17639 0.08254 " pathEditMode="relative" rAng="0" ptsTypes="fffffffffffA">
                                      <p:cBhvr>
                                        <p:cTn id="6" dur="5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5645E-6 C -0.00278 -3.35645E-6 -0.00555 -3.35645E-6 -0.00816 -3.35645E-6 " pathEditMode="relative" rAng="0" ptsTypes="fA">
                                      <p:cBhvr>
                                        <p:cTn id="27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6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animBg="1"/>
      <p:bldP spid="11273" grpId="0" animBg="1"/>
      <p:bldP spid="11276" grpId="0" animBg="1"/>
      <p:bldP spid="1127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135</Words>
  <Application>Microsoft Office PowerPoint</Application>
  <PresentationFormat>On-screen Show (4:3)</PresentationFormat>
  <Paragraphs>21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164A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Techsi.vn</cp:lastModifiedBy>
  <cp:revision>79</cp:revision>
  <dcterms:created xsi:type="dcterms:W3CDTF">2006-05-19T00:40:05Z</dcterms:created>
  <dcterms:modified xsi:type="dcterms:W3CDTF">2024-11-08T09:41:07Z</dcterms:modified>
</cp:coreProperties>
</file>