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6" r:id="rId18"/>
    <p:sldId id="278" r:id="rId19"/>
    <p:sldId id="277" r:id="rId20"/>
    <p:sldId id="279" r:id="rId21"/>
    <p:sldId id="280" r:id="rId22"/>
    <p:sldId id="281" r:id="rId23"/>
    <p:sldId id="282" r:id="rId24"/>
    <p:sldId id="283" r:id="rId25"/>
    <p:sldId id="284" r:id="rId26"/>
    <p:sldId id="285" r:id="rId27"/>
    <p:sldId id="286" r:id="rId28"/>
    <p:sldId id="287" r:id="rId29"/>
    <p:sldId id="289"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4E40-7DB5-44AF-8484-3B5C8278AAE6}"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4E40-7DB5-44AF-8484-3B5C8278AAE6}"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4E40-7DB5-44AF-8484-3B5C8278AAE6}"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2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23446"/>
            <a:ext cx="9144000" cy="6858000"/>
          </a:xfrm>
          <a:prstGeom prst="rect">
            <a:avLst/>
          </a:prstGeom>
        </p:spPr>
      </p:pic>
      <p:sp>
        <p:nvSpPr>
          <p:cNvPr id="5" name="TextBox 4"/>
          <p:cNvSpPr txBox="1"/>
          <p:nvPr/>
        </p:nvSpPr>
        <p:spPr>
          <a:xfrm>
            <a:off x="1723293" y="1676400"/>
            <a:ext cx="5791200" cy="1938992"/>
          </a:xfrm>
          <a:prstGeom prst="rect">
            <a:avLst/>
          </a:prstGeom>
          <a:noFill/>
        </p:spPr>
        <p:txBody>
          <a:bodyPr wrap="square" rtlCol="0">
            <a:prstTxWarp prst="textArchUp">
              <a:avLst/>
            </a:prstTxWarp>
            <a:spAutoFit/>
          </a:bodyPr>
          <a:lstStyle/>
          <a:p>
            <a:pPr algn="ctr"/>
            <a:r>
              <a:rPr lang="en-US" sz="4000" b="1" smtClean="0">
                <a:solidFill>
                  <a:srgbClr val="FF0000"/>
                </a:solidFill>
                <a:latin typeface="Times New Roman" pitchFamily="18" charset="0"/>
                <a:cs typeface="Times New Roman" pitchFamily="18" charset="0"/>
              </a:rPr>
              <a:t>GIÁO ÁN </a:t>
            </a:r>
          </a:p>
          <a:p>
            <a:r>
              <a:rPr lang="en-US" sz="4000" b="1" smtClean="0">
                <a:solidFill>
                  <a:srgbClr val="FF0000"/>
                </a:solidFill>
                <a:latin typeface="Times New Roman" pitchFamily="18" charset="0"/>
                <a:cs typeface="Times New Roman" pitchFamily="18" charset="0"/>
              </a:rPr>
              <a:t>LÀM QUEN VỚI TÁC PHẨM VĂN HỌC</a:t>
            </a:r>
            <a:endParaRPr lang="en-US" sz="4000" b="1">
              <a:solidFill>
                <a:srgbClr val="FF0000"/>
              </a:solidFill>
              <a:latin typeface="Times New Roman" pitchFamily="18" charset="0"/>
              <a:cs typeface="Times New Roman" pitchFamily="18" charset="0"/>
            </a:endParaRPr>
          </a:p>
        </p:txBody>
      </p:sp>
      <p:sp>
        <p:nvSpPr>
          <p:cNvPr id="6" name="TextBox 5"/>
          <p:cNvSpPr txBox="1"/>
          <p:nvPr/>
        </p:nvSpPr>
        <p:spPr>
          <a:xfrm>
            <a:off x="1723293" y="2819400"/>
            <a:ext cx="6506307" cy="1938992"/>
          </a:xfrm>
          <a:prstGeom prst="rect">
            <a:avLst/>
          </a:prstGeom>
          <a:noFill/>
        </p:spPr>
        <p:txBody>
          <a:bodyPr wrap="square" rtlCol="0">
            <a:spAutoFit/>
          </a:bodyPr>
          <a:lstStyle/>
          <a:p>
            <a:r>
              <a:rPr lang="en-US" sz="3000" b="1" dirty="0" err="1" smtClean="0">
                <a:latin typeface="Times New Roman" pitchFamily="18" charset="0"/>
                <a:cs typeface="Times New Roman" pitchFamily="18" charset="0"/>
              </a:rPr>
              <a:t>Đề</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tài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Thơ</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Bé</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làm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bao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nhiêu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nghề</a:t>
            </a:r>
            <a:r>
              <a:rPr lang="en-US" sz="3000" b="1" dirty="0" smtClean="0">
                <a:latin typeface="Times New Roman" pitchFamily="18" charset="0"/>
                <a:cs typeface="Times New Roman" pitchFamily="18" charset="0"/>
              </a:rPr>
              <a:t>”</a:t>
            </a:r>
          </a:p>
          <a:p>
            <a:r>
              <a:rPr lang="en-US" sz="3000" b="1" dirty="0" err="1" smtClean="0">
                <a:latin typeface="Times New Roman" pitchFamily="18" charset="0"/>
                <a:cs typeface="Times New Roman" pitchFamily="18" charset="0"/>
              </a:rPr>
              <a:t>Độ</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tuổi</a:t>
            </a:r>
            <a:r>
              <a:rPr lang="en-US" sz="3000" b="1" dirty="0" smtClean="0">
                <a:latin typeface="Times New Roman" pitchFamily="18" charset="0"/>
                <a:cs typeface="Times New Roman" pitchFamily="18" charset="0"/>
              </a:rPr>
              <a:t>: 5-6 </a:t>
            </a:r>
            <a:r>
              <a:rPr lang="en-US" sz="3000" b="1" dirty="0" err="1" smtClean="0">
                <a:latin typeface="Times New Roman" pitchFamily="18" charset="0"/>
                <a:cs typeface="Times New Roman" pitchFamily="18" charset="0"/>
              </a:rPr>
              <a:t>tuổi</a:t>
            </a:r>
            <a:endParaRPr lang="en-US" sz="3000" b="1" dirty="0" smtClean="0">
              <a:latin typeface="Times New Roman" pitchFamily="18" charset="0"/>
              <a:cs typeface="Times New Roman" pitchFamily="18" charset="0"/>
            </a:endParaRPr>
          </a:p>
          <a:p>
            <a:r>
              <a:rPr lang="en-US" sz="3000" b="1" dirty="0" err="1" smtClean="0">
                <a:latin typeface="Times New Roman" pitchFamily="18" charset="0"/>
                <a:cs typeface="Times New Roman" pitchFamily="18" charset="0"/>
              </a:rPr>
              <a:t>Thời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gian</a:t>
            </a:r>
            <a:r>
              <a:rPr lang="en-US" sz="3000" b="1" dirty="0" smtClean="0">
                <a:latin typeface="Times New Roman" pitchFamily="18" charset="0"/>
                <a:cs typeface="Times New Roman" pitchFamily="18" charset="0"/>
              </a:rPr>
              <a:t> 30-35 </a:t>
            </a:r>
            <a:r>
              <a:rPr lang="en-US" sz="3000" b="1" dirty="0" err="1" smtClean="0">
                <a:latin typeface="Times New Roman" pitchFamily="18" charset="0"/>
                <a:cs typeface="Times New Roman" pitchFamily="18" charset="0"/>
              </a:rPr>
              <a:t>phút</a:t>
            </a:r>
            <a:endParaRPr lang="en-US" sz="3000" b="1" dirty="0" smtClean="0">
              <a:latin typeface="Times New Roman" pitchFamily="18" charset="0"/>
              <a:cs typeface="Times New Roman" pitchFamily="18" charset="0"/>
            </a:endParaRPr>
          </a:p>
          <a:p>
            <a:r>
              <a:rPr lang="en-US" sz="3000" b="1" dirty="0" err="1" smtClean="0">
                <a:latin typeface="Times New Roman" pitchFamily="18" charset="0"/>
                <a:cs typeface="Times New Roman" pitchFamily="18" charset="0"/>
              </a:rPr>
              <a:t>Người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dạy</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Lê</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Hồng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Ngọc</a:t>
            </a:r>
            <a:endParaRPr lang="en-US" sz="3000" b="1" dirty="0">
              <a:latin typeface="Times New Roman" pitchFamily="18" charset="0"/>
              <a:cs typeface="Times New Roman" pitchFamily="18" charset="0"/>
            </a:endParaRPr>
          </a:p>
        </p:txBody>
      </p:sp>
      <p:pic>
        <p:nvPicPr>
          <p:cNvPr id="7" name="Picture 4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400"/>
            <a:ext cx="925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19350" y="1140912"/>
            <a:ext cx="4419600" cy="523220"/>
          </a:xfrm>
          <a:prstGeom prst="rect">
            <a:avLst/>
          </a:prstGeom>
        </p:spPr>
        <p:txBody>
          <a:bodyPr wrap="square">
            <a:spAutoFit/>
          </a:bodyPr>
          <a:lstStyle/>
          <a:p>
            <a:pPr algn="ctr"/>
            <a:r>
              <a:rPr lang="en-US" altLang="en-US" sz="1400" b="1" dirty="0">
                <a:solidFill>
                  <a:srgbClr val="333399"/>
                </a:solidFill>
                <a:latin typeface="Times New Roman" pitchFamily="18" charset="0"/>
                <a:cs typeface="Times New Roman" pitchFamily="18" charset="0"/>
              </a:rPr>
              <a:t>ỦY BAN NHÂN DÂN QUẬN LONG BIÊN</a:t>
            </a:r>
          </a:p>
          <a:p>
            <a:pPr algn="ctr"/>
            <a:r>
              <a:rPr lang="en-US" altLang="en-US" sz="1400" b="1" dirty="0">
                <a:solidFill>
                  <a:srgbClr val="333399"/>
                </a:solidFill>
                <a:latin typeface="Times New Roman" pitchFamily="18" charset="0"/>
                <a:cs typeface="Times New Roman" pitchFamily="18" charset="0"/>
              </a:rPr>
              <a:t>TRƯỜNG MẦM NON LONG BIÊN</a:t>
            </a:r>
            <a:endParaRPr lang="en-US" altLang="en-US" sz="1400" b="1" dirty="0">
              <a:solidFill>
                <a:srgbClr val="333399"/>
              </a:solidFill>
              <a:latin typeface="Times New Roman" pitchFamily="18" charset="0"/>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7788" y="2028825"/>
            <a:ext cx="13477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81200" y="3403600"/>
            <a:ext cx="5257800" cy="1569660"/>
          </a:xfrm>
          <a:prstGeom prst="rect">
            <a:avLst/>
          </a:prstGeom>
        </p:spPr>
        <p:txBody>
          <a:bodyPr wrap="square">
            <a:spAutoFit/>
          </a:bodyPr>
          <a:lstStyle/>
          <a:p>
            <a:r>
              <a:rPr lang="en-US" altLang="en-US" sz="2400" b="1" dirty="0" err="1">
                <a:solidFill>
                  <a:srgbClr val="FF0000"/>
                </a:solidFill>
                <a:latin typeface="Times New Roman" pitchFamily="18" charset="0"/>
                <a:cs typeface="Times New Roman" pitchFamily="18" charset="0"/>
              </a:rPr>
              <a:t>Đề</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tài</a:t>
            </a:r>
            <a:r>
              <a:rPr lang="en-US" altLang="en-US" sz="2400" b="1" dirty="0">
                <a:solidFill>
                  <a:srgbClr val="FF0000"/>
                </a:solidFill>
                <a:latin typeface="Times New Roman" pitchFamily="18" charset="0"/>
                <a:cs typeface="Times New Roman" pitchFamily="18" charset="0"/>
              </a:rPr>
              <a:t> : </a:t>
            </a:r>
            <a:r>
              <a:rPr lang="en-US" altLang="en-US" sz="2400" b="1" dirty="0" err="1" smtClean="0">
                <a:solidFill>
                  <a:srgbClr val="FF0000"/>
                </a:solidFill>
                <a:latin typeface="Times New Roman" pitchFamily="18" charset="0"/>
                <a:cs typeface="Times New Roman" pitchFamily="18" charset="0"/>
              </a:rPr>
              <a:t>Thơ</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Bé</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làm</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bao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nhiêu</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nghề</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Times New Roman" pitchFamily="18" charset="0"/>
              <a:cs typeface="Times New Roman" pitchFamily="18" charset="0"/>
            </a:endParaRPr>
          </a:p>
          <a:p>
            <a:r>
              <a:rPr lang="en-US" altLang="en-US" sz="2400" b="1" dirty="0" err="1">
                <a:solidFill>
                  <a:srgbClr val="FF0000"/>
                </a:solidFill>
                <a:latin typeface="Times New Roman" pitchFamily="18" charset="0"/>
                <a:cs typeface="Times New Roman" pitchFamily="18" charset="0"/>
              </a:rPr>
              <a:t>Lứa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tuổi</a:t>
            </a:r>
            <a:r>
              <a:rPr lang="en-US" altLang="en-US" sz="2400" b="1" dirty="0">
                <a:solidFill>
                  <a:srgbClr val="FF0000"/>
                </a:solidFill>
                <a:latin typeface="Times New Roman" pitchFamily="18" charset="0"/>
                <a:cs typeface="Times New Roman" pitchFamily="18" charset="0"/>
              </a:rPr>
              <a:t>   : 4 - 5  </a:t>
            </a:r>
            <a:r>
              <a:rPr lang="en-US" altLang="en-US" sz="2400" b="1" dirty="0" err="1">
                <a:solidFill>
                  <a:srgbClr val="FF0000"/>
                </a:solidFill>
                <a:latin typeface="Times New Roman" pitchFamily="18" charset="0"/>
                <a:cs typeface="Times New Roman" pitchFamily="18" charset="0"/>
              </a:rPr>
              <a:t>tuổi</a:t>
            </a:r>
            <a:r>
              <a:rPr lang="en-US" altLang="en-US" sz="2400" b="1" dirty="0">
                <a:solidFill>
                  <a:srgbClr val="FF0000"/>
                </a:solidFill>
                <a:latin typeface="Times New Roman" pitchFamily="18" charset="0"/>
                <a:cs typeface="Times New Roman" pitchFamily="18" charset="0"/>
              </a:rPr>
              <a:t> </a:t>
            </a:r>
          </a:p>
          <a:p>
            <a:r>
              <a:rPr lang="en-US" altLang="en-US" sz="2400" b="1" dirty="0" err="1">
                <a:solidFill>
                  <a:srgbClr val="FF0000"/>
                </a:solidFill>
                <a:latin typeface="Times New Roman" pitchFamily="18" charset="0"/>
                <a:cs typeface="Times New Roman" pitchFamily="18" charset="0"/>
              </a:rPr>
              <a:t>Lớp</a:t>
            </a:r>
            <a:r>
              <a:rPr lang="en-US" altLang="en-US" sz="2400" b="1" dirty="0">
                <a:solidFill>
                  <a:srgbClr val="FF0000"/>
                </a:solidFill>
                <a:latin typeface="Times New Roman" pitchFamily="18" charset="0"/>
                <a:cs typeface="Times New Roman" pitchFamily="18" charset="0"/>
              </a:rPr>
              <a:t> : </a:t>
            </a:r>
            <a:r>
              <a:rPr lang="en-US" altLang="en-US" sz="2400" b="1" dirty="0" err="1">
                <a:solidFill>
                  <a:srgbClr val="FF0000"/>
                </a:solidFill>
                <a:latin typeface="Times New Roman" pitchFamily="18" charset="0"/>
                <a:cs typeface="Times New Roman" pitchFamily="18" charset="0"/>
              </a:rPr>
              <a:t>Mẫu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giáo</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nhỡ</a:t>
            </a:r>
            <a:r>
              <a:rPr lang="en-US" altLang="en-US" sz="2400" b="1" dirty="0">
                <a:solidFill>
                  <a:srgbClr val="FF0000"/>
                </a:solidFill>
                <a:latin typeface="Times New Roman" pitchFamily="18" charset="0"/>
                <a:cs typeface="Times New Roman" pitchFamily="18" charset="0"/>
              </a:rPr>
              <a:t> B2             </a:t>
            </a:r>
          </a:p>
          <a:p>
            <a:r>
              <a:rPr lang="en-US" altLang="en-US" sz="2400" b="1" dirty="0" err="1">
                <a:solidFill>
                  <a:srgbClr val="FF0000"/>
                </a:solidFill>
                <a:latin typeface="Times New Roman" pitchFamily="18" charset="0"/>
                <a:cs typeface="Times New Roman" pitchFamily="18" charset="0"/>
              </a:rPr>
              <a:t>Giáo</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viên</a:t>
            </a:r>
            <a:r>
              <a:rPr lang="en-US" altLang="en-US" sz="2400" b="1" dirty="0">
                <a:solidFill>
                  <a:srgbClr val="FF0000"/>
                </a:solidFill>
                <a:latin typeface="Times New Roman" pitchFamily="18" charset="0"/>
                <a:cs typeface="Times New Roman" pitchFamily="18" charset="0"/>
              </a:rPr>
              <a:t> </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Nguyễn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Thị</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Thanh</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Vân</a:t>
            </a:r>
            <a:endParaRPr lang="en-US" alt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041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smtClean="0">
                <a:solidFill>
                  <a:schemeClr val="tx1"/>
                </a:solidFill>
                <a:latin typeface="Times New Roman" pitchFamily="18" charset="0"/>
              </a:rPr>
              <a:t>B</a:t>
            </a:r>
            <a:r>
              <a:rPr lang="en-US" sz="4000" b="1" smtClean="0">
                <a:solidFill>
                  <a:schemeClr val="tx1"/>
                </a:solidFill>
                <a:latin typeface="Times New Roman" pitchFamily="18" charset="0"/>
              </a:rPr>
              <a:t>é chơi làm thợ nề</a:t>
            </a:r>
          </a:p>
          <a:p>
            <a:pPr eaLnBrk="1" hangingPunct="1">
              <a:lnSpc>
                <a:spcPct val="80000"/>
              </a:lnSpc>
            </a:pPr>
            <a:r>
              <a:rPr lang="en-US" sz="4000" b="1" smtClean="0">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a:t>
            </a:r>
            <a:r>
              <a:rPr lang="en-US" sz="3200" b="1" smtClean="0">
                <a:solidFill>
                  <a:srgbClr val="FFFF00"/>
                </a:solidFill>
                <a:latin typeface="Times New Roman" pitchFamily="18" charset="0"/>
                <a:cs typeface="Times New Roman" pitchFamily="18" charset="0"/>
              </a:rPr>
              <a:t>hàn </a:t>
            </a:r>
            <a:r>
              <a:rPr lang="en-US" sz="3200" b="1">
                <a:solidFill>
                  <a:srgbClr val="FFFF00"/>
                </a:solidFill>
                <a:latin typeface="Times New Roman" pitchFamily="18" charset="0"/>
                <a:cs typeface="Times New Roman" pitchFamily="18" charset="0"/>
              </a:rPr>
              <a:t>làm </a:t>
            </a:r>
            <a:r>
              <a:rPr lang="en-US" sz="3200" b="1" smtClean="0">
                <a:solidFill>
                  <a:srgbClr val="FFFF00"/>
                </a:solidFill>
                <a:latin typeface="Times New Roman" pitchFamily="18" charset="0"/>
                <a:cs typeface="Times New Roman" pitchFamily="18" charset="0"/>
              </a:rPr>
              <a:t>gì nhỉ?</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06775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smtClean="0">
                <a:solidFill>
                  <a:srgbClr val="FF0000"/>
                </a:solidFill>
                <a:latin typeface="Times New Roman" pitchFamily="18" charset="0"/>
                <a:cs typeface="Times New Roman" pitchFamily="18" charset="0"/>
              </a:rPr>
              <a:t>Yến Thảo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smtClean="0">
                <a:solidFill>
                  <a:schemeClr val="tx1">
                    <a:lumMod val="65000"/>
                    <a:lumOff val="35000"/>
                  </a:schemeClr>
                </a:solidFill>
                <a:latin typeface="Times New Roman" pitchFamily="18" charset="0"/>
              </a:rPr>
              <a:t>B</a:t>
            </a:r>
            <a:r>
              <a:rPr lang="en-US" sz="4000" b="1" smtClean="0">
                <a:solidFill>
                  <a:schemeClr val="tx1">
                    <a:lumMod val="65000"/>
                    <a:lumOff val="35000"/>
                  </a:schemeClr>
                </a:solidFill>
                <a:latin typeface="Times New Roman" pitchFamily="18" charset="0"/>
              </a:rPr>
              <a:t>é chơi làm thợ nề</a:t>
            </a:r>
          </a:p>
          <a:p>
            <a:pPr eaLnBrk="1" hangingPunct="1">
              <a:lnSpc>
                <a:spcPct val="80000"/>
              </a:lnSpc>
            </a:pPr>
            <a:r>
              <a:rPr lang="en-US" sz="4000" b="1" smtClean="0">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smtClean="0">
                <a:solidFill>
                  <a:srgbClr val="0070C0"/>
                </a:solidFill>
                <a:latin typeface="Times New Roman" pitchFamily="18" charset="0"/>
                <a:cs typeface="Times New Roman" pitchFamily="18" charset="0"/>
              </a:rPr>
              <a:t>Trò chơi: Đọc câu thơ qua tranh</a:t>
            </a:r>
            <a:endParaRPr lang="en-US" sz="3200" b="1" i="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7888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464</Words>
  <Application>Microsoft Office PowerPoint</Application>
  <PresentationFormat>On-screen Show (4:3)</PresentationFormat>
  <Paragraphs>46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Techsi.vn</cp:lastModifiedBy>
  <cp:revision>13</cp:revision>
  <dcterms:created xsi:type="dcterms:W3CDTF">2021-11-26T11:59:41Z</dcterms:created>
  <dcterms:modified xsi:type="dcterms:W3CDTF">2024-11-08T09:42:09Z</dcterms:modified>
</cp:coreProperties>
</file>