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71" r:id="rId15"/>
    <p:sldId id="270"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393551-3069-4E86-BD08-2986572059B0}"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178013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93551-3069-4E86-BD08-2986572059B0}"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301423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93551-3069-4E86-BD08-2986572059B0}"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29413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93551-3069-4E86-BD08-2986572059B0}"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242723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393551-3069-4E86-BD08-2986572059B0}"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252452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93551-3069-4E86-BD08-2986572059B0}"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101773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93551-3069-4E86-BD08-2986572059B0}" type="datetimeFigureOut">
              <a:rPr lang="en-US" smtClean="0"/>
              <a:t>12/23/2023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118269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393551-3069-4E86-BD08-2986572059B0}" type="datetimeFigureOut">
              <a:rPr lang="en-US" smtClean="0"/>
              <a:t>12/23/2023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375158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93551-3069-4E86-BD08-2986572059B0}" type="datetimeFigureOut">
              <a:rPr lang="en-US" smtClean="0"/>
              <a:t>12/23/2023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204698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393551-3069-4E86-BD08-2986572059B0}"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200886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393551-3069-4E86-BD08-2986572059B0}"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C4A2-9242-469B-AA1F-DE72909BA695}" type="slidenum">
              <a:rPr lang="en-US" smtClean="0"/>
              <a:t>‹#›</a:t>
            </a:fld>
            <a:endParaRPr lang="en-US"/>
          </a:p>
        </p:txBody>
      </p:sp>
    </p:spTree>
    <p:extLst>
      <p:ext uri="{BB962C8B-B14F-4D97-AF65-F5344CB8AC3E}">
        <p14:creationId xmlns:p14="http://schemas.microsoft.com/office/powerpoint/2010/main" val="348971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93551-3069-4E86-BD08-2986572059B0}" type="datetimeFigureOut">
              <a:rPr lang="en-US" smtClean="0"/>
              <a:t>12/23/2023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0C4A2-9242-469B-AA1F-DE72909BA695}" type="slidenum">
              <a:rPr lang="en-US" smtClean="0"/>
              <a:t>‹#›</a:t>
            </a:fld>
            <a:endParaRPr lang="en-US"/>
          </a:p>
        </p:txBody>
      </p:sp>
    </p:spTree>
    <p:extLst>
      <p:ext uri="{BB962C8B-B14F-4D97-AF65-F5344CB8AC3E}">
        <p14:creationId xmlns:p14="http://schemas.microsoft.com/office/powerpoint/2010/main" val="68542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microsoft.com/office/2007/relationships/hdphoto" Target="../media/hdphoto2.wdp"/><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4189145" y="565275"/>
            <a:ext cx="5094514"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UBND QUẬN LONG BIÊN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83071" y="1009692"/>
            <a:ext cx="5012911" cy="461665"/>
          </a:xfrm>
          <a:prstGeom prst="rect">
            <a:avLst/>
          </a:prstGeom>
          <a:noFill/>
        </p:spPr>
        <p:txBody>
          <a:bodyPr wrap="non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TRƯỜNG MẦM NON LONG BIÊN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386782" y="1788412"/>
            <a:ext cx="3716146" cy="338554"/>
          </a:xfrm>
          <a:prstGeom prst="rect">
            <a:avLst/>
          </a:prstGeom>
          <a:noFill/>
        </p:spPr>
        <p:txBody>
          <a:bodyPr wrap="none" rtlCol="0">
            <a:spAutoFit/>
          </a:bodyPr>
          <a:lstStyle/>
          <a:p>
            <a:r>
              <a:rPr lang="en-US" sz="1600" b="1" dirty="0" smtClean="0">
                <a:solidFill>
                  <a:srgbClr val="002060"/>
                </a:solidFill>
                <a:latin typeface="Times New Roman" panose="02020603050405020304" pitchFamily="18" charset="0"/>
                <a:cs typeface="Times New Roman" panose="02020603050405020304" pitchFamily="18" charset="0"/>
              </a:rPr>
              <a:t>LĨNH VỰC PHÁT TRIỂN NGÔN NGỮ</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049486" y="3013081"/>
            <a:ext cx="2896947" cy="400110"/>
          </a:xfrm>
          <a:prstGeom prst="rect">
            <a:avLst/>
          </a:prstGeom>
          <a:noFill/>
        </p:spPr>
        <p:txBody>
          <a:bodyPr wrap="non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Đề</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tài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Nhận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biết</a:t>
            </a:r>
            <a:r>
              <a:rPr lang="en-US" sz="2000" b="1" dirty="0" smtClean="0">
                <a:solidFill>
                  <a:srgbClr val="FF0000"/>
                </a:solidFill>
                <a:latin typeface="Times New Roman" panose="02020603050405020304" pitchFamily="18" charset="0"/>
                <a:cs typeface="Times New Roman" panose="02020603050405020304" pitchFamily="18" charset="0"/>
              </a:rPr>
              <a:t> con </a:t>
            </a:r>
            <a:r>
              <a:rPr lang="en-US" sz="2000" b="1" dirty="0" err="1" smtClean="0">
                <a:solidFill>
                  <a:srgbClr val="FF0000"/>
                </a:solidFill>
                <a:latin typeface="Times New Roman" panose="02020603050405020304" pitchFamily="18" charset="0"/>
                <a:cs typeface="Times New Roman" panose="02020603050405020304" pitchFamily="18" charset="0"/>
              </a:rPr>
              <a:t>voi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49486" y="3542360"/>
            <a:ext cx="2627835" cy="400110"/>
          </a:xfrm>
          <a:prstGeom prst="rect">
            <a:avLst/>
          </a:prstGeom>
          <a:noFill/>
        </p:spPr>
        <p:txBody>
          <a:bodyPr wrap="non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Giáo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viên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Lê</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Thị</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Hòa</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49486" y="4071639"/>
            <a:ext cx="2630848" cy="400110"/>
          </a:xfrm>
          <a:prstGeom prst="rect">
            <a:avLst/>
          </a:prstGeom>
          <a:noFill/>
        </p:spPr>
        <p:txBody>
          <a:bodyPr wrap="non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Lứa</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tuổi</a:t>
            </a:r>
            <a:r>
              <a:rPr lang="en-US" sz="2000" b="1" dirty="0" smtClean="0">
                <a:solidFill>
                  <a:srgbClr val="FF0000"/>
                </a:solidFill>
                <a:latin typeface="Times New Roman" panose="02020603050405020304" pitchFamily="18" charset="0"/>
                <a:cs typeface="Times New Roman" panose="02020603050405020304" pitchFamily="18" charset="0"/>
              </a:rPr>
              <a:t>: 24- 36 </a:t>
            </a:r>
            <a:r>
              <a:rPr lang="en-US" sz="2000" b="1" dirty="0" err="1" smtClean="0">
                <a:solidFill>
                  <a:srgbClr val="FF0000"/>
                </a:solidFill>
                <a:latin typeface="Times New Roman" panose="02020603050405020304" pitchFamily="18" charset="0"/>
                <a:cs typeface="Times New Roman" panose="02020603050405020304" pitchFamily="18" charset="0"/>
              </a:rPr>
              <a:t>tháng</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ircle(in)">
                                      <p:cBhvr>
                                        <p:cTn id="13" dur="2000"/>
                                        <p:tgtEl>
                                          <p:spTgt spid="7">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anim calcmode="lin" valueType="num">
                                      <p:cBhvr>
                                        <p:cTn id="1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8">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anim calcmode="lin" valueType="num">
                                      <p:cBhvr>
                                        <p:cTn id="22"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2000"/>
                                        <p:tgtEl>
                                          <p:spTgt spid="10">
                                            <p:txEl>
                                              <p:pRg st="0" end="0"/>
                                            </p:txEl>
                                          </p:spTgt>
                                        </p:tgtEl>
                                      </p:cBhvr>
                                    </p:animEffect>
                                    <p:anim calcmode="lin" valueType="num">
                                      <p:cBhvr>
                                        <p:cTn id="2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1916723"/>
            <a:ext cx="5106398"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làm</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được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97120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ần chấm dứt việc dùng voi làm du lịch - Báo Người lao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08231" y="6005146"/>
            <a:ext cx="310335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2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ảnh các địa danh được in trên đồng tiề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6300" y="5978769"/>
            <a:ext cx="239802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gỗ</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2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Động vật sinh ra không phải để làm trò vui - Redsv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85238" y="6022731"/>
            <a:ext cx="276832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2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0"/>
            <a:ext cx="12192000" cy="6858000"/>
          </a:xfrm>
          <a:prstGeom prst="rect">
            <a:avLst/>
          </a:prstGeom>
        </p:spPr>
      </p:pic>
      <p:sp>
        <p:nvSpPr>
          <p:cNvPr id="17" name="Rectangle 16"/>
          <p:cNvSpPr/>
          <p:nvPr/>
        </p:nvSpPr>
        <p:spPr>
          <a:xfrm>
            <a:off x="300446" y="261257"/>
            <a:ext cx="8085908" cy="5486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con </a:t>
            </a:r>
            <a:r>
              <a:rPr lang="en-US" sz="2400" b="1" dirty="0" err="1" smtClean="0">
                <a:solidFill>
                  <a:srgbClr val="FF0000"/>
                </a:solidFill>
                <a:latin typeface="Times New Roman" panose="02020603050405020304" pitchFamily="18" charset="0"/>
                <a:cs typeface="Times New Roman" panose="02020603050405020304" pitchFamily="18" charset="0"/>
              </a:rPr>
              <a:t>xem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đây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nào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smtClean="0">
                <a:solidFill>
                  <a:srgbClr val="FF0000"/>
                </a:solidFill>
                <a:latin typeface="Times New Roman" panose="02020603050405020304" pitchFamily="18" charset="0"/>
                <a:cs typeface="Times New Roman" panose="02020603050405020304" pitchFamily="18" charset="0"/>
              </a:rPr>
              <a:t> con </a:t>
            </a:r>
            <a:r>
              <a:rPr lang="en-US" sz="2400" b="1" dirty="0" err="1" smtClean="0">
                <a:solidFill>
                  <a:srgbClr val="FF0000"/>
                </a:solidFill>
                <a:latin typeface="Times New Roman" panose="02020603050405020304" pitchFamily="18" charset="0"/>
                <a:cs typeface="Times New Roman" panose="02020603050405020304" pitchFamily="18" charset="0"/>
              </a:rPr>
              <a:t>voi</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561702" y="1273628"/>
            <a:ext cx="2560319" cy="2560320"/>
          </a:xfrm>
          <a:prstGeom prst="rect">
            <a:avLst/>
          </a:prstGeom>
        </p:spPr>
      </p:pic>
      <p:pic>
        <p:nvPicPr>
          <p:cNvPr id="19" name="Picture 18"/>
          <p:cNvPicPr>
            <a:picLocks noChangeAspect="1"/>
          </p:cNvPicPr>
          <p:nvPr/>
        </p:nvPicPr>
        <p:blipFill>
          <a:blip r:embed="rId5"/>
          <a:stretch>
            <a:fillRect/>
          </a:stretch>
        </p:blipFill>
        <p:spPr>
          <a:xfrm>
            <a:off x="8945014" y="2183981"/>
            <a:ext cx="2813685" cy="2490038"/>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0115" y="1828799"/>
            <a:ext cx="3042237" cy="2580459"/>
          </a:xfrm>
          <a:prstGeom prst="rect">
            <a:avLst/>
          </a:prstGeom>
        </p:spPr>
      </p:pic>
      <p:sp>
        <p:nvSpPr>
          <p:cNvPr id="23" name="Oval 22"/>
          <p:cNvSpPr/>
          <p:nvPr/>
        </p:nvSpPr>
        <p:spPr>
          <a:xfrm>
            <a:off x="8386354" y="44413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8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2"/>
                                        </p:tgtEl>
                                      </p:cBhvr>
                                      <p:by x="150000" y="150000"/>
                                    </p:animScale>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2" presetID="42" presetClass="exit" presetSubtype="0" fill="hold" nodeType="withEffect">
                                  <p:stCondLst>
                                    <p:cond delay="0"/>
                                  </p:stCondLst>
                                  <p:childTnLst>
                                    <p:animEffect transition="out" filter="fade">
                                      <p:cBhvr>
                                        <p:cTn id="13" dur="2000"/>
                                        <p:tgtEl>
                                          <p:spTgt spid="18"/>
                                        </p:tgtEl>
                                      </p:cBhvr>
                                    </p:animEffect>
                                    <p:anim calcmode="lin" valueType="num">
                                      <p:cBhvr>
                                        <p:cTn id="14" dur="2000"/>
                                        <p:tgtEl>
                                          <p:spTgt spid="18"/>
                                        </p:tgtEl>
                                        <p:attrNameLst>
                                          <p:attrName>ppt_x</p:attrName>
                                        </p:attrNameLst>
                                      </p:cBhvr>
                                      <p:tavLst>
                                        <p:tav tm="0">
                                          <p:val>
                                            <p:strVal val="ppt_x"/>
                                          </p:val>
                                        </p:tav>
                                        <p:tav tm="100000">
                                          <p:val>
                                            <p:strVal val="ppt_x"/>
                                          </p:val>
                                        </p:tav>
                                      </p:tavLst>
                                    </p:anim>
                                    <p:anim calcmode="lin" valueType="num">
                                      <p:cBhvr>
                                        <p:cTn id="15" dur="2000"/>
                                        <p:tgtEl>
                                          <p:spTgt spid="18"/>
                                        </p:tgtEl>
                                        <p:attrNameLst>
                                          <p:attrName>ppt_y</p:attrName>
                                        </p:attrNameLst>
                                      </p:cBhvr>
                                      <p:tavLst>
                                        <p:tav tm="0">
                                          <p:val>
                                            <p:strVal val="ppt_y"/>
                                          </p:val>
                                        </p:tav>
                                        <p:tav tm="100000">
                                          <p:val>
                                            <p:strVal val="ppt_y+.1"/>
                                          </p:val>
                                        </p:tav>
                                      </p:tavLst>
                                    </p:anim>
                                    <p:set>
                                      <p:cBhvr>
                                        <p:cTn id="16" dur="1" fill="hold">
                                          <p:stCondLst>
                                            <p:cond delay="1999"/>
                                          </p:stCondLst>
                                        </p:cTn>
                                        <p:tgtEl>
                                          <p:spTgt spid="18"/>
                                        </p:tgtEl>
                                        <p:attrNameLst>
                                          <p:attrName>style.visibility</p:attrName>
                                        </p:attrNameLst>
                                      </p:cBhvr>
                                      <p:to>
                                        <p:strVal val="hidden"/>
                                      </p:to>
                                    </p:set>
                                  </p:childTnLst>
                                </p:cTn>
                              </p:par>
                              <p:par>
                                <p:cTn id="17" presetID="6" presetClass="exit" presetSubtype="32" fill="hold" nodeType="withEffect">
                                  <p:stCondLst>
                                    <p:cond delay="0"/>
                                  </p:stCondLst>
                                  <p:childTnLst>
                                    <p:animEffect transition="out" filter="circle(out)">
                                      <p:cBhvr>
                                        <p:cTn id="18" dur="2000"/>
                                        <p:tgtEl>
                                          <p:spTgt spid="19"/>
                                        </p:tgtEl>
                                      </p:cBhvr>
                                    </p:animEffect>
                                    <p:set>
                                      <p:cBhvr>
                                        <p:cTn id="19"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211"/>
            <a:ext cx="12192000" cy="69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58100" y="1419155"/>
            <a:ext cx="5918886"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Trò</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bóng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voi</a:t>
            </a:r>
            <a:endParaRPr lang="en-US" sz="4000" dirty="0">
              <a:solidFill>
                <a:srgbClr val="C00000"/>
              </a:solidFill>
              <a:latin typeface="Times New Roman" pitchFamily="18" charset="0"/>
              <a:cs typeface="Times New Roman" pitchFamily="18" charset="0"/>
            </a:endParaRPr>
          </a:p>
        </p:txBody>
      </p:sp>
      <p:sp>
        <p:nvSpPr>
          <p:cNvPr id="4" name="TextBox 3"/>
          <p:cNvSpPr txBox="1"/>
          <p:nvPr/>
        </p:nvSpPr>
        <p:spPr>
          <a:xfrm>
            <a:off x="1406050" y="2584213"/>
            <a:ext cx="9625913" cy="2862322"/>
          </a:xfrm>
          <a:prstGeom prst="rect">
            <a:avLst/>
          </a:prstGeom>
          <a:noFill/>
        </p:spPr>
        <p:txBody>
          <a:bodyPr wrap="square" rtlCol="0">
            <a:spAutoFit/>
          </a:bodyPr>
          <a:lstStyle/>
          <a:p>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Ở hàng dưới cô đã chuẩn bị hình ảnh của các chú voi, còn hàng trên là bóng của các chú voi. Nhiệm vụ của các con là tìm bóng cho các chú voi </a:t>
            </a: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8794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alaman Unduh untuk file Cute Background Design yang k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ết quả hình ảnh cho hình ảnh con voi đẹp | Elephant, African elephant,  Animal tv"/>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92" b="98866" l="0" r="9932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63444" y="634311"/>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animated elephant for Sale OFF 7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167" l="1167"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32984" y="235502"/>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Elephant baby rigging animation 3D model - TurboSquid 1391456"/>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94683" y="458872"/>
            <a:ext cx="2794690" cy="27946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hình ảnh con voi đẹp | Elephant, African elephant,  Animal tv"/>
          <p:cNvPicPr>
            <a:picLocks noChangeAspect="1" noChangeArrowheads="1"/>
          </p:cNvPicPr>
          <p:nvPr/>
        </p:nvPicPr>
        <p:blipFill>
          <a:blip r:embed="rId10">
            <a:extLst>
              <a:ext uri="{BEBA8EAE-BF5A-486C-A8C5-ECC9F3942E4B}">
                <a14:imgProps xmlns:a14="http://schemas.microsoft.com/office/drawing/2010/main">
                  <a14:imgLayer r:embed="rId5">
                    <a14:imgEffect>
                      <a14:backgroundRemoval t="3592" b="98866" l="0" r="99320"/>
                    </a14:imgEffect>
                  </a14:imgLayer>
                </a14:imgProps>
              </a:ext>
              <a:ext uri="{28A0092B-C50C-407E-A947-70E740481C1C}">
                <a14:useLocalDpi xmlns:a14="http://schemas.microsoft.com/office/drawing/2010/main" val="0"/>
              </a:ext>
            </a:extLst>
          </a:blip>
          <a:srcRect/>
          <a:stretch>
            <a:fillRect/>
          </a:stretch>
        </p:blipFill>
        <p:spPr bwMode="auto">
          <a:xfrm>
            <a:off x="4703758" y="3429000"/>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7" name="Picture 10" descr="animated elephant for Sale OFF 75%"/>
          <p:cNvPicPr>
            <a:picLocks noChangeAspect="1" noChangeArrowheads="1"/>
          </p:cNvPicPr>
          <p:nvPr/>
        </p:nvPicPr>
        <p:blipFill>
          <a:blip r:embed="rId11">
            <a:extLst>
              <a:ext uri="{BEBA8EAE-BF5A-486C-A8C5-ECC9F3942E4B}">
                <a14:imgProps xmlns:a14="http://schemas.microsoft.com/office/drawing/2010/main">
                  <a14:imgLayer r:embed="rId7">
                    <a14:imgEffect>
                      <a14:backgroundRemoval t="0" b="99167" l="1167" r="100000"/>
                    </a14:imgEffect>
                  </a14:imgLayer>
                </a14:imgProps>
              </a:ext>
              <a:ext uri="{28A0092B-C50C-407E-A947-70E740481C1C}">
                <a14:useLocalDpi xmlns:a14="http://schemas.microsoft.com/office/drawing/2010/main" val="0"/>
              </a:ext>
            </a:extLst>
          </a:blip>
          <a:srcRect/>
          <a:stretch>
            <a:fillRect/>
          </a:stretch>
        </p:blipFill>
        <p:spPr bwMode="auto">
          <a:xfrm>
            <a:off x="1024518" y="3086035"/>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Elephant baby rigging animation 3D model - TurboSquid 1391456"/>
          <p:cNvPicPr>
            <a:picLocks noChangeAspect="1" noChangeArrowheads="1"/>
          </p:cNvPicPr>
          <p:nvPr/>
        </p:nvPicPr>
        <p:blipFill>
          <a:blip r:embed="rId12">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4071" y="3309405"/>
            <a:ext cx="2794690" cy="279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17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59259E-6 L 0.53347 -0.41875 " pathEditMode="relative" rAng="0" ptsTypes="AA">
                                      <p:cBhvr>
                                        <p:cTn id="6" dur="2000" fill="hold"/>
                                        <p:tgtEl>
                                          <p:spTgt spid="7"/>
                                        </p:tgtEl>
                                        <p:attrNameLst>
                                          <p:attrName>ppt_x</p:attrName>
                                          <p:attrName>ppt_y</p:attrName>
                                        </p:attrNameLst>
                                      </p:cBhvr>
                                      <p:rCtr x="26667" y="-20949"/>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subTnLst>
                                    <p:audio>
                                      <p:cMediaNode vol="100000">
                                        <p:cTn display="0" masterRel="sameClick">
                                          <p:stCondLst>
                                            <p:cond evt="begin" delay="0">
                                              <p:tn val="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1.45833E-6 -2.59259E-6 L -0.32383 -0.41666 " pathEditMode="relative" rAng="0" ptsTypes="AA">
                                      <p:cBhvr>
                                        <p:cTn id="15" dur="2000" fill="hold"/>
                                        <p:tgtEl>
                                          <p:spTgt spid="8"/>
                                        </p:tgtEl>
                                        <p:attrNameLst>
                                          <p:attrName>ppt_x</p:attrName>
                                          <p:attrName>ppt_y</p:attrName>
                                        </p:attrNameLst>
                                      </p:cBhvr>
                                      <p:rCtr x="-16198" y="-20833"/>
                                    </p:animMotion>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2187 0.00556 L -0.30625 -0.40902 " pathEditMode="relative" rAng="0" ptsTypes="AA">
                                      <p:cBhvr>
                                        <p:cTn id="25" dur="2000" fill="hold"/>
                                        <p:tgtEl>
                                          <p:spTgt spid="6"/>
                                        </p:tgtEl>
                                        <p:attrNameLst>
                                          <p:attrName>ppt_x</p:attrName>
                                          <p:attrName>ppt_y</p:attrName>
                                        </p:attrNameLst>
                                      </p:cBhvr>
                                      <p:rCtr x="-16406" y="-20741"/>
                                    </p:animMotion>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subTnLst>
                                    <p:audio>
                                      <p:cMediaNode vol="100000">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0"/>
          </a:xfrm>
          <a:prstGeom prst="rect">
            <a:avLst/>
          </a:prstGeom>
        </p:spPr>
      </p:pic>
      <p:sp>
        <p:nvSpPr>
          <p:cNvPr id="3" name="TextBox 2"/>
          <p:cNvSpPr txBox="1"/>
          <p:nvPr/>
        </p:nvSpPr>
        <p:spPr>
          <a:xfrm>
            <a:off x="5564778" y="1854926"/>
            <a:ext cx="292607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đố</a:t>
            </a:r>
            <a:endParaRPr lang="en-US" sz="3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99165" y="2618768"/>
            <a:ext cx="3749744" cy="46166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Bốn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bốn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cột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đình</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22105" y="3097933"/>
            <a:ext cx="4630435"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Hai tai </a:t>
            </a:r>
            <a:r>
              <a:rPr lang="en-US" sz="2400" b="1" dirty="0" err="1" smtClean="0">
                <a:solidFill>
                  <a:srgbClr val="FF0000"/>
                </a:solidFill>
                <a:latin typeface="Times New Roman" panose="02020603050405020304" pitchFamily="18" charset="0"/>
                <a:cs typeface="Times New Roman" panose="02020603050405020304" pitchFamily="18" charset="0"/>
              </a:rPr>
              <a:t>ve</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vảy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phau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699165" y="3596344"/>
            <a:ext cx="3339376" cy="46166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Vòi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vắt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vẻo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đầu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22105" y="4128328"/>
            <a:ext cx="5773183" cy="46166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rừng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thích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với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nhau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thành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đàn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714843" y="4730347"/>
            <a:ext cx="1552028" cy="46166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smtClean="0">
                <a:solidFill>
                  <a:srgbClr val="FF0000"/>
                </a:solidFill>
                <a:latin typeface="Times New Roman" panose="02020603050405020304" pitchFamily="18" charset="0"/>
                <a:cs typeface="Times New Roman" panose="02020603050405020304" pitchFamily="18" charset="0"/>
              </a:rPr>
              <a:t> con </a:t>
            </a:r>
            <a:r>
              <a:rPr lang="en-US" sz="2400" b="1" dirty="0" err="1" smtClean="0">
                <a:solidFill>
                  <a:srgbClr val="FF0000"/>
                </a:solidFill>
                <a:latin typeface="Times New Roman" panose="02020603050405020304" pitchFamily="18" charset="0"/>
                <a:cs typeface="Times New Roman" panose="02020603050405020304" pitchFamily="18" charset="0"/>
              </a:rPr>
              <a:t>gì</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1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761642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30"/>
            <a:ext cx="12271131" cy="6937130"/>
          </a:xfrm>
          <a:prstGeom prst="rect">
            <a:avLst/>
          </a:prstGeom>
        </p:spPr>
      </p:pic>
      <p:sp>
        <p:nvSpPr>
          <p:cNvPr id="3" name="TextBox 2"/>
          <p:cNvSpPr txBox="1"/>
          <p:nvPr/>
        </p:nvSpPr>
        <p:spPr>
          <a:xfrm>
            <a:off x="4659923" y="140676"/>
            <a:ext cx="195117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a:solidFill>
                  <a:schemeClr val="tx1"/>
                </a:solidFill>
                <a:latin typeface="Times New Roman" panose="02020603050405020304" pitchFamily="18" charset="0"/>
                <a:cs typeface="Times New Roman" panose="02020603050405020304" pitchFamily="18" charset="0"/>
              </a:rPr>
              <a:t>voi</a:t>
            </a:r>
            <a:r>
              <a:rPr lang="en-US" sz="4000" dirty="0">
                <a:solidFill>
                  <a:schemeClr val="tx1"/>
                </a:solidFill>
                <a:latin typeface="Times New Roman" panose="02020603050405020304" pitchFamily="18" charset="0"/>
                <a:cs typeface="Times New Roman" panose="02020603050405020304" pitchFamily="18" charset="0"/>
              </a:rPr>
              <a:t> </a:t>
            </a:r>
          </a:p>
        </p:txBody>
      </p:sp>
      <p:sp>
        <p:nvSpPr>
          <p:cNvPr id="4" name="Right Arrow 3"/>
          <p:cNvSpPr/>
          <p:nvPr/>
        </p:nvSpPr>
        <p:spPr>
          <a:xfrm>
            <a:off x="1960947" y="2125584"/>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a:off x="399958" y="1992001"/>
            <a:ext cx="2148345"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71500" y="1784838"/>
            <a:ext cx="3446585" cy="11693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Right Arrow 6"/>
          <p:cNvSpPr/>
          <p:nvPr/>
        </p:nvSpPr>
        <p:spPr>
          <a:xfrm rot="10800000">
            <a:off x="7473462" y="2259167"/>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8981035" y="2107916"/>
            <a:ext cx="2157963"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ight Arrow 2"/>
          <p:cNvSpPr/>
          <p:nvPr/>
        </p:nvSpPr>
        <p:spPr>
          <a:xfrm rot="6206857">
            <a:off x="4392662" y="158775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4569084" y="758814"/>
            <a:ext cx="1185517"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5" name="Right Arrow 4"/>
          <p:cNvSpPr/>
          <p:nvPr/>
        </p:nvSpPr>
        <p:spPr>
          <a:xfrm>
            <a:off x="2153629" y="2750221"/>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ight Arrow 5"/>
          <p:cNvSpPr/>
          <p:nvPr/>
        </p:nvSpPr>
        <p:spPr>
          <a:xfrm>
            <a:off x="1653524" y="3738608"/>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6"/>
          <p:cNvSpPr/>
          <p:nvPr/>
        </p:nvSpPr>
        <p:spPr>
          <a:xfrm>
            <a:off x="1301444" y="488856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p:cNvSpPr/>
          <p:nvPr/>
        </p:nvSpPr>
        <p:spPr>
          <a:xfrm rot="16200000">
            <a:off x="5134743" y="5282563"/>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ight Arrow 8"/>
          <p:cNvSpPr/>
          <p:nvPr/>
        </p:nvSpPr>
        <p:spPr>
          <a:xfrm rot="10800000">
            <a:off x="8552954" y="3359420"/>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9548447" y="3215388"/>
            <a:ext cx="1451038"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029807" y="5969976"/>
            <a:ext cx="1489510"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02449" y="4744530"/>
            <a:ext cx="127150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06044" y="3594576"/>
            <a:ext cx="13908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87670" y="2578639"/>
            <a:ext cx="1309974"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6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0"/>
            <a:ext cx="12191999" cy="6858000"/>
          </a:xfrm>
          <a:prstGeom prst="rect">
            <a:avLst/>
          </a:prstGeom>
        </p:spPr>
      </p:pic>
      <p:sp>
        <p:nvSpPr>
          <p:cNvPr id="3" name="TextBox 2"/>
          <p:cNvSpPr txBox="1"/>
          <p:nvPr/>
        </p:nvSpPr>
        <p:spPr>
          <a:xfrm>
            <a:off x="3988905" y="2014330"/>
            <a:ext cx="4353692" cy="830997"/>
          </a:xfrm>
          <a:prstGeom prst="rect">
            <a:avLst/>
          </a:prstGeom>
          <a:noFill/>
        </p:spPr>
        <p:txBody>
          <a:bodyPr wrap="none" rtlCol="0">
            <a:spAutoFit/>
          </a:bodyPr>
          <a:lstStyle/>
          <a:p>
            <a:r>
              <a:rPr lang="en-US" sz="4800" b="1" dirty="0" err="1" smtClean="0">
                <a:solidFill>
                  <a:schemeClr val="bg1"/>
                </a:solidFill>
                <a:latin typeface="Times New Roman" panose="02020603050405020304" pitchFamily="18" charset="0"/>
                <a:cs typeface="Times New Roman" panose="02020603050405020304" pitchFamily="18" charset="0"/>
              </a:rPr>
              <a:t>Voi</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err="1" smtClean="0">
                <a:solidFill>
                  <a:schemeClr val="bg1"/>
                </a:solidFill>
                <a:latin typeface="Times New Roman" panose="02020603050405020304" pitchFamily="18" charset="0"/>
                <a:cs typeface="Times New Roman" panose="02020603050405020304" pitchFamily="18" charset="0"/>
              </a:rPr>
              <a:t>sống</a:t>
            </a:r>
            <a:r>
              <a:rPr lang="en-US" sz="4800" b="1" dirty="0" smtClean="0">
                <a:solidFill>
                  <a:schemeClr val="bg1"/>
                </a:solidFill>
                <a:latin typeface="Times New Roman" panose="02020603050405020304" pitchFamily="18" charset="0"/>
                <a:cs typeface="Times New Roman" panose="02020603050405020304" pitchFamily="18" charset="0"/>
              </a:rPr>
              <a:t> ở </a:t>
            </a:r>
            <a:r>
              <a:rPr lang="en-US" sz="4800" b="1" dirty="0" err="1" smtClean="0">
                <a:solidFill>
                  <a:schemeClr val="bg1"/>
                </a:solidFill>
                <a:latin typeface="Times New Roman" panose="02020603050405020304" pitchFamily="18" charset="0"/>
                <a:cs typeface="Times New Roman" panose="02020603050405020304" pitchFamily="18" charset="0"/>
              </a:rPr>
              <a:t>đâu</a:t>
            </a:r>
            <a:r>
              <a:rPr lang="en-US" sz="4800" b="1" dirty="0" smtClean="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0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6049108"/>
            <a:ext cx="4687117"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ổ chức Động vật Châu Á gửi thư kêu gọi gần 100 trường học tại Việt Nam  không ủng hộ xiếc động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65231" y="5961184"/>
            <a:ext cx="60673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7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ông viên Thủ Lệ - Địa điểm vui chơi cho trẻ em lý tưởng tại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46608" y="5987561"/>
            <a:ext cx="749878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84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192</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2023-12-23T02:40:25Z</dcterms:created>
  <dcterms:modified xsi:type="dcterms:W3CDTF">2023-12-23T06:49:18Z</dcterms:modified>
</cp:coreProperties>
</file>