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4" r:id="rId2"/>
    <p:sldId id="321" r:id="rId3"/>
    <p:sldId id="362" r:id="rId4"/>
    <p:sldId id="320" r:id="rId5"/>
    <p:sldId id="343" r:id="rId6"/>
    <p:sldId id="267" r:id="rId7"/>
    <p:sldId id="268" r:id="rId8"/>
    <p:sldId id="269" r:id="rId9"/>
    <p:sldId id="345" r:id="rId10"/>
    <p:sldId id="281" r:id="rId11"/>
    <p:sldId id="290" r:id="rId12"/>
    <p:sldId id="291" r:id="rId13"/>
    <p:sldId id="293" r:id="rId14"/>
    <p:sldId id="294" r:id="rId15"/>
    <p:sldId id="295" r:id="rId16"/>
    <p:sldId id="296" r:id="rId17"/>
    <p:sldId id="337" r:id="rId18"/>
    <p:sldId id="338" r:id="rId19"/>
    <p:sldId id="381" r:id="rId20"/>
    <p:sldId id="339" r:id="rId21"/>
    <p:sldId id="382" r:id="rId22"/>
    <p:sldId id="340" r:id="rId23"/>
    <p:sldId id="383" r:id="rId24"/>
    <p:sldId id="388" r:id="rId25"/>
    <p:sldId id="389" r:id="rId26"/>
    <p:sldId id="390" r:id="rId27"/>
    <p:sldId id="391" r:id="rId28"/>
    <p:sldId id="392" r:id="rId29"/>
    <p:sldId id="306" r:id="rId30"/>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38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44C9E"/>
    <a:srgbClr val="A33EC2"/>
    <a:srgbClr val="FF0066"/>
    <a:srgbClr val="FF6600"/>
    <a:srgbClr val="CC0000"/>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2" autoAdjust="0"/>
    <p:restoredTop sz="94660"/>
  </p:normalViewPr>
  <p:slideViewPr>
    <p:cSldViewPr showGuides="1">
      <p:cViewPr varScale="1">
        <p:scale>
          <a:sx n="91" d="100"/>
          <a:sy n="91" d="100"/>
        </p:scale>
        <p:origin x="486" y="90"/>
      </p:cViewPr>
      <p:guideLst>
        <p:guide orient="horz" pos="2208"/>
        <p:guide pos="385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dirty="0"/>
              <a:t>‹#›</a:t>
            </a:fld>
            <a:endParaRPr lang="en-US" dirty="0">
              <a:latin typeface=".VnTime"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1"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dirty="0"/>
              <a:t>Click to edit Master title style</a:t>
            </a:r>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lvl="0" eaLnBrk="1" hangingPunct="1"/>
            <a:fld id="{9A0DB2DC-4C9A-4742-B13C-FB6460FD3503}" type="slidenum">
              <a:rPr lang="en-US" dirty="0"/>
              <a:t>‹#›</a:t>
            </a:fld>
            <a:endParaRPr lang="en-US" dirty="0">
              <a:latin typeface=".VnTime"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4" name="chimes.wav"/>
          </p:stSnd>
        </p:sndAc>
      </p:transition>
    </mc:Choice>
    <mc:Fallback>
      <p:transition spd="slow">
        <p:fade/>
        <p:sndAc>
          <p:stSnd>
            <p:snd r:embed="rId13" name="chimes.wav"/>
          </p:stSnd>
        </p:sndAc>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jpeg"/><Relationship Id="rId9"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gif"/><Relationship Id="rId10" Type="http://schemas.openxmlformats.org/officeDocument/2006/relationships/audio" Target="../media/audio1.wav"/><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4.xml"/><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GIF"/><Relationship Id="rId12"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GIF"/><Relationship Id="rId5" Type="http://schemas.openxmlformats.org/officeDocument/2006/relationships/audio" Target="../media/audio1.wav"/><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audio" Target="../media/audio1.wav"/><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audio" Target="../media/audio1.wav"/><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audio" Target="../media/audio1.wav"/><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6 Ảnh nền pp ý tưởng | power points, hình nền, hình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197244"/>
            <a:ext cx="8534400" cy="677108"/>
          </a:xfrm>
          <a:prstGeom prst="rect">
            <a:avLst/>
          </a:prstGeom>
          <a:noFill/>
        </p:spPr>
        <p:txBody>
          <a:bodyPr wrap="square" rtlCol="0">
            <a:spAutoFit/>
          </a:bodyPr>
          <a:lstStyle/>
          <a:p>
            <a:pPr algn="ctr"/>
            <a:r>
              <a:rPr lang="en-US" sz="2200" b="1">
                <a:solidFill>
                  <a:srgbClr val="0000FF"/>
                </a:solidFill>
                <a:latin typeface="Times New Roman" pitchFamily="18" charset="0"/>
                <a:cs typeface="Times New Roman" pitchFamily="18" charset="0"/>
              </a:rPr>
              <a:t>                 </a:t>
            </a:r>
            <a:r>
              <a:rPr lang="en-US" sz="2200" b="1" smtClean="0">
                <a:solidFill>
                  <a:srgbClr val="0000FF"/>
                </a:solidFill>
                <a:latin typeface="Times New Roman" pitchFamily="18" charset="0"/>
                <a:cs typeface="Times New Roman" pitchFamily="18" charset="0"/>
              </a:rPr>
              <a:t> </a:t>
            </a:r>
            <a:r>
              <a:rPr lang="en-US" sz="1600" smtClean="0">
                <a:solidFill>
                  <a:srgbClr val="002060"/>
                </a:solidFill>
                <a:latin typeface="Times New Roman" pitchFamily="18" charset="0"/>
                <a:cs typeface="Times New Roman" pitchFamily="18" charset="0"/>
              </a:rPr>
              <a:t>UBND </a:t>
            </a:r>
            <a:r>
              <a:rPr lang="en-US" sz="1600" dirty="0">
                <a:solidFill>
                  <a:srgbClr val="002060"/>
                </a:solidFill>
                <a:latin typeface="Times New Roman" pitchFamily="18" charset="0"/>
                <a:cs typeface="Times New Roman" pitchFamily="18" charset="0"/>
              </a:rPr>
              <a:t>QUẬN LONG BIÊN</a:t>
            </a:r>
          </a:p>
          <a:p>
            <a:pPr algn="ctr"/>
            <a:r>
              <a:rPr lang="en-US" sz="1600" b="1" dirty="0">
                <a:solidFill>
                  <a:srgbClr val="002060"/>
                </a:solidFill>
                <a:latin typeface="Times New Roman" pitchFamily="18" charset="0"/>
                <a:cs typeface="Times New Roman" pitchFamily="18" charset="0"/>
              </a:rPr>
              <a:t>                         TRƯỜNG MẦM NON HỒNG TIẾN</a:t>
            </a:r>
          </a:p>
        </p:txBody>
      </p:sp>
      <p:sp>
        <p:nvSpPr>
          <p:cNvPr id="6" name="TextBox 5"/>
          <p:cNvSpPr txBox="1"/>
          <p:nvPr/>
        </p:nvSpPr>
        <p:spPr>
          <a:xfrm>
            <a:off x="3048000" y="1371600"/>
            <a:ext cx="7315200" cy="1446550"/>
          </a:xfrm>
          <a:prstGeom prst="rect">
            <a:avLst/>
          </a:prstGeom>
          <a:noFill/>
        </p:spPr>
        <p:txBody>
          <a:bodyPr wrap="square" rtlCol="0">
            <a:spAutoFit/>
          </a:bodyPr>
          <a:lstStyle/>
          <a:p>
            <a:r>
              <a:rPr lang="en-US" sz="4800" b="1" dirty="0">
                <a:solidFill>
                  <a:srgbClr val="FF0000"/>
                </a:solidFill>
              </a:rPr>
              <a:t>   </a:t>
            </a:r>
          </a:p>
          <a:p>
            <a:pPr algn="ctr"/>
            <a:r>
              <a:rPr lang="en-US" sz="4000" b="1" dirty="0">
                <a:solidFill>
                  <a:srgbClr val="FF0000"/>
                </a:solidFill>
                <a:latin typeface="Times New Roman" panose="02020603050405020304" pitchFamily="18" charset="0"/>
                <a:cs typeface="Times New Roman" panose="02020603050405020304" pitchFamily="18" charset="0"/>
              </a:rPr>
              <a:t>LÀM QUEN VỚI TOÁN</a:t>
            </a:r>
          </a:p>
        </p:txBody>
      </p:sp>
      <p:sp>
        <p:nvSpPr>
          <p:cNvPr id="7" name="TextBox 6"/>
          <p:cNvSpPr txBox="1"/>
          <p:nvPr/>
        </p:nvSpPr>
        <p:spPr>
          <a:xfrm>
            <a:off x="2895600" y="2397948"/>
            <a:ext cx="7769580" cy="2554545"/>
          </a:xfrm>
          <a:prstGeom prst="rect">
            <a:avLst/>
          </a:prstGeom>
          <a:noFill/>
        </p:spPr>
        <p:txBody>
          <a:bodyPr wrap="square" rtlCol="0">
            <a:spAutoFit/>
          </a:bodyPr>
          <a:lstStyle/>
          <a:p>
            <a:pPr algn="ctr"/>
            <a:endParaRPr lang="en-US" sz="3200" b="1" dirty="0">
              <a:solidFill>
                <a:srgbClr val="FF33CC"/>
              </a:solidFill>
              <a:latin typeface="Times New Roman" pitchFamily="18" charset="0"/>
              <a:cs typeface="Times New Roman" pitchFamily="18" charset="0"/>
            </a:endParaRPr>
          </a:p>
          <a:p>
            <a:pPr algn="ctr"/>
            <a:r>
              <a:rPr lang="en-US" sz="3200" dirty="0" err="1">
                <a:solidFill>
                  <a:srgbClr val="002060"/>
                </a:solidFill>
                <a:latin typeface="Times New Roman" pitchFamily="18" charset="0"/>
                <a:cs typeface="Times New Roman" pitchFamily="18" charset="0"/>
              </a:rPr>
              <a:t>Đề</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tài</a:t>
            </a:r>
            <a:r>
              <a:rPr lang="en-US" sz="3200" dirty="0">
                <a:solidFill>
                  <a:srgbClr val="002060"/>
                </a:solidFill>
                <a:latin typeface="Times New Roman" pitchFamily="18" charset="0"/>
                <a:cs typeface="Times New Roman" pitchFamily="18" charset="0"/>
              </a:rPr>
              <a:t>: Ý </a:t>
            </a:r>
            <a:r>
              <a:rPr lang="en-US" sz="3200" dirty="0" err="1">
                <a:solidFill>
                  <a:srgbClr val="002060"/>
                </a:solidFill>
                <a:latin typeface="Times New Roman" pitchFamily="18" charset="0"/>
                <a:cs typeface="Times New Roman" pitchFamily="18" charset="0"/>
              </a:rPr>
              <a:t>nghĩa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a:t>
            </a:r>
            <a:r>
              <a:rPr lang="en-US" sz="3200" dirty="0">
                <a:solidFill>
                  <a:srgbClr val="002060"/>
                </a:solidFill>
                <a:latin typeface="Times New Roman" pitchFamily="18" charset="0"/>
                <a:cs typeface="Times New Roman" pitchFamily="18" charset="0"/>
              </a:rPr>
              <a:t> con </a:t>
            </a:r>
            <a:r>
              <a:rPr lang="en-US" sz="3200" dirty="0" err="1">
                <a:solidFill>
                  <a:srgbClr val="002060"/>
                </a:solidFill>
                <a:latin typeface="Times New Roman" pitchFamily="18" charset="0"/>
                <a:cs typeface="Times New Roman" pitchFamily="18" charset="0"/>
              </a:rPr>
              <a:t>số</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trong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cuộc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sống</a:t>
            </a:r>
            <a:r>
              <a:rPr lang="en-US" sz="3200" dirty="0">
                <a:solidFill>
                  <a:srgbClr val="002060"/>
                </a:solidFill>
                <a:latin typeface="Times New Roman" pitchFamily="18" charset="0"/>
                <a:cs typeface="Times New Roman" pitchFamily="18" charset="0"/>
              </a:rPr>
              <a:t> </a:t>
            </a:r>
            <a:r>
              <a:rPr lang="en-US" sz="3200" err="1">
                <a:solidFill>
                  <a:srgbClr val="002060"/>
                </a:solidFill>
                <a:latin typeface="Times New Roman" pitchFamily="18" charset="0"/>
                <a:cs typeface="Times New Roman" pitchFamily="18" charset="0"/>
              </a:rPr>
              <a:t>hàng</a:t>
            </a:r>
            <a:r>
              <a:rPr lang="en-US" sz="3200">
                <a:solidFill>
                  <a:srgbClr val="002060"/>
                </a:solidFill>
                <a:latin typeface="Times New Roman" pitchFamily="18" charset="0"/>
                <a:cs typeface="Times New Roman" pitchFamily="18" charset="0"/>
              </a:rPr>
              <a:t> </a:t>
            </a:r>
            <a:r>
              <a:rPr lang="en-US" sz="3200" smtClean="0">
                <a:solidFill>
                  <a:srgbClr val="002060"/>
                </a:solidFill>
                <a:latin typeface="Times New Roman" pitchFamily="18" charset="0"/>
                <a:cs typeface="Times New Roman" pitchFamily="18" charset="0"/>
              </a:rPr>
              <a:t>ngày</a:t>
            </a:r>
          </a:p>
          <a:p>
            <a:pPr algn="ctr"/>
            <a:r>
              <a:rPr lang="en-US" sz="3200" smtClean="0">
                <a:solidFill>
                  <a:srgbClr val="002060"/>
                </a:solidFill>
                <a:latin typeface="Times New Roman" pitchFamily="18" charset="0"/>
                <a:cs typeface="Times New Roman" pitchFamily="18" charset="0"/>
              </a:rPr>
              <a:t>Lứa tuổi: MGL (5-6 tuổi)</a:t>
            </a:r>
            <a:endParaRPr lang="en-US" sz="3200" dirty="0">
              <a:solidFill>
                <a:srgbClr val="002060"/>
              </a:solidFill>
              <a:latin typeface="Times New Roman" pitchFamily="18" charset="0"/>
              <a:cs typeface="Times New Roman" pitchFamily="18" charset="0"/>
            </a:endParaRPr>
          </a:p>
          <a:p>
            <a:pPr algn="ctr"/>
            <a:r>
              <a:rPr lang="en-US" sz="3200" dirty="0" err="1">
                <a:solidFill>
                  <a:srgbClr val="002060"/>
                </a:solidFill>
                <a:latin typeface="Times New Roman" pitchFamily="18" charset="0"/>
                <a:cs typeface="Times New Roman" pitchFamily="18" charset="0"/>
              </a:rPr>
              <a:t>Giáo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viên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Nguyễn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Thị</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Hường</a:t>
            </a:r>
            <a:endParaRPr lang="en-US" sz="3200"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2752" y="1371600"/>
            <a:ext cx="669248" cy="67286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WordArt 11"/>
          <p:cNvSpPr>
            <a:spLocks noTextEdit="1"/>
          </p:cNvSpPr>
          <p:nvPr/>
        </p:nvSpPr>
        <p:spPr>
          <a:xfrm>
            <a:off x="4267200" y="2311400"/>
            <a:ext cx="3759200" cy="1502833"/>
          </a:xfrm>
          <a:prstGeom prst="rect">
            <a:avLst/>
          </a:prstGeom>
        </p:spPr>
        <p:txBody>
          <a:bodyPr wrap="none" fromWordArt="1">
            <a:prstTxWarp prst="textPlain">
              <a:avLst>
                <a:gd name="adj" fmla="val 50000"/>
              </a:avLst>
            </a:prstTxWarp>
            <a:normAutofit/>
          </a:bodyPr>
          <a:lstStyle/>
          <a:p>
            <a:pPr algn="ctr"/>
            <a:r>
              <a:rPr lang="en-US" sz="48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19     5</a:t>
            </a:r>
          </a:p>
        </p:txBody>
      </p:sp>
      <p:sp>
        <p:nvSpPr>
          <p:cNvPr id="2" name="Rectangles 1"/>
          <p:cNvSpPr/>
          <p:nvPr/>
        </p:nvSpPr>
        <p:spPr>
          <a:xfrm>
            <a:off x="4419600" y="240030"/>
            <a:ext cx="3454400" cy="50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3200" b="1">
                <a:solidFill>
                  <a:schemeClr val="tx1"/>
                </a:solidFill>
                <a:latin typeface="Arial" panose="020B0604020202020204" pitchFamily="34" charset="0"/>
                <a:cs typeface="Arial" panose="020B0604020202020204" pitchFamily="34" charset="0"/>
              </a:rPr>
              <a:t>Ngày sinh nhật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path" presetSubtype="0" accel="50000" decel="50000" fill="hold" grpId="0" nodeType="clickEffect">
                                  <p:stCondLst>
                                    <p:cond delay="0"/>
                                  </p:stCondLst>
                                  <p:childTnLst>
                                    <p:animMotion origin="layout" path="M 0 0 L 0.029 0.091 L 0.125 0.091 L 0.048 0.147 L 0.077 0.238 L 0 0.182 L -0.077 0.238 L -0.048 0.147 L -0.125 0.091 L -0.029 0.091 L 0 0 Z" pathEditMode="relative" ptsTypes="">
                                      <p:cBhvr>
                                        <p:cTn id="6" dur="2000" fill="hold"/>
                                        <p:tgtEl>
                                          <p:spTgt spid="1127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7" presetClass="path" presetSubtype="0" accel="50000" decel="50000" fill="hold" nodeType="clickEffect">
                                  <p:stCondLst>
                                    <p:cond delay="0"/>
                                  </p:stCondLst>
                                  <p:childTnLst>
                                    <p:animMotion origin="layout" path="M 0 0 L 0.052 0 L 0.089 -0.037 L 0.125 0 L 0.177 0 L 0.177 0.052 L 0.213 0.089 L 0.177 0.125 L 0.177 0.177 L 0.125 0.177 L 0.089 0.213 L 0.052 0.177 L 0 0.177 L 0 0.125 L -0.037 0.089 L 0 0.052 L 0 0 Z" pathEditMode="relative" ptsTypes="">
                                      <p:cBhvr>
                                        <p:cTn id="10" dur="2000" fill="hold"/>
                                        <p:tgtEl>
                                          <p:spTgt spid="11270">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dong ho"/>
          <p:cNvPicPr>
            <a:picLocks noChangeAspect="1"/>
          </p:cNvPicPr>
          <p:nvPr/>
        </p:nvPicPr>
        <p:blipFill>
          <a:blip r:embed="rId3"/>
          <a:stretch>
            <a:fillRect/>
          </a:stretch>
        </p:blipFill>
        <p:spPr>
          <a:xfrm>
            <a:off x="1447800" y="190500"/>
            <a:ext cx="9410065" cy="6667500"/>
          </a:xfrm>
          <a:prstGeom prst="rect">
            <a:avLst/>
          </a:prstGeom>
          <a:noFill/>
          <a:ln w="9525">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heckerboard(across)">
                                      <p:cBhvr>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ien thoai"/>
          <p:cNvPicPr>
            <a:picLocks noChangeAspect="1"/>
          </p:cNvPicPr>
          <p:nvPr/>
        </p:nvPicPr>
        <p:blipFill>
          <a:blip r:embed="rId3"/>
          <a:stretch>
            <a:fillRect/>
          </a:stretch>
        </p:blipFill>
        <p:spPr>
          <a:xfrm>
            <a:off x="914400" y="-381000"/>
            <a:ext cx="10367010" cy="7119620"/>
          </a:xfrm>
          <a:prstGeom prst="rect">
            <a:avLst/>
          </a:prstGeom>
          <a:noFill/>
          <a:ln w="9525">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wedge">
                                      <p:cBhvr>
                                        <p:cTn id="7"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14338" name="Rectangle 2"/>
          <p:cNvSpPr/>
          <p:nvPr/>
        </p:nvSpPr>
        <p:spPr>
          <a:xfrm>
            <a:off x="0" y="-1143000"/>
            <a:ext cx="12192000" cy="9144000"/>
          </a:xfrm>
          <a:prstGeom prst="rect">
            <a:avLst/>
          </a:prstGeom>
          <a:gradFill rotWithShape="1">
            <a:gsLst>
              <a:gs pos="0">
                <a:srgbClr val="FFFF99"/>
              </a:gs>
              <a:gs pos="100000">
                <a:srgbClr val="99FF33"/>
              </a:gs>
            </a:gsLst>
            <a:lin ang="5400000" scaled="1"/>
            <a:tileRect/>
          </a:gradFill>
          <a:ln w="9525" cap="flat" cmpd="sng">
            <a:solidFill>
              <a:schemeClr val="tx1"/>
            </a:solidFill>
            <a:prstDash val="solid"/>
            <a:miter/>
            <a:headEnd type="none" w="med" len="med"/>
            <a:tailEnd type="none" w="med" len="med"/>
          </a:ln>
        </p:spPr>
        <p:txBody>
          <a:bodyPr wrap="none" anchor="ctr" anchorCtr="0"/>
          <a:lstStyle/>
          <a:p>
            <a:endParaRPr sz="100" dirty="0">
              <a:latin typeface=".VnTime" pitchFamily="34" charset="0"/>
            </a:endParaRPr>
          </a:p>
        </p:txBody>
      </p:sp>
      <p:pic>
        <p:nvPicPr>
          <p:cNvPr id="14346" name="Picture 10" descr="lich"/>
          <p:cNvPicPr>
            <a:picLocks noChangeAspect="1"/>
          </p:cNvPicPr>
          <p:nvPr/>
        </p:nvPicPr>
        <p:blipFill>
          <a:blip r:embed="rId3"/>
          <a:stretch>
            <a:fillRect/>
          </a:stretch>
        </p:blipFill>
        <p:spPr>
          <a:xfrm>
            <a:off x="1600200" y="304800"/>
            <a:ext cx="9042400" cy="6604000"/>
          </a:xfrm>
          <a:prstGeom prst="rect">
            <a:avLst/>
          </a:prstGeom>
          <a:noFill/>
          <a:ln w="9525">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wedge">
                                      <p:cBhvr>
                                        <p:cTn id="7" dur="20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bien o to"/>
          <p:cNvPicPr>
            <a:picLocks noChangeAspect="1"/>
          </p:cNvPicPr>
          <p:nvPr/>
        </p:nvPicPr>
        <p:blipFill>
          <a:blip r:embed="rId3"/>
          <a:stretch>
            <a:fillRect/>
          </a:stretch>
        </p:blipFill>
        <p:spPr>
          <a:xfrm>
            <a:off x="3124200" y="0"/>
            <a:ext cx="5833745" cy="3269615"/>
          </a:xfrm>
          <a:prstGeom prst="rect">
            <a:avLst/>
          </a:prstGeom>
          <a:noFill/>
          <a:ln w="9525">
            <a:noFill/>
          </a:ln>
        </p:spPr>
      </p:pic>
      <p:pic>
        <p:nvPicPr>
          <p:cNvPr id="15365" name="Picture 5" descr="bien xe may"/>
          <p:cNvPicPr>
            <a:picLocks noChangeAspect="1"/>
          </p:cNvPicPr>
          <p:nvPr/>
        </p:nvPicPr>
        <p:blipFill>
          <a:blip r:embed="rId4"/>
          <a:stretch>
            <a:fillRect/>
          </a:stretch>
        </p:blipFill>
        <p:spPr>
          <a:xfrm>
            <a:off x="533400" y="3493135"/>
            <a:ext cx="4932680" cy="3364865"/>
          </a:xfrm>
          <a:prstGeom prst="rect">
            <a:avLst/>
          </a:prstGeom>
          <a:noFill/>
          <a:ln w="9525">
            <a:noFill/>
          </a:ln>
        </p:spPr>
      </p:pic>
      <p:pic>
        <p:nvPicPr>
          <p:cNvPr id="15366" name="Picture 6" descr="bien xe"/>
          <p:cNvPicPr>
            <a:picLocks noChangeAspect="1"/>
          </p:cNvPicPr>
          <p:nvPr/>
        </p:nvPicPr>
        <p:blipFill>
          <a:blip r:embed="rId5"/>
          <a:stretch>
            <a:fillRect/>
          </a:stretch>
        </p:blipFill>
        <p:spPr>
          <a:xfrm>
            <a:off x="6248400" y="3429000"/>
            <a:ext cx="5198745" cy="3293110"/>
          </a:xfrm>
          <a:prstGeom prst="rect">
            <a:avLst/>
          </a:prstGeom>
          <a:noFill/>
          <a:ln w="9525">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dissolve">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366"/>
                                        </p:tgtEl>
                                        <p:attrNameLst>
                                          <p:attrName>style.visibility</p:attrName>
                                        </p:attrNameLst>
                                      </p:cBhvr>
                                      <p:to>
                                        <p:strVal val="visible"/>
                                      </p:to>
                                    </p:set>
                                    <p:animEffect transition="in" filter="dissolve">
                                      <p:cBhvr>
                                        <p:cTn id="17"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vert="horz" wrap="square" lIns="121920" tIns="60960" rIns="121920" bIns="60960" anchor="ctr" anchorCtr="0"/>
          <a:lstStyle/>
          <a:p>
            <a:endParaRPr dirty="0"/>
          </a:p>
        </p:txBody>
      </p:sp>
      <p:sp>
        <p:nvSpPr>
          <p:cNvPr id="16387" name="Rectangle 3"/>
          <p:cNvSpPr>
            <a:spLocks noGrp="1"/>
          </p:cNvSpPr>
          <p:nvPr>
            <p:ph idx="1"/>
          </p:nvPr>
        </p:nvSpPr>
        <p:spPr/>
        <p:txBody>
          <a:bodyPr vert="horz" wrap="square" lIns="121920" tIns="60960" rIns="121920" bIns="60960" anchor="t" anchorCtr="0"/>
          <a:lstStyle/>
          <a:p>
            <a:endParaRPr dirty="0"/>
          </a:p>
        </p:txBody>
      </p:sp>
      <p:pic>
        <p:nvPicPr>
          <p:cNvPr id="16388" name="Picture 7" descr="nhieu t"/>
          <p:cNvPicPr>
            <a:picLocks noChangeAspect="1"/>
          </p:cNvPicPr>
          <p:nvPr/>
        </p:nvPicPr>
        <p:blipFill>
          <a:blip r:embed="rId3"/>
          <a:stretch>
            <a:fillRect/>
          </a:stretch>
        </p:blipFill>
        <p:spPr>
          <a:xfrm>
            <a:off x="304800" y="274955"/>
            <a:ext cx="11216640" cy="6431915"/>
          </a:xfrm>
          <a:prstGeom prst="rect">
            <a:avLst/>
          </a:prstGeom>
          <a:noFill/>
          <a:ln w="9525">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p:txBody>
          <a:bodyPr vert="horz" wrap="square" lIns="121920" tIns="60960" rIns="121920" bIns="60960" anchor="ctr" anchorCtr="0"/>
          <a:lstStyle/>
          <a:p>
            <a:endParaRPr dirty="0"/>
          </a:p>
        </p:txBody>
      </p:sp>
      <p:sp>
        <p:nvSpPr>
          <p:cNvPr id="17411" name="Rectangle 3"/>
          <p:cNvSpPr>
            <a:spLocks noGrp="1"/>
          </p:cNvSpPr>
          <p:nvPr>
            <p:ph idx="1"/>
          </p:nvPr>
        </p:nvSpPr>
        <p:spPr/>
        <p:txBody>
          <a:bodyPr vert="horz" wrap="square" lIns="121920" tIns="60960" rIns="121920" bIns="60960" anchor="t" anchorCtr="0"/>
          <a:lstStyle/>
          <a:p>
            <a:endParaRPr dirty="0"/>
          </a:p>
        </p:txBody>
      </p:sp>
      <p:pic>
        <p:nvPicPr>
          <p:cNvPr id="17412" name="Picture 4" descr="so nha"/>
          <p:cNvPicPr>
            <a:picLocks noChangeAspect="1"/>
          </p:cNvPicPr>
          <p:nvPr/>
        </p:nvPicPr>
        <p:blipFill>
          <a:blip r:embed="rId3"/>
          <a:stretch>
            <a:fillRect/>
          </a:stretch>
        </p:blipFill>
        <p:spPr>
          <a:xfrm>
            <a:off x="0" y="0"/>
            <a:ext cx="12192000" cy="6858000"/>
          </a:xfrm>
          <a:prstGeom prst="rect">
            <a:avLst/>
          </a:prstGeom>
          <a:noFill/>
          <a:ln w="9525">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wedge">
                                      <p:cBhvr>
                                        <p:cTn id="7"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460" y="274955"/>
            <a:ext cx="11076940" cy="1143000"/>
          </a:xfrm>
        </p:spPr>
        <p:txBody>
          <a:bodyPr>
            <a:prstTxWarp prst="textWave4">
              <a:avLst/>
            </a:prstTxWarp>
          </a:bodyPr>
          <a:lstStyle/>
          <a:p>
            <a:r>
              <a:rPr lang="vi-VN" altLang="en-US">
                <a:ln w="22225">
                  <a:solidFill>
                    <a:sysClr val="windowText" lastClr="000000"/>
                  </a:solidFill>
                  <a:prstDash val="solid"/>
                </a:ln>
                <a:solidFill>
                  <a:schemeClr val="accent2">
                    <a:lumMod val="40000"/>
                    <a:lumOff val="60000"/>
                  </a:schemeClr>
                </a:solidFill>
                <a:effectLst/>
              </a:rPr>
              <a:t>Trò chơi: Thi xem ai nhanh</a:t>
            </a:r>
          </a:p>
        </p:txBody>
      </p:sp>
      <p:sp>
        <p:nvSpPr>
          <p:cNvPr id="3" name="Content Placeholder 2"/>
          <p:cNvSpPr>
            <a:spLocks noGrp="1"/>
          </p:cNvSpPr>
          <p:nvPr>
            <p:ph sz="half" idx="1"/>
          </p:nvPr>
        </p:nvSpPr>
        <p:spPr>
          <a:xfrm>
            <a:off x="1027113" y="1981200"/>
            <a:ext cx="10137775" cy="4526280"/>
          </a:xfrm>
        </p:spPr>
        <p:txBody>
          <a:bodyPr/>
          <a:lstStyle/>
          <a:p>
            <a:pPr algn="just"/>
            <a:r>
              <a:rPr lang="vi-VN" altLang="en-US">
                <a:solidFill>
                  <a:srgbClr val="002060"/>
                </a:solidFill>
                <a:latin typeface="Times New Roman" panose="02020603050405020304" pitchFamily="18" charset="0"/>
                <a:cs typeface="Times New Roman" panose="02020603050405020304" pitchFamily="18" charset="0"/>
              </a:rPr>
              <a:t>+ Cách chơi: Với các số điện thoại khẩn cấp là 113, 114, 115. Nhiệm vụ của các con là khi cô mở hình ảnh gì? các con phải lấy hột hạt về xếp thật nhanh số điện thoại tương ứng với hình ảnh đó ra trước mặt. Khi cô mở đáp án chúng mình xem đáp án của chúng mình có đúng không nhé.</a:t>
            </a:r>
          </a:p>
          <a:p>
            <a:pPr algn="just"/>
            <a:r>
              <a:rPr lang="vi-VN" altLang="en-US">
                <a:solidFill>
                  <a:srgbClr val="002060"/>
                </a:solidFill>
                <a:latin typeface="Times New Roman" panose="02020603050405020304" pitchFamily="18" charset="0"/>
                <a:cs typeface="Times New Roman" panose="02020603050405020304" pitchFamily="18" charset="0"/>
              </a:rPr>
              <a:t>+ Luật chơi: Bạn nào xếp sai sẽ hát 1 bài nhé.</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descr="57"/>
          <p:cNvPicPr>
            <a:picLocks noGrp="1" noChangeAspect="1"/>
          </p:cNvPicPr>
          <p:nvPr>
            <p:ph sz="half" idx="1"/>
          </p:nvPr>
        </p:nvPicPr>
        <p:blipFill>
          <a:blip r:embed="rId3"/>
          <a:stretch>
            <a:fillRect/>
          </a:stretch>
        </p:blipFill>
        <p:spPr>
          <a:xfrm>
            <a:off x="50165" y="635"/>
            <a:ext cx="12141835" cy="6847205"/>
          </a:xfrm>
          <a:prstGeom prst="rect">
            <a:avLst/>
          </a:prstGeom>
          <a:noFill/>
          <a:ln w="9525">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custDataLst>
              <p:tags r:id="rId1"/>
            </p:custDataLst>
          </p:nvPr>
        </p:nvSpPr>
        <p:spPr>
          <a:xfrm>
            <a:off x="2996565" y="1296035"/>
            <a:ext cx="7465060" cy="2899410"/>
          </a:xfrm>
          <a:prstGeom prst="rect">
            <a:avLst/>
          </a:prstGeom>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ctr"/>
            <a:r>
              <a:rPr lang="en-US" sz="21800" b="1">
                <a:ln w="22225">
                  <a:solidFill>
                    <a:schemeClr val="accent2"/>
                  </a:solidFill>
                  <a:prstDash val="solid"/>
                </a:ln>
                <a:solidFill>
                  <a:srgbClr val="00B0F0"/>
                </a:solidFill>
                <a:effectLst/>
                <a:latin typeface="Impact" panose="020B0806030902050204" charset="0"/>
                <a:ea typeface="Impact" panose="020B0806030902050204" charset="0"/>
                <a:sym typeface="+mn-ea"/>
              </a:rPr>
              <a:t>113</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path" presetSubtype="0" accel="50000" decel="50000" fill="hold" grpId="0" nodeType="clickEffect">
                                  <p:stCondLst>
                                    <p:cond delay="0"/>
                                  </p:stCondLst>
                                  <p:childTnLst>
                                    <p:animMotion origin="layout" path="M 0 0 L 0.052 0 L 0.089 -0.037 L 0.125 0 L 0.177 0 L 0.177 0.052 L 0.213 0.089 L 0.177 0.125 L 0.177 0.177 L 0.125 0.177 L 0.089 0.213 L 0.052 0.177 L 0 0.177 L 0 0.125 L -0.037 0.089 L 0 0.052 L 0 0 Z" pathEditMode="relative" ptsTypes="">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57200"/>
            <a:ext cx="10363200" cy="1470025"/>
          </a:xfrm>
        </p:spPr>
        <p:txBody>
          <a:bodyPr>
            <a:prstTxWarp prst="textWave2">
              <a:avLst/>
            </a:prstTxWarp>
          </a:bodyPr>
          <a:lstStyle/>
          <a:p>
            <a:r>
              <a:rPr lang="vi-VN" altLang="en-US" b="1">
                <a:ln w="22225">
                  <a:solidFill>
                    <a:schemeClr val="accent2"/>
                  </a:solidFill>
                  <a:prstDash val="solid"/>
                </a:ln>
                <a:solidFill>
                  <a:schemeClr val="accent2">
                    <a:lumMod val="40000"/>
                    <a:lumOff val="60000"/>
                  </a:schemeClr>
                </a:solidFill>
                <a:effectLst/>
              </a:rPr>
              <a:t>1. ôn số từ 1 đến 9</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1" descr="1-xe-phong-chay-chua-chay"/>
          <p:cNvPicPr>
            <a:picLocks noGrp="1" noChangeAspect="1"/>
          </p:cNvPicPr>
          <p:nvPr>
            <p:ph idx="1"/>
          </p:nvPr>
        </p:nvPicPr>
        <p:blipFill>
          <a:blip r:embed="rId3"/>
          <a:srcRect t="25309"/>
          <a:stretch>
            <a:fillRect/>
          </a:stretch>
        </p:blipFill>
        <p:spPr>
          <a:xfrm>
            <a:off x="-847" y="-1143847"/>
            <a:ext cx="12089553" cy="9144847"/>
          </a:xfrm>
          <a:prstGeom prst="rect">
            <a:avLst/>
          </a:prstGeom>
          <a:noFill/>
          <a:ln w="9525">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custDataLst>
              <p:tags r:id="rId1"/>
            </p:custDataLst>
          </p:nvPr>
        </p:nvSpPr>
        <p:spPr>
          <a:xfrm>
            <a:off x="2463800" y="1378585"/>
            <a:ext cx="7886065" cy="3622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700">
                <a:ln w="22225">
                  <a:solidFill>
                    <a:schemeClr val="accent2"/>
                  </a:solidFill>
                  <a:prstDash val="solid"/>
                </a:ln>
                <a:solidFill>
                  <a:srgbClr val="00B0F0"/>
                </a:solidFill>
                <a:effectLst/>
                <a:latin typeface="Impact" panose="020B0806030902050204" charset="0"/>
                <a:ea typeface="Impact" panose="020B0806030902050204" charset="0"/>
                <a:sym typeface="+mn-ea"/>
              </a:rPr>
              <a:t>114</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path" presetSubtype="0" accel="50000" decel="50000" fill="hold" grpId="0" nodeType="clickEffect">
                                  <p:stCondLst>
                                    <p:cond delay="0"/>
                                  </p:stCondLst>
                                  <p:childTnLst>
                                    <p:animMotion origin="layout" path="M 0 0 L 0.052 0 L 0.089 -0.037 L 0.125 0 L 0.177 0 L 0.177 0.052 L 0.213 0.089 L 0.177 0.125 L 0.177 0.177 L 0.125 0.177 L 0.089 0.213 L 0.052 0.177 L 0 0.177 L 0 0.125 L -0.037 0.089 L 0 0.052 L 0 0 Z"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1" descr="xe-cuu-thuong-115-8110-1586172593"/>
          <p:cNvPicPr>
            <a:picLocks noGrp="1" noChangeAspect="1"/>
          </p:cNvPicPr>
          <p:nvPr>
            <p:ph idx="1"/>
          </p:nvPr>
        </p:nvPicPr>
        <p:blipFill>
          <a:blip r:embed="rId3"/>
          <a:stretch>
            <a:fillRect/>
          </a:stretch>
        </p:blipFill>
        <p:spPr>
          <a:xfrm>
            <a:off x="76200" y="-1143212"/>
            <a:ext cx="12158133" cy="9113520"/>
          </a:xfrm>
          <a:prstGeom prst="rect">
            <a:avLst/>
          </a:prstGeom>
          <a:noFill/>
          <a:ln w="9525">
            <a:noFill/>
          </a:ln>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custDataLst>
              <p:tags r:id="rId1"/>
            </p:custDataLst>
          </p:nvPr>
        </p:nvSpPr>
        <p:spPr>
          <a:xfrm>
            <a:off x="2246630" y="1233170"/>
            <a:ext cx="8167370" cy="38703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700">
                <a:ln w="19050" cap="flat" cmpd="sng">
                  <a:solidFill>
                    <a:srgbClr val="99CCFF"/>
                  </a:solidFill>
                  <a:prstDash val="solid"/>
                  <a:headEnd type="none" w="med" len="med"/>
                  <a:tailEnd type="none" w="med" len="med"/>
                </a:ln>
                <a:solidFill>
                  <a:srgbClr val="00B0F0"/>
                </a:solidFill>
                <a:effectLst>
                  <a:outerShdw dist="35921" dir="2699999" algn="ctr" rotWithShape="0">
                    <a:srgbClr val="990000"/>
                  </a:outerShdw>
                </a:effectLst>
                <a:latin typeface="Impact" panose="020B0806030902050204" charset="0"/>
                <a:ea typeface="Impact" panose="020B0806030902050204" charset="0"/>
                <a:sym typeface="+mn-ea"/>
              </a:rPr>
              <a:t>115</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path" presetSubtype="0" accel="50000" decel="50000" fill="hold" grpId="0" nodeType="clickEffect">
                                  <p:stCondLst>
                                    <p:cond delay="0"/>
                                  </p:stCondLst>
                                  <p:childTnLst>
                                    <p:animMotion origin="layout" path="M 0 0 L 0.052 0 L 0.089 -0.037 L 0.125 0 L 0.177 0 L 0.177 0.052 L 0.213 0.089 L 0.177 0.125 L 0.177 0.177 L 0.125 0.177 L 0.089 0.213 L 0.052 0.177 L 0 0.177 L 0 0.125 L -0.037 0.089 L 0 0.052 L 0 0 Z"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4639" y="-12700"/>
            <a:ext cx="9158287"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HỮN307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566864" y="5764214"/>
            <a:ext cx="1023937"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121920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124200" y="2514600"/>
            <a:ext cx="6248401" cy="3429000"/>
          </a:xfrm>
          <a:prstGeom prst="rect">
            <a:avLst/>
          </a:prstGeom>
          <a:noFill/>
        </p:spPr>
        <p:txBody>
          <a:bodyPr spcFirstLastPara="1" wrap="none">
            <a:prstTxWarp prst="textArchUp">
              <a:avLst>
                <a:gd name="adj" fmla="val 9969973"/>
              </a:avLst>
            </a:prstTxWarp>
            <a:spAutoFit/>
          </a:bodyPr>
          <a:lstStyle/>
          <a:p>
            <a:pPr algn="ctr" eaLnBrk="1" hangingPunct="1">
              <a:defRPr/>
            </a:pPr>
            <a:r>
              <a:rPr lang="en-US" sz="4000" b="1" dirty="0">
                <a:ln w="10541" cmpd="sng">
                  <a:noFill/>
                  <a:prstDash val="solid"/>
                </a:ln>
                <a:solidFill>
                  <a:srgbClr val="FF0000"/>
                </a:solidFill>
                <a:latin typeface="Times New Roman" pitchFamily="18" charset="0"/>
                <a:cs typeface="Times New Roman" pitchFamily="18" charset="0"/>
              </a:rPr>
              <a:t>TRÒ CHƠI </a:t>
            </a:r>
          </a:p>
          <a:p>
            <a:pPr algn="ctr" eaLnBrk="1" hangingPunct="1">
              <a:defRPr/>
            </a:pPr>
            <a:r>
              <a:rPr lang="en-US" sz="4000" b="1" dirty="0">
                <a:ln w="10541" cmpd="sng">
                  <a:noFill/>
                  <a:prstDash val="solid"/>
                </a:ln>
                <a:solidFill>
                  <a:srgbClr val="FF0000"/>
                </a:solidFill>
                <a:latin typeface="Times New Roman" pitchFamily="18" charset="0"/>
                <a:cs typeface="Times New Roman" pitchFamily="18" charset="0"/>
              </a:rPr>
              <a:t>AI NHANH – AI GIỎI</a:t>
            </a:r>
          </a:p>
        </p:txBody>
      </p:sp>
    </p:spTree>
    <p:extLst>
      <p:ext uri="{BB962C8B-B14F-4D97-AF65-F5344CB8AC3E}">
        <p14:creationId xmlns:p14="http://schemas.microsoft.com/office/powerpoint/2010/main" val="31670310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8" name="chimes.wav"/>
          </p:stSnd>
        </p:sndAc>
      </p:transition>
    </mc:Choice>
    <mc:Fallback>
      <p:transition spd="slow">
        <p:fade/>
        <p:sndAc>
          <p:stSnd>
            <p:snd r:embed="rId4" name="chimes.wav"/>
          </p:stSnd>
        </p:sndAc>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a:t>  </a:t>
            </a:r>
          </a:p>
        </p:txBody>
      </p:sp>
      <p:pic>
        <p:nvPicPr>
          <p:cNvPr id="8195"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700"/>
            <a:ext cx="12191999" cy="6837363"/>
          </a:xfrm>
        </p:spPr>
      </p:pic>
      <p:sp>
        <p:nvSpPr>
          <p:cNvPr id="5" name="TextBox 4"/>
          <p:cNvSpPr txBox="1">
            <a:spLocks noChangeArrowheads="1"/>
          </p:cNvSpPr>
          <p:nvPr/>
        </p:nvSpPr>
        <p:spPr bwMode="auto">
          <a:xfrm>
            <a:off x="2971801" y="96839"/>
            <a:ext cx="78152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Số </a:t>
            </a:r>
            <a:r>
              <a:rPr lang="en-US" altLang="en-US" sz="2400" b="1">
                <a:solidFill>
                  <a:srgbClr val="FF0000"/>
                </a:solidFill>
                <a:latin typeface="Times New Roman" panose="02020603050405020304" pitchFamily="18" charset="0"/>
                <a:cs typeface="Times New Roman" panose="02020603050405020304" pitchFamily="18" charset="0"/>
              </a:rPr>
              <a:t>83</a:t>
            </a:r>
            <a:r>
              <a:rPr lang="en-US" altLang="en-US" sz="2400" b="1">
                <a:latin typeface="Times New Roman" panose="02020603050405020304" pitchFamily="18" charset="0"/>
                <a:cs typeface="Times New Roman" panose="02020603050405020304" pitchFamily="18" charset="0"/>
              </a:rPr>
              <a:t> trên ngôi nhà có ý nghĩa gì?</a:t>
            </a:r>
          </a:p>
          <a:p>
            <a:pPr eaLnBrk="1" hangingPunct="1">
              <a:spcBef>
                <a:spcPct val="0"/>
              </a:spcBef>
              <a:buFontTx/>
              <a:buNone/>
            </a:pPr>
            <a:endParaRPr lang="en-US" altLang="en-US" sz="1800"/>
          </a:p>
        </p:txBody>
      </p:sp>
      <p:sp>
        <p:nvSpPr>
          <p:cNvPr id="14" name="TextBox 13"/>
          <p:cNvSpPr txBox="1">
            <a:spLocks noChangeArrowheads="1"/>
          </p:cNvSpPr>
          <p:nvPr/>
        </p:nvSpPr>
        <p:spPr bwMode="auto">
          <a:xfrm>
            <a:off x="3265489" y="4943476"/>
            <a:ext cx="5018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2. Để chỉ số tầng của ngôi nhà</a:t>
            </a:r>
          </a:p>
        </p:txBody>
      </p:sp>
      <p:sp>
        <p:nvSpPr>
          <p:cNvPr id="16" name="TextBox 15"/>
          <p:cNvSpPr txBox="1">
            <a:spLocks noChangeArrowheads="1"/>
          </p:cNvSpPr>
          <p:nvPr/>
        </p:nvSpPr>
        <p:spPr bwMode="auto">
          <a:xfrm>
            <a:off x="3265488" y="4411664"/>
            <a:ext cx="458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1. Để trang trí</a:t>
            </a:r>
            <a:endParaRPr lang="en-US" altLang="en-US" sz="2800" b="1">
              <a:solidFill>
                <a:srgbClr val="FF0000"/>
              </a:solidFill>
              <a:latin typeface=".VnAvant" panose="020B7200000000000000" pitchFamily="34" charset="0"/>
              <a:cs typeface="Times New Roman" panose="02020603050405020304" pitchFamily="18" charset="0"/>
            </a:endParaRPr>
          </a:p>
        </p:txBody>
      </p:sp>
      <p:sp>
        <p:nvSpPr>
          <p:cNvPr id="18" name="Oval 17"/>
          <p:cNvSpPr/>
          <p:nvPr/>
        </p:nvSpPr>
        <p:spPr>
          <a:xfrm>
            <a:off x="1565276" y="76201"/>
            <a:ext cx="1406525" cy="608013"/>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b="1" dirty="0" err="1">
                <a:latin typeface=".VnAvantH" pitchFamily="34" charset="0"/>
              </a:rPr>
              <a:t>CÂu</a:t>
            </a:r>
            <a:r>
              <a:rPr lang="en-US" b="1" dirty="0">
                <a:latin typeface=".VnAvantH" pitchFamily="34" charset="0"/>
              </a:rPr>
              <a:t> 1</a:t>
            </a:r>
            <a:endParaRPr lang="en-US" dirty="0"/>
          </a:p>
        </p:txBody>
      </p:sp>
      <p:sp>
        <p:nvSpPr>
          <p:cNvPr id="8202" name="AutoShape 12" descr="Quan niệm phong thủy về biển số nhà | Phong Thủy Trọng Hùng"/>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203" name="AutoShape 14" descr="Quan niệm phong thủy về biển số nhà | Phong Thủy Trọng Hùng"/>
          <p:cNvSpPr>
            <a:spLocks noChangeAspect="1" noChangeArrowheads="1"/>
          </p:cNvSpPr>
          <p:nvPr/>
        </p:nvSpPr>
        <p:spPr bwMode="auto">
          <a:xfrm>
            <a:off x="1820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8204" name="Picture 16" descr="số nhà phong thủy - phong thủy trọng hù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6" y="684214"/>
            <a:ext cx="5375275"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3276600" y="5535614"/>
            <a:ext cx="5018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3. Để chỉ số nhà</a:t>
            </a:r>
          </a:p>
        </p:txBody>
      </p:sp>
    </p:spTree>
    <p:extLst>
      <p:ext uri="{BB962C8B-B14F-4D97-AF65-F5344CB8AC3E}">
        <p14:creationId xmlns:p14="http://schemas.microsoft.com/office/powerpoint/2010/main" val="27924239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8"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xit" presetSubtype="0" fill="hold" grpId="1"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4" grpId="0" autoUpdateAnimBg="0"/>
      <p:bldP spid="14" grpId="1"/>
      <p:bldP spid="16" grpId="0" autoUpdateAnimBg="0"/>
      <p:bldP spid="16" grpId="1"/>
      <p:bldP spid="18" grpId="0" animBg="1" autoUpdateAnimBg="0"/>
      <p:bldP spid="1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276601" y="93663"/>
            <a:ext cx="7375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00"/>
                </a:solidFill>
                <a:latin typeface="Times New Roman" panose="02020603050405020304" pitchFamily="18" charset="0"/>
                <a:cs typeface="Times New Roman" panose="02020603050405020304" pitchFamily="18" charset="0"/>
              </a:rPr>
              <a:t>Các số trên đồng hồ có ý nghĩa gì?</a:t>
            </a:r>
            <a:endParaRPr lang="en-US" altLang="en-US" sz="2800" b="1">
              <a:solidFill>
                <a:srgbClr val="000000"/>
              </a:solidFill>
              <a:latin typeface=".VnAvantH" panose="020B7200000000000000" pitchFamily="34" charset="0"/>
            </a:endParaRPr>
          </a:p>
          <a:p>
            <a:pPr eaLnBrk="1" hangingPunct="1">
              <a:spcBef>
                <a:spcPct val="0"/>
              </a:spcBef>
              <a:buFontTx/>
              <a:buNone/>
            </a:pPr>
            <a:endParaRPr lang="en-US" altLang="en-US" sz="2000">
              <a:solidFill>
                <a:srgbClr val="000000"/>
              </a:solidFill>
            </a:endParaRPr>
          </a:p>
        </p:txBody>
      </p:sp>
      <p:sp>
        <p:nvSpPr>
          <p:cNvPr id="7" name="TextBox 6"/>
          <p:cNvSpPr txBox="1">
            <a:spLocks noChangeArrowheads="1"/>
          </p:cNvSpPr>
          <p:nvPr/>
        </p:nvSpPr>
        <p:spPr bwMode="auto">
          <a:xfrm>
            <a:off x="4572000" y="5649914"/>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2. Để chỉ số cân nặng</a:t>
            </a:r>
            <a:endParaRPr lang="en-US" altLang="en-US" sz="2800" b="1">
              <a:solidFill>
                <a:srgbClr val="FF0000"/>
              </a:solidFill>
              <a:latin typeface=".VnAvant" panose="020B7200000000000000" pitchFamily="34" charset="0"/>
              <a:cs typeface="Times New Roman" panose="02020603050405020304" pitchFamily="18" charset="0"/>
            </a:endParaRPr>
          </a:p>
        </p:txBody>
      </p:sp>
      <p:sp>
        <p:nvSpPr>
          <p:cNvPr id="9" name="TextBox 8"/>
          <p:cNvSpPr txBox="1">
            <a:spLocks noChangeArrowheads="1"/>
          </p:cNvSpPr>
          <p:nvPr/>
        </p:nvSpPr>
        <p:spPr bwMode="auto">
          <a:xfrm>
            <a:off x="4419601" y="5108575"/>
            <a:ext cx="2473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1. Để chỉ giờ</a:t>
            </a:r>
            <a:endParaRPr lang="en-US" altLang="en-US" sz="2800" b="1">
              <a:solidFill>
                <a:srgbClr val="FF0000"/>
              </a:solidFill>
              <a:latin typeface=".VnAvant" panose="020B7200000000000000" pitchFamily="34" charset="0"/>
              <a:cs typeface="Times New Roman" panose="02020603050405020304" pitchFamily="18" charset="0"/>
            </a:endParaRPr>
          </a:p>
        </p:txBody>
      </p:sp>
      <p:sp>
        <p:nvSpPr>
          <p:cNvPr id="10" name="Oval 9"/>
          <p:cNvSpPr/>
          <p:nvPr/>
        </p:nvSpPr>
        <p:spPr>
          <a:xfrm>
            <a:off x="1609726" y="93663"/>
            <a:ext cx="1514475" cy="735012"/>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b="1" dirty="0" err="1">
                <a:solidFill>
                  <a:prstClr val="white"/>
                </a:solidFill>
                <a:latin typeface=".VnAvantH" pitchFamily="34" charset="0"/>
              </a:rPr>
              <a:t>CÂu</a:t>
            </a:r>
            <a:r>
              <a:rPr lang="en-US" b="1" dirty="0">
                <a:solidFill>
                  <a:prstClr val="white"/>
                </a:solidFill>
                <a:latin typeface=".VnAvantH" pitchFamily="34" charset="0"/>
              </a:rPr>
              <a:t> 2</a:t>
            </a:r>
            <a:endParaRPr lang="en-US" dirty="0">
              <a:solidFill>
                <a:prstClr val="white"/>
              </a:solidFill>
            </a:endParaRPr>
          </a:p>
        </p:txBody>
      </p:sp>
      <p:sp>
        <p:nvSpPr>
          <p:cNvPr id="9225" name="AutoShape 16" descr="ĐỒNG HỒ ANALOG TREO - L"/>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9226" name="AutoShape 18" descr="ĐỒNG HỒ ANALOG TREO - L"/>
          <p:cNvSpPr>
            <a:spLocks noChangeAspect="1" noChangeArrowheads="1"/>
          </p:cNvSpPr>
          <p:nvPr/>
        </p:nvSpPr>
        <p:spPr bwMode="auto">
          <a:xfrm>
            <a:off x="1820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9227" name="AutoShape 20" descr="ĐỒNG HỒ ANALOG TREO - L"/>
          <p:cNvSpPr>
            <a:spLocks noChangeAspect="1" noChangeArrowheads="1"/>
          </p:cNvSpPr>
          <p:nvPr/>
        </p:nvSpPr>
        <p:spPr bwMode="auto">
          <a:xfrm>
            <a:off x="1973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9228" name="Picture 22" descr="Đồng hồ để bàn giá tốt, giảm giá đến 40% - Tháng 3, 2023 | Mua Ngay | T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708025"/>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102100" y="6173789"/>
            <a:ext cx="3670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3. Để chỉ độ dài</a:t>
            </a:r>
            <a:endParaRPr lang="en-US" altLang="en-US" sz="2800" b="1">
              <a:solidFill>
                <a:srgbClr val="FF0000"/>
              </a:solidFill>
              <a:latin typeface=".VnAvant"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30922391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8"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xit" presetSubtype="4" fill="hold" grpId="1" nodeType="clickEffect">
                                  <p:stCondLst>
                                    <p:cond delay="0"/>
                                  </p:stCondLst>
                                  <p:childTnLst>
                                    <p:anim calcmode="lin" valueType="num">
                                      <p:cBhvr additive="base">
                                        <p:cTn id="31" dur="500"/>
                                        <p:tgtEl>
                                          <p:spTgt spid="13"/>
                                        </p:tgtEl>
                                        <p:attrNameLst>
                                          <p:attrName>ppt_x</p:attrName>
                                        </p:attrNameLst>
                                      </p:cBhvr>
                                      <p:tavLst>
                                        <p:tav tm="0">
                                          <p:val>
                                            <p:strVal val="ppt_x"/>
                                          </p:val>
                                        </p:tav>
                                        <p:tav tm="100000">
                                          <p:val>
                                            <p:strVal val="ppt_x"/>
                                          </p:val>
                                        </p:tav>
                                      </p:tavLst>
                                    </p:anim>
                                    <p:anim calcmode="lin" valueType="num">
                                      <p:cBhvr additive="base">
                                        <p:cTn id="32" dur="500"/>
                                        <p:tgtEl>
                                          <p:spTgt spid="13"/>
                                        </p:tgtEl>
                                        <p:attrNameLst>
                                          <p:attrName>ppt_y</p:attrName>
                                        </p:attrNameLst>
                                      </p:cBhvr>
                                      <p:tavLst>
                                        <p:tav tm="0">
                                          <p:val>
                                            <p:strVal val="ppt_y"/>
                                          </p:val>
                                        </p:tav>
                                        <p:tav tm="100000">
                                          <p:val>
                                            <p:strVal val="1+ppt_h/2"/>
                                          </p:val>
                                        </p:tav>
                                      </p:tavLst>
                                    </p:anim>
                                    <p:set>
                                      <p:cBhvr>
                                        <p:cTn id="33" dur="1" fill="hold">
                                          <p:stCondLst>
                                            <p:cond delay="499"/>
                                          </p:stCondLst>
                                        </p:cTn>
                                        <p:tgtEl>
                                          <p:spTgt spid="13"/>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xit" presetSubtype="4" fill="hold" grpId="1" nodeType="clickEffect">
                                  <p:stCondLst>
                                    <p:cond delay="0"/>
                                  </p:stCondLst>
                                  <p:childTnLst>
                                    <p:anim calcmode="lin" valueType="num">
                                      <p:cBhvr additive="base">
                                        <p:cTn id="37" dur="500"/>
                                        <p:tgtEl>
                                          <p:spTgt spid="7"/>
                                        </p:tgtEl>
                                        <p:attrNameLst>
                                          <p:attrName>ppt_x</p:attrName>
                                        </p:attrNameLst>
                                      </p:cBhvr>
                                      <p:tavLst>
                                        <p:tav tm="0">
                                          <p:val>
                                            <p:strVal val="ppt_x"/>
                                          </p:val>
                                        </p:tav>
                                        <p:tav tm="100000">
                                          <p:val>
                                            <p:strVal val="ppt_x"/>
                                          </p:val>
                                        </p:tav>
                                      </p:tavLst>
                                    </p:anim>
                                    <p:anim calcmode="lin" valueType="num">
                                      <p:cBhvr additive="base">
                                        <p:cTn id="38" dur="500"/>
                                        <p:tgtEl>
                                          <p:spTgt spid="7"/>
                                        </p:tgtEl>
                                        <p:attrNameLst>
                                          <p:attrName>ppt_y</p:attrName>
                                        </p:attrNameLst>
                                      </p:cBhvr>
                                      <p:tavLst>
                                        <p:tav tm="0">
                                          <p:val>
                                            <p:strVal val="ppt_y"/>
                                          </p:val>
                                        </p:tav>
                                        <p:tav tm="100000">
                                          <p:val>
                                            <p:strVal val="1+ppt_h/2"/>
                                          </p:val>
                                        </p:tav>
                                      </p:tavLst>
                                    </p:anim>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7" grpId="1"/>
      <p:bldP spid="9" grpId="0" autoUpdateAnimBg="0"/>
      <p:bldP spid="10" grpId="0" animBg="1" autoUpdateAnimBg="0"/>
      <p:bldP spid="13" grpId="0" autoUpdateAnimBg="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en-US" altLang="en-US"/>
          </a:p>
        </p:txBody>
      </p:sp>
      <p:pic>
        <p:nvPicPr>
          <p:cNvPr id="10243"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
            <a:ext cx="12192000" cy="6835775"/>
          </a:xfrm>
        </p:spPr>
      </p:pic>
      <p:sp>
        <p:nvSpPr>
          <p:cNvPr id="5" name="TextBox 4"/>
          <p:cNvSpPr txBox="1">
            <a:spLocks noChangeArrowheads="1"/>
          </p:cNvSpPr>
          <p:nvPr/>
        </p:nvSpPr>
        <p:spPr bwMode="auto">
          <a:xfrm>
            <a:off x="2971800" y="96838"/>
            <a:ext cx="77724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100" b="1">
                <a:latin typeface="Times New Roman" panose="02020603050405020304" pitchFamily="18" charset="0"/>
                <a:cs typeface="Times New Roman" panose="02020603050405020304" pitchFamily="18" charset="0"/>
              </a:rPr>
              <a:t>Số </a:t>
            </a:r>
            <a:r>
              <a:rPr lang="en-US" altLang="en-US" sz="3100" b="1">
                <a:solidFill>
                  <a:srgbClr val="FF0000"/>
                </a:solidFill>
                <a:latin typeface="Times New Roman" panose="02020603050405020304" pitchFamily="18" charset="0"/>
                <a:cs typeface="Times New Roman" panose="02020603050405020304" pitchFamily="18" charset="0"/>
              </a:rPr>
              <a:t>8</a:t>
            </a:r>
            <a:r>
              <a:rPr lang="en-US" altLang="en-US" sz="3100" b="1">
                <a:latin typeface="Times New Roman" panose="02020603050405020304" pitchFamily="18" charset="0"/>
                <a:cs typeface="Times New Roman" panose="02020603050405020304" pitchFamily="18" charset="0"/>
              </a:rPr>
              <a:t> ở trên tờ lịch có ý nghĩa gì?</a:t>
            </a:r>
          </a:p>
        </p:txBody>
      </p:sp>
      <p:sp>
        <p:nvSpPr>
          <p:cNvPr id="14" name="TextBox 13"/>
          <p:cNvSpPr txBox="1">
            <a:spLocks noChangeArrowheads="1"/>
          </p:cNvSpPr>
          <p:nvPr/>
        </p:nvSpPr>
        <p:spPr bwMode="auto">
          <a:xfrm>
            <a:off x="3886201" y="5138739"/>
            <a:ext cx="4722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1. Để chỉ ngày </a:t>
            </a:r>
            <a:endParaRPr lang="en-US" altLang="en-US" sz="2800" b="1">
              <a:solidFill>
                <a:srgbClr val="FF0000"/>
              </a:solidFill>
              <a:latin typeface=".VnAvant" panose="020B7200000000000000" pitchFamily="34" charset="0"/>
              <a:cs typeface="Times New Roman" panose="02020603050405020304" pitchFamily="18" charset="0"/>
            </a:endParaRPr>
          </a:p>
        </p:txBody>
      </p:sp>
      <p:sp>
        <p:nvSpPr>
          <p:cNvPr id="15" name="TextBox 14"/>
          <p:cNvSpPr txBox="1">
            <a:spLocks noChangeArrowheads="1"/>
          </p:cNvSpPr>
          <p:nvPr/>
        </p:nvSpPr>
        <p:spPr bwMode="auto">
          <a:xfrm>
            <a:off x="3857626" y="5578476"/>
            <a:ext cx="5375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2. Để chỉ thời hạn sử dụng</a:t>
            </a:r>
            <a:endParaRPr lang="en-US" altLang="en-US" sz="2800" b="1">
              <a:solidFill>
                <a:srgbClr val="FF0000"/>
              </a:solidFill>
              <a:latin typeface=".VnAvant" panose="020B7200000000000000" pitchFamily="34" charset="0"/>
              <a:cs typeface="Times New Roman" panose="02020603050405020304" pitchFamily="18" charset="0"/>
            </a:endParaRPr>
          </a:p>
        </p:txBody>
      </p:sp>
      <p:sp>
        <p:nvSpPr>
          <p:cNvPr id="18" name="Oval 17"/>
          <p:cNvSpPr/>
          <p:nvPr/>
        </p:nvSpPr>
        <p:spPr>
          <a:xfrm>
            <a:off x="1676400" y="103189"/>
            <a:ext cx="1295400" cy="606425"/>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b="1" dirty="0" err="1">
                <a:latin typeface=".VnAvantH" pitchFamily="34" charset="0"/>
              </a:rPr>
              <a:t>CÂu</a:t>
            </a:r>
            <a:r>
              <a:rPr lang="en-US" b="1" dirty="0">
                <a:latin typeface=".VnAvantH" pitchFamily="34" charset="0"/>
              </a:rPr>
              <a:t> 3</a:t>
            </a:r>
            <a:endParaRPr lang="en-US" dirty="0"/>
          </a:p>
        </p:txBody>
      </p:sp>
      <p:sp>
        <p:nvSpPr>
          <p:cNvPr id="12" name="TextBox 11"/>
          <p:cNvSpPr txBox="1">
            <a:spLocks noChangeArrowheads="1"/>
          </p:cNvSpPr>
          <p:nvPr/>
        </p:nvSpPr>
        <p:spPr bwMode="auto">
          <a:xfrm>
            <a:off x="3886200" y="6069014"/>
            <a:ext cx="5715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3. Để chỉ số lượng 8 tờ lịch</a:t>
            </a:r>
            <a:endParaRPr lang="en-US" altLang="en-US" sz="2800" b="1">
              <a:solidFill>
                <a:srgbClr val="FF0000"/>
              </a:solidFill>
              <a:latin typeface=".VnAvant" panose="020B7200000000000000" pitchFamily="34" charset="0"/>
              <a:cs typeface="Times New Roman" panose="02020603050405020304" pitchFamily="18" charset="0"/>
            </a:endParaRPr>
          </a:p>
        </p:txBody>
      </p:sp>
      <p:pic>
        <p:nvPicPr>
          <p:cNvPr id="10252" name="Picture 13" descr="C:\Users\A\Downloads\dd08832f1029cd7794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958850"/>
            <a:ext cx="42656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8187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9"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grpId="1"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4" grpId="0" autoUpdateAnimBg="0"/>
      <p:bldP spid="15" grpId="0" autoUpdateAnimBg="0"/>
      <p:bldP spid="15" grpId="1"/>
      <p:bldP spid="18" grpId="0" animBg="1" autoUpdateAnimBg="0"/>
      <p:bldP spid="12" grpId="0" autoUpdateAnimBg="0"/>
      <p:bldP spid="1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endParaRPr lang="en-US" altLang="en-US"/>
          </a:p>
        </p:txBody>
      </p:sp>
      <p:sp>
        <p:nvSpPr>
          <p:cNvPr id="11267" name="Content Placeholder 2"/>
          <p:cNvSpPr>
            <a:spLocks noGrp="1"/>
          </p:cNvSpPr>
          <p:nvPr>
            <p:ph idx="1"/>
          </p:nvPr>
        </p:nvSpPr>
        <p:spPr/>
        <p:txBody>
          <a:bodyPr/>
          <a:lstStyle/>
          <a:p>
            <a:pPr eaLnBrk="1" hangingPunct="1"/>
            <a:endParaRPr lang="en-US" altLang="en-US"/>
          </a:p>
        </p:txBody>
      </p:sp>
      <p:pic>
        <p:nvPicPr>
          <p:cNvPr id="11268"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4639" y="-12700"/>
            <a:ext cx="9158287"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5"/>
          <p:cNvSpPr txBox="1">
            <a:spLocks noChangeArrowheads="1"/>
          </p:cNvSpPr>
          <p:nvPr/>
        </p:nvSpPr>
        <p:spPr bwMode="auto">
          <a:xfrm>
            <a:off x="3276600" y="93663"/>
            <a:ext cx="716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00"/>
                </a:solidFill>
                <a:latin typeface="Times New Roman" panose="02020603050405020304" pitchFamily="18" charset="0"/>
                <a:cs typeface="Times New Roman" panose="02020603050405020304" pitchFamily="18" charset="0"/>
              </a:rPr>
              <a:t>?</a:t>
            </a:r>
            <a:endParaRPr lang="en-US" altLang="en-US" sz="2800" b="1">
              <a:solidFill>
                <a:srgbClr val="000000"/>
              </a:solidFill>
              <a:latin typeface=".VnAvantH" panose="020B7200000000000000" pitchFamily="34" charset="0"/>
            </a:endParaRPr>
          </a:p>
          <a:p>
            <a:pPr eaLnBrk="1" hangingPunct="1">
              <a:spcBef>
                <a:spcPct val="0"/>
              </a:spcBef>
              <a:buFontTx/>
              <a:buNone/>
            </a:pPr>
            <a:endParaRPr lang="en-US" altLang="en-US" sz="2000">
              <a:solidFill>
                <a:srgbClr val="000000"/>
              </a:solidFill>
            </a:endParaRPr>
          </a:p>
        </p:txBody>
      </p:sp>
      <p:sp>
        <p:nvSpPr>
          <p:cNvPr id="11270" name="TextBox 6"/>
          <p:cNvSpPr txBox="1">
            <a:spLocks noChangeArrowheads="1"/>
          </p:cNvSpPr>
          <p:nvPr/>
        </p:nvSpPr>
        <p:spPr bwMode="auto">
          <a:xfrm>
            <a:off x="4851400" y="3373439"/>
            <a:ext cx="2679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2. </a:t>
            </a:r>
            <a:r>
              <a:rPr lang="en-US" altLang="en-US" b="1">
                <a:solidFill>
                  <a:srgbClr val="FF0000"/>
                </a:solidFill>
                <a:latin typeface=".VnAvant" panose="020B7200000000000000" pitchFamily="34" charset="0"/>
                <a:cs typeface="Times New Roman" panose="02020603050405020304" pitchFamily="18" charset="0"/>
              </a:rPr>
              <a:t>Binh minh</a:t>
            </a:r>
          </a:p>
        </p:txBody>
      </p:sp>
      <p:sp>
        <p:nvSpPr>
          <p:cNvPr id="11271" name="TextBox 7"/>
          <p:cNvSpPr txBox="1">
            <a:spLocks noChangeArrowheads="1"/>
          </p:cNvSpPr>
          <p:nvPr/>
        </p:nvSpPr>
        <p:spPr bwMode="auto">
          <a:xfrm>
            <a:off x="8305800" y="4656138"/>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3. </a:t>
            </a:r>
            <a:r>
              <a:rPr lang="en-US" altLang="en-US" b="1">
                <a:solidFill>
                  <a:srgbClr val="FF0000"/>
                </a:solidFill>
                <a:latin typeface=".VnAvant" panose="020B7200000000000000" pitchFamily="34" charset="0"/>
                <a:cs typeface="Times New Roman" panose="02020603050405020304" pitchFamily="18" charset="0"/>
              </a:rPr>
              <a:t>B·o</a:t>
            </a:r>
          </a:p>
        </p:txBody>
      </p:sp>
      <p:sp>
        <p:nvSpPr>
          <p:cNvPr id="11272" name="TextBox 8"/>
          <p:cNvSpPr txBox="1">
            <a:spLocks noChangeArrowheads="1"/>
          </p:cNvSpPr>
          <p:nvPr/>
        </p:nvSpPr>
        <p:spPr bwMode="auto">
          <a:xfrm>
            <a:off x="4829175" y="22860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1. </a:t>
            </a:r>
            <a:r>
              <a:rPr lang="en-US" altLang="en-US" b="1">
                <a:solidFill>
                  <a:srgbClr val="FF0000"/>
                </a:solidFill>
                <a:latin typeface=".VnAvant" panose="020B7200000000000000" pitchFamily="34" charset="0"/>
                <a:cs typeface="Times New Roman" panose="02020603050405020304" pitchFamily="18" charset="0"/>
              </a:rPr>
              <a:t>Thñy triÒu</a:t>
            </a:r>
          </a:p>
        </p:txBody>
      </p:sp>
      <p:sp>
        <p:nvSpPr>
          <p:cNvPr id="10" name="Oval 9"/>
          <p:cNvSpPr/>
          <p:nvPr/>
        </p:nvSpPr>
        <p:spPr>
          <a:xfrm>
            <a:off x="1609726" y="93663"/>
            <a:ext cx="1514475" cy="735012"/>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b="1" dirty="0" err="1">
                <a:solidFill>
                  <a:prstClr val="white"/>
                </a:solidFill>
                <a:latin typeface=".VnAvantH" pitchFamily="34" charset="0"/>
              </a:rPr>
              <a:t>C©u</a:t>
            </a:r>
            <a:r>
              <a:rPr lang="en-US" b="1" dirty="0">
                <a:solidFill>
                  <a:prstClr val="white"/>
                </a:solidFill>
                <a:latin typeface=".VnAvantH" pitchFamily="34" charset="0"/>
              </a:rPr>
              <a:t> 6</a:t>
            </a:r>
            <a:endParaRPr lang="en-US" dirty="0">
              <a:solidFill>
                <a:prstClr val="white"/>
              </a:solidFill>
            </a:endParaRPr>
          </a:p>
        </p:txBody>
      </p:sp>
      <p:pic>
        <p:nvPicPr>
          <p:cNvPr id="11274" name="nhạc chơi rung chuông vàng.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0" y="6016625"/>
            <a:ext cx="858838"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2" descr="Kết quả hình ảnh cho hourglass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2413" y="5811838"/>
            <a:ext cx="104616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2550"/>
            <a:ext cx="12191999"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3181351" y="180975"/>
            <a:ext cx="7178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00"/>
                </a:solidFill>
                <a:latin typeface="Times New Roman" panose="02020603050405020304" pitchFamily="18" charset="0"/>
                <a:cs typeface="Times New Roman" panose="02020603050405020304" pitchFamily="18" charset="0"/>
              </a:rPr>
              <a:t>Số </a:t>
            </a:r>
            <a:r>
              <a:rPr lang="en-US" altLang="en-US" sz="2800" b="1">
                <a:solidFill>
                  <a:srgbClr val="FF0000"/>
                </a:solidFill>
                <a:latin typeface="Times New Roman" panose="02020603050405020304" pitchFamily="18" charset="0"/>
                <a:cs typeface="Times New Roman" panose="02020603050405020304" pitchFamily="18" charset="0"/>
              </a:rPr>
              <a:t>114</a:t>
            </a:r>
            <a:r>
              <a:rPr lang="en-US" altLang="en-US" sz="2800" b="1">
                <a:solidFill>
                  <a:srgbClr val="000000"/>
                </a:solidFill>
                <a:latin typeface="Times New Roman" panose="02020603050405020304" pitchFamily="18" charset="0"/>
                <a:cs typeface="Times New Roman" panose="02020603050405020304" pitchFamily="18" charset="0"/>
              </a:rPr>
              <a:t> là số điện thoại khẩn cấp cần gọi trong trường hợp nào?</a:t>
            </a:r>
            <a:endParaRPr lang="en-US" altLang="en-US" sz="2800" b="1">
              <a:solidFill>
                <a:srgbClr val="000000"/>
              </a:solidFill>
              <a:latin typeface=".VnAvantH" panose="020B7200000000000000" pitchFamily="34" charset="0"/>
            </a:endParaRPr>
          </a:p>
        </p:txBody>
      </p:sp>
      <p:sp>
        <p:nvSpPr>
          <p:cNvPr id="18" name="Oval 17"/>
          <p:cNvSpPr/>
          <p:nvPr/>
        </p:nvSpPr>
        <p:spPr>
          <a:xfrm>
            <a:off x="1666876" y="180975"/>
            <a:ext cx="1514475" cy="736600"/>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b="1" dirty="0" err="1">
                <a:solidFill>
                  <a:prstClr val="white"/>
                </a:solidFill>
                <a:latin typeface=".VnAvantH" pitchFamily="34" charset="0"/>
              </a:rPr>
              <a:t>CÂu</a:t>
            </a:r>
            <a:r>
              <a:rPr lang="en-US" b="1" dirty="0">
                <a:solidFill>
                  <a:prstClr val="white"/>
                </a:solidFill>
                <a:latin typeface=".VnAvantH" pitchFamily="34" charset="0"/>
              </a:rPr>
              <a:t> 4</a:t>
            </a:r>
            <a:endParaRPr lang="en-US" dirty="0">
              <a:solidFill>
                <a:prstClr val="white"/>
              </a:solidFill>
            </a:endParaRPr>
          </a:p>
        </p:txBody>
      </p:sp>
      <p:sp>
        <p:nvSpPr>
          <p:cNvPr id="19" name="TextBox 18"/>
          <p:cNvSpPr txBox="1">
            <a:spLocks noChangeArrowheads="1"/>
          </p:cNvSpPr>
          <p:nvPr/>
        </p:nvSpPr>
        <p:spPr bwMode="auto">
          <a:xfrm>
            <a:off x="4419601" y="4302125"/>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1. Gọi cứu thương</a:t>
            </a:r>
            <a:endParaRPr lang="en-US" altLang="en-US" b="1">
              <a:solidFill>
                <a:srgbClr val="FF0000"/>
              </a:solidFill>
              <a:latin typeface=".VnAvant" panose="020B7200000000000000" pitchFamily="34" charset="0"/>
              <a:cs typeface="Times New Roman" panose="02020603050405020304" pitchFamily="18" charset="0"/>
            </a:endParaRPr>
          </a:p>
        </p:txBody>
      </p:sp>
      <p:sp>
        <p:nvSpPr>
          <p:cNvPr id="20" name="TextBox 19"/>
          <p:cNvSpPr txBox="1">
            <a:spLocks noChangeArrowheads="1"/>
          </p:cNvSpPr>
          <p:nvPr/>
        </p:nvSpPr>
        <p:spPr bwMode="auto">
          <a:xfrm>
            <a:off x="2933700" y="4956175"/>
            <a:ext cx="5829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2. Gọi báo cháy</a:t>
            </a:r>
            <a:endParaRPr lang="en-US" altLang="en-US" b="1">
              <a:solidFill>
                <a:srgbClr val="FF0000"/>
              </a:solidFill>
              <a:latin typeface=".VnAvant" panose="020B7200000000000000" pitchFamily="34" charset="0"/>
              <a:cs typeface="Times New Roman" panose="02020603050405020304" pitchFamily="18" charset="0"/>
            </a:endParaRPr>
          </a:p>
        </p:txBody>
      </p:sp>
      <p:sp>
        <p:nvSpPr>
          <p:cNvPr id="21" name="TextBox 20"/>
          <p:cNvSpPr txBox="1">
            <a:spLocks noChangeArrowheads="1"/>
          </p:cNvSpPr>
          <p:nvPr/>
        </p:nvSpPr>
        <p:spPr bwMode="auto">
          <a:xfrm>
            <a:off x="4114801" y="5613400"/>
            <a:ext cx="3425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3. Gọi cảnh sát</a:t>
            </a:r>
            <a:endParaRPr lang="en-US" altLang="en-US" b="1">
              <a:solidFill>
                <a:srgbClr val="FF0000"/>
              </a:solidFill>
              <a:latin typeface=".VnAvant" panose="020B7200000000000000" pitchFamily="34" charset="0"/>
              <a:cs typeface="Times New Roman" panose="02020603050405020304" pitchFamily="18" charset="0"/>
            </a:endParaRPr>
          </a:p>
        </p:txBody>
      </p:sp>
      <p:pic>
        <p:nvPicPr>
          <p:cNvPr id="11285" name="Picture 28" descr="Công an tỉnh Đồng Nai"/>
          <p:cNvPicPr>
            <a:picLocks noChangeAspect="1" noChangeArrowheads="1"/>
          </p:cNvPicPr>
          <p:nvPr/>
        </p:nvPicPr>
        <p:blipFill>
          <a:blip r:embed="rId7">
            <a:clrChange>
              <a:clrFrom>
                <a:srgbClr val="F9F9F9"/>
              </a:clrFrom>
              <a:clrTo>
                <a:srgbClr val="F9F9F9">
                  <a:alpha val="0"/>
                </a:srgbClr>
              </a:clrTo>
            </a:clrChange>
            <a:extLst>
              <a:ext uri="{28A0092B-C50C-407E-A947-70E740481C1C}">
                <a14:useLocalDpi xmlns:a14="http://schemas.microsoft.com/office/drawing/2010/main" val="0"/>
              </a:ext>
            </a:extLst>
          </a:blip>
          <a:srcRect l="14792" t="2299" r="16209"/>
          <a:stretch>
            <a:fillRect/>
          </a:stretch>
        </p:blipFill>
        <p:spPr bwMode="auto">
          <a:xfrm>
            <a:off x="4429125" y="1220789"/>
            <a:ext cx="334010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221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1" nodeType="click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1" nodeType="click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8" grpId="0" animBg="1" autoUpdateAnimBg="0"/>
      <p:bldP spid="19" grpId="0" autoUpdateAnimBg="0"/>
      <p:bldP spid="19" grpId="1"/>
      <p:bldP spid="20" grpId="0" autoUpdateAnimBg="0"/>
      <p:bldP spid="21" grpId="0" autoUpdateAnimBg="0"/>
      <p:bldP spid="2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1d7f0ec86a2bc9af34ecdef74919922"/>
          <p:cNvPicPr>
            <a:picLocks noChangeAspect="1"/>
          </p:cNvPicPr>
          <p:nvPr/>
        </p:nvPicPr>
        <p:blipFill>
          <a:blip r:embed="rId3"/>
          <a:stretch>
            <a:fillRect/>
          </a:stretch>
        </p:blipFill>
        <p:spPr>
          <a:xfrm>
            <a:off x="0" y="-1066588"/>
            <a:ext cx="12246187" cy="8943340"/>
          </a:xfrm>
          <a:prstGeom prst="rect">
            <a:avLst/>
          </a:prstGeom>
        </p:spPr>
      </p:pic>
      <p:sp>
        <p:nvSpPr>
          <p:cNvPr id="5" name="Diamond 4"/>
          <p:cNvSpPr/>
          <p:nvPr/>
        </p:nvSpPr>
        <p:spPr>
          <a:xfrm>
            <a:off x="2769869" y="1981200"/>
            <a:ext cx="6706447" cy="2540000"/>
          </a:xfrm>
          <a:prstGeom prst="diamon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9600">
                <a:latin typeface="Edwardian Script ITC" panose="030303020407070D0804" charset="0"/>
                <a:cs typeface="Edwardian Script ITC" panose="030303020407070D0804" charset="0"/>
              </a:rPr>
              <a:t>The </a:t>
            </a:r>
            <a:r>
              <a:rPr lang="vi-VN" altLang="en-US" sz="9600" smtClean="0">
                <a:latin typeface="Edwardian Script ITC" panose="030303020407070D0804" charset="0"/>
                <a:cs typeface="Edwardian Script ITC" panose="030303020407070D0804" charset="0"/>
              </a:rPr>
              <a:t>end</a:t>
            </a:r>
            <a:endParaRPr lang="vi-VN" altLang="en-US" sz="9600">
              <a:latin typeface="Edwardian Script ITC" panose="030303020407070D0804" charset="0"/>
              <a:cs typeface="Edwardian Script ITC" panose="030303020407070D080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chimes.wav"/>
          </p:stSnd>
        </p:sndAc>
      </p:transition>
    </mc:Choice>
    <mc:Fallback>
      <p:transition spd="slow">
        <p:fade/>
        <p:sndAc>
          <p:stSnd>
            <p:snd r:embed="rId2" name="chime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endParaRPr lang="en-US"/>
          </a:p>
        </p:txBody>
      </p:sp>
      <p:pic>
        <p:nvPicPr>
          <p:cNvPr id="21" name="Content Placeholder 20" descr="Hinh nen dong cho blog dep nhat (13)"/>
          <p:cNvPicPr>
            <a:picLocks noGrp="1" noChangeAspect="1"/>
          </p:cNvPicPr>
          <p:nvPr>
            <p:ph sz="half" idx="1"/>
          </p:nvPr>
        </p:nvPicPr>
        <p:blipFill>
          <a:blip r:embed="rId3"/>
          <a:stretch>
            <a:fillRect/>
          </a:stretch>
        </p:blipFill>
        <p:spPr>
          <a:xfrm>
            <a:off x="0" y="23495"/>
            <a:ext cx="12192000" cy="6783705"/>
          </a:xfrm>
          <a:prstGeom prst="rect">
            <a:avLst/>
          </a:prstGeom>
        </p:spPr>
      </p:pic>
      <p:sp>
        <p:nvSpPr>
          <p:cNvPr id="16" name="Oval 15"/>
          <p:cNvSpPr/>
          <p:nvPr/>
        </p:nvSpPr>
        <p:spPr>
          <a:xfrm>
            <a:off x="533400" y="381000"/>
            <a:ext cx="1075055" cy="1139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FF0000"/>
                </a:solidFill>
              </a:rPr>
              <a:t>1</a:t>
            </a:r>
          </a:p>
        </p:txBody>
      </p:sp>
      <p:sp>
        <p:nvSpPr>
          <p:cNvPr id="4" name="Oval 3"/>
          <p:cNvSpPr/>
          <p:nvPr/>
        </p:nvSpPr>
        <p:spPr>
          <a:xfrm>
            <a:off x="228600" y="2057400"/>
            <a:ext cx="1176655"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5400" b="1">
                <a:solidFill>
                  <a:srgbClr val="FF0000"/>
                </a:solidFill>
              </a:rPr>
              <a:t>7</a:t>
            </a:r>
          </a:p>
        </p:txBody>
      </p:sp>
      <p:sp>
        <p:nvSpPr>
          <p:cNvPr id="9" name="Oval 8"/>
          <p:cNvSpPr/>
          <p:nvPr/>
        </p:nvSpPr>
        <p:spPr>
          <a:xfrm>
            <a:off x="533400" y="4876800"/>
            <a:ext cx="1143000" cy="1201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5400" b="1">
                <a:solidFill>
                  <a:srgbClr val="FF0000"/>
                </a:solidFill>
              </a:rPr>
              <a:t>3</a:t>
            </a:r>
          </a:p>
        </p:txBody>
      </p:sp>
      <p:sp>
        <p:nvSpPr>
          <p:cNvPr id="18" name="Oval 17"/>
          <p:cNvSpPr/>
          <p:nvPr/>
        </p:nvSpPr>
        <p:spPr>
          <a:xfrm>
            <a:off x="2895600" y="23622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5400" b="1">
                <a:solidFill>
                  <a:srgbClr val="FF0000"/>
                </a:solidFill>
              </a:rPr>
              <a:t>8</a:t>
            </a:r>
          </a:p>
        </p:txBody>
      </p:sp>
      <p:sp>
        <p:nvSpPr>
          <p:cNvPr id="8" name="Oval 7"/>
          <p:cNvSpPr/>
          <p:nvPr/>
        </p:nvSpPr>
        <p:spPr>
          <a:xfrm>
            <a:off x="4419600" y="1905000"/>
            <a:ext cx="1195705" cy="11436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800" b="1">
                <a:solidFill>
                  <a:srgbClr val="FF0000"/>
                </a:solidFill>
              </a:rPr>
              <a:t>2</a:t>
            </a:r>
          </a:p>
        </p:txBody>
      </p:sp>
      <p:sp>
        <p:nvSpPr>
          <p:cNvPr id="7" name="Oval 6"/>
          <p:cNvSpPr/>
          <p:nvPr/>
        </p:nvSpPr>
        <p:spPr>
          <a:xfrm>
            <a:off x="2514600" y="533400"/>
            <a:ext cx="1210945" cy="12471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5400" b="1">
                <a:solidFill>
                  <a:srgbClr val="FF0000"/>
                </a:solidFill>
              </a:rPr>
              <a:t>5</a:t>
            </a:r>
          </a:p>
        </p:txBody>
      </p:sp>
      <p:sp>
        <p:nvSpPr>
          <p:cNvPr id="10" name="Oval 9"/>
          <p:cNvSpPr/>
          <p:nvPr/>
        </p:nvSpPr>
        <p:spPr>
          <a:xfrm>
            <a:off x="4631690" y="305435"/>
            <a:ext cx="914400" cy="9144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vi-VN" altLang="en-US" sz="5400" b="1">
                <a:solidFill>
                  <a:srgbClr val="FF0000"/>
                </a:solidFill>
              </a:rPr>
              <a:t>8</a:t>
            </a:r>
          </a:p>
        </p:txBody>
      </p:sp>
      <p:sp>
        <p:nvSpPr>
          <p:cNvPr id="11" name="Oval 10"/>
          <p:cNvSpPr/>
          <p:nvPr/>
        </p:nvSpPr>
        <p:spPr>
          <a:xfrm>
            <a:off x="5105400" y="33528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5400" b="1">
                <a:solidFill>
                  <a:srgbClr val="FF0000"/>
                </a:solidFill>
              </a:rPr>
              <a:t>9</a:t>
            </a:r>
          </a:p>
        </p:txBody>
      </p:sp>
      <p:sp>
        <p:nvSpPr>
          <p:cNvPr id="12" name="Oval 11"/>
          <p:cNvSpPr/>
          <p:nvPr/>
        </p:nvSpPr>
        <p:spPr>
          <a:xfrm>
            <a:off x="6781800" y="609600"/>
            <a:ext cx="1421765" cy="1337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FF0000"/>
                </a:solidFill>
              </a:rPr>
              <a:t>1</a:t>
            </a:r>
          </a:p>
        </p:txBody>
      </p:sp>
      <p:sp>
        <p:nvSpPr>
          <p:cNvPr id="15" name="Oval 14"/>
          <p:cNvSpPr/>
          <p:nvPr/>
        </p:nvSpPr>
        <p:spPr>
          <a:xfrm>
            <a:off x="1676400" y="2895600"/>
            <a:ext cx="1266825" cy="1180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800" b="1">
                <a:solidFill>
                  <a:srgbClr val="FF0000"/>
                </a:solidFill>
              </a:rPr>
              <a:t>2</a:t>
            </a:r>
          </a:p>
        </p:txBody>
      </p:sp>
      <p:sp>
        <p:nvSpPr>
          <p:cNvPr id="20" name="Oval 19"/>
          <p:cNvSpPr/>
          <p:nvPr/>
        </p:nvSpPr>
        <p:spPr>
          <a:xfrm>
            <a:off x="6221095" y="2362200"/>
            <a:ext cx="1215390" cy="1158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5400" b="1">
                <a:solidFill>
                  <a:srgbClr val="FF0000"/>
                </a:solidFill>
              </a:rPr>
              <a:t>0</a:t>
            </a:r>
          </a:p>
        </p:txBody>
      </p:sp>
      <p:sp>
        <p:nvSpPr>
          <p:cNvPr id="17" name="Oval 16"/>
          <p:cNvSpPr/>
          <p:nvPr/>
        </p:nvSpPr>
        <p:spPr>
          <a:xfrm>
            <a:off x="9220200" y="1295400"/>
            <a:ext cx="1323340" cy="13233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5400" b="1">
                <a:solidFill>
                  <a:srgbClr val="FF0000"/>
                </a:solidFill>
              </a:rPr>
              <a:t>3</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9"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1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10" dur="2000" fill="hold"/>
                                        <p:tgtEl>
                                          <p:spTgt spid="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14" dur="2000" fill="hold"/>
                                        <p:tgtEl>
                                          <p:spTgt spid="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18" dur="2000" fill="hold"/>
                                        <p:tgtEl>
                                          <p:spTgt spid="18"/>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22" dur="2000" fill="hold"/>
                                        <p:tgtEl>
                                          <p:spTgt spid="8"/>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26" dur="2000" fill="hold"/>
                                        <p:tgtEl>
                                          <p:spTgt spid="7"/>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10"/>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11"/>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38" dur="2000" fill="hold"/>
                                        <p:tgtEl>
                                          <p:spTgt spid="12"/>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42" dur="2000" fill="hold"/>
                                        <p:tgtEl>
                                          <p:spTgt spid="17"/>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46" dur="2000" fill="hold"/>
                                        <p:tgtEl>
                                          <p:spTgt spid="15"/>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1" presetClass="path" presetSubtype="0" accel="50000" decel="50000" fill="hold" grpId="0" nodeType="clickEffect">
                                  <p:stCondLst>
                                    <p:cond delay="0"/>
                                  </p:stCondLst>
                                  <p:childTnLst>
                                    <p:animMotion origin="layout" path="M 0 0 C 0.069 0 0.125 0.056 0.125 0.125 C 0.125 0.194 0.069 0.25 0 0.25 C -0.069 0.25 -0.125 0.194 -0.125 0.125 C -0.125 0.056 -0.069 0 0 0 Z" pathEditMode="relative" ptsTypes="">
                                      <p:cBhvr>
                                        <p:cTn id="50"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4" grpId="0" bldLvl="0" animBg="1"/>
      <p:bldP spid="4" grpId="1" animBg="1"/>
      <p:bldP spid="9" grpId="0" bldLvl="0" animBg="1"/>
      <p:bldP spid="9" grpId="1" animBg="1"/>
      <p:bldP spid="18" grpId="0" bldLvl="0" animBg="1"/>
      <p:bldP spid="18" grpId="1" animBg="1"/>
      <p:bldP spid="8" grpId="0" bldLvl="0" animBg="1"/>
      <p:bldP spid="8" grpId="1" animBg="1"/>
      <p:bldP spid="7" grpId="0" bldLvl="0" animBg="1"/>
      <p:bldP spid="7" grpId="1" animBg="1"/>
      <p:bldP spid="10" grpId="0" bldLvl="0" animBg="1"/>
      <p:bldP spid="10" grpId="1" animBg="1"/>
      <p:bldP spid="11" grpId="0" bldLvl="0" animBg="1"/>
      <p:bldP spid="11" grpId="1" animBg="1"/>
      <p:bldP spid="12" grpId="0" bldLvl="0" animBg="1"/>
      <p:bldP spid="12" grpId="1" animBg="1"/>
      <p:bldP spid="15" grpId="0" bldLvl="0" animBg="1"/>
      <p:bldP spid="15" grpId="1" animBg="1"/>
      <p:bldP spid="20" grpId="0" bldLvl="0" animBg="1"/>
      <p:bldP spid="20" grpId="1" animBg="1"/>
      <p:bldP spid="17" grpId="0" bldLvl="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s 1"/>
          <p:cNvSpPr/>
          <p:nvPr/>
        </p:nvSpPr>
        <p:spPr>
          <a:xfrm>
            <a:off x="7361767" y="1257300"/>
            <a:ext cx="1976120" cy="18677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12800" b="1">
                <a:solidFill>
                  <a:srgbClr val="FF0000"/>
                </a:solidFill>
              </a:rPr>
              <a:t>4</a:t>
            </a:r>
          </a:p>
        </p:txBody>
      </p:sp>
      <p:sp>
        <p:nvSpPr>
          <p:cNvPr id="3" name="Rectangles 2"/>
          <p:cNvSpPr/>
          <p:nvPr/>
        </p:nvSpPr>
        <p:spPr>
          <a:xfrm>
            <a:off x="5283200" y="1242060"/>
            <a:ext cx="1979507" cy="19295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12800" b="1">
                <a:solidFill>
                  <a:srgbClr val="FF0000"/>
                </a:solidFill>
              </a:rPr>
              <a:t>3</a:t>
            </a:r>
          </a:p>
        </p:txBody>
      </p:sp>
      <p:sp>
        <p:nvSpPr>
          <p:cNvPr id="4" name="Rectangles 3"/>
          <p:cNvSpPr/>
          <p:nvPr/>
        </p:nvSpPr>
        <p:spPr>
          <a:xfrm>
            <a:off x="304800" y="1196340"/>
            <a:ext cx="1999827" cy="19287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12800" b="1">
                <a:solidFill>
                  <a:srgbClr val="FF0000"/>
                </a:solidFill>
                <a:latin typeface="Arial" panose="020B0604020202020204" pitchFamily="34" charset="0"/>
                <a:cs typeface="Arial" panose="020B0604020202020204" pitchFamily="34" charset="0"/>
              </a:rPr>
              <a:t>1</a:t>
            </a:r>
          </a:p>
        </p:txBody>
      </p:sp>
      <p:sp>
        <p:nvSpPr>
          <p:cNvPr id="6" name="Rectangles 5"/>
          <p:cNvSpPr/>
          <p:nvPr/>
        </p:nvSpPr>
        <p:spPr>
          <a:xfrm>
            <a:off x="308187" y="3733800"/>
            <a:ext cx="1996440" cy="19287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12800" b="1">
                <a:solidFill>
                  <a:srgbClr val="FF0000"/>
                </a:solidFill>
              </a:rPr>
              <a:t>6</a:t>
            </a:r>
          </a:p>
        </p:txBody>
      </p:sp>
      <p:sp>
        <p:nvSpPr>
          <p:cNvPr id="7" name="Rectangles 6"/>
          <p:cNvSpPr/>
          <p:nvPr/>
        </p:nvSpPr>
        <p:spPr>
          <a:xfrm>
            <a:off x="2438400" y="3757507"/>
            <a:ext cx="1945640" cy="19287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12800" b="1">
                <a:ln>
                  <a:solidFill>
                    <a:sysClr val="windowText" lastClr="000000"/>
                  </a:solidFill>
                </a:ln>
                <a:solidFill>
                  <a:srgbClr val="C00000"/>
                </a:solidFill>
              </a:rPr>
              <a:t>7</a:t>
            </a:r>
          </a:p>
        </p:txBody>
      </p:sp>
      <p:sp>
        <p:nvSpPr>
          <p:cNvPr id="9" name="Rectangles 8"/>
          <p:cNvSpPr/>
          <p:nvPr/>
        </p:nvSpPr>
        <p:spPr>
          <a:xfrm>
            <a:off x="8026400" y="3779520"/>
            <a:ext cx="2087033" cy="19066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12800" b="1">
                <a:solidFill>
                  <a:srgbClr val="C00000"/>
                </a:solidFill>
              </a:rPr>
              <a:t>9</a:t>
            </a:r>
          </a:p>
        </p:txBody>
      </p:sp>
      <p:pic>
        <p:nvPicPr>
          <p:cNvPr id="12" name="Picture 11" descr="hinh-anh-dau-cham-hoi-gif"/>
          <p:cNvPicPr>
            <a:picLocks noChangeAspect="1"/>
          </p:cNvPicPr>
          <p:nvPr/>
        </p:nvPicPr>
        <p:blipFill>
          <a:blip r:embed="rId6"/>
          <a:stretch>
            <a:fillRect/>
          </a:stretch>
        </p:blipFill>
        <p:spPr>
          <a:xfrm>
            <a:off x="5105188" y="3744172"/>
            <a:ext cx="2224193" cy="1975273"/>
          </a:xfrm>
          <a:prstGeom prst="rect">
            <a:avLst/>
          </a:prstGeom>
        </p:spPr>
      </p:pic>
      <p:pic>
        <p:nvPicPr>
          <p:cNvPr id="13" name="Picture 12" descr="hinh-anh-dau-cham-hoi-gif"/>
          <p:cNvPicPr>
            <a:picLocks noChangeAspect="1"/>
          </p:cNvPicPr>
          <p:nvPr/>
        </p:nvPicPr>
        <p:blipFill>
          <a:blip r:embed="rId6"/>
          <a:stretch>
            <a:fillRect/>
          </a:stretch>
        </p:blipFill>
        <p:spPr>
          <a:xfrm>
            <a:off x="9644380" y="1150620"/>
            <a:ext cx="2296160" cy="2087880"/>
          </a:xfrm>
          <a:prstGeom prst="rect">
            <a:avLst/>
          </a:prstGeom>
        </p:spPr>
      </p:pic>
      <p:pic>
        <p:nvPicPr>
          <p:cNvPr id="14" name="Picture 13" descr="hinh-anh-dau-cham-hoi-gif"/>
          <p:cNvPicPr>
            <a:picLocks noChangeAspect="1"/>
          </p:cNvPicPr>
          <p:nvPr/>
        </p:nvPicPr>
        <p:blipFill>
          <a:blip r:embed="rId6"/>
          <a:stretch>
            <a:fillRect/>
          </a:stretch>
        </p:blipFill>
        <p:spPr>
          <a:xfrm>
            <a:off x="2824480" y="1195493"/>
            <a:ext cx="2090420" cy="2004907"/>
          </a:xfrm>
          <a:prstGeom prst="rect">
            <a:avLst/>
          </a:prstGeom>
        </p:spPr>
      </p:pic>
      <p:sp>
        <p:nvSpPr>
          <p:cNvPr id="5" name="Rectangles 4"/>
          <p:cNvSpPr/>
          <p:nvPr>
            <p:custDataLst>
              <p:tags r:id="rId1"/>
            </p:custDataLst>
          </p:nvPr>
        </p:nvSpPr>
        <p:spPr>
          <a:xfrm>
            <a:off x="2874857" y="1270423"/>
            <a:ext cx="1990513" cy="192955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US" sz="12800" b="1">
                <a:solidFill>
                  <a:srgbClr val="FF0000"/>
                </a:solidFill>
              </a:rPr>
              <a:t>2</a:t>
            </a:r>
          </a:p>
        </p:txBody>
      </p:sp>
      <p:sp>
        <p:nvSpPr>
          <p:cNvPr id="10" name="Rectangles 9"/>
          <p:cNvSpPr/>
          <p:nvPr>
            <p:custDataLst>
              <p:tags r:id="rId2"/>
            </p:custDataLst>
          </p:nvPr>
        </p:nvSpPr>
        <p:spPr>
          <a:xfrm>
            <a:off x="9753600" y="1242060"/>
            <a:ext cx="2086187" cy="19134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US" sz="12800" b="1">
                <a:solidFill>
                  <a:srgbClr val="FF0000"/>
                </a:solidFill>
              </a:rPr>
              <a:t>5</a:t>
            </a:r>
          </a:p>
        </p:txBody>
      </p:sp>
      <p:sp>
        <p:nvSpPr>
          <p:cNvPr id="8" name="Rectangles 7"/>
          <p:cNvSpPr/>
          <p:nvPr>
            <p:custDataLst>
              <p:tags r:id="rId3"/>
            </p:custDataLst>
          </p:nvPr>
        </p:nvSpPr>
        <p:spPr>
          <a:xfrm>
            <a:off x="5182447" y="3799840"/>
            <a:ext cx="2047240" cy="18643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US" sz="12800" b="1">
                <a:solidFill>
                  <a:srgbClr val="C00000"/>
                </a:solidFill>
              </a:rPr>
              <a:t>8</a:t>
            </a:r>
          </a:p>
        </p:txBody>
      </p:sp>
      <p:pic>
        <p:nvPicPr>
          <p:cNvPr id="26" name="Picture 25" descr="1632686730_545_Anh-dong-cute-dep"/>
          <p:cNvPicPr>
            <a:picLocks noChangeAspect="1"/>
          </p:cNvPicPr>
          <p:nvPr/>
        </p:nvPicPr>
        <p:blipFill>
          <a:blip r:embed="rId7"/>
          <a:stretch>
            <a:fillRect/>
          </a:stretch>
        </p:blipFill>
        <p:spPr>
          <a:xfrm>
            <a:off x="10287000" y="3542030"/>
            <a:ext cx="1898015" cy="237934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2" name="chimes.wav"/>
          </p:stSnd>
        </p:sndAc>
      </p:transition>
    </mc:Choice>
    <mc:Fallback>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dissolv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dissolv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4" grpId="0" bldLvl="0" animBg="1"/>
      <p:bldP spid="4" grpId="1" animBg="1"/>
      <p:bldP spid="6" grpId="0" bldLvl="0" animBg="1"/>
      <p:bldP spid="6" grpId="1" animBg="1"/>
      <p:bldP spid="7" grpId="0" bldLvl="0" animBg="1"/>
      <p:bldP spid="7" grpId="1" animBg="1"/>
      <p:bldP spid="9" grpId="0" bldLvl="0" animBg="1"/>
      <p:bldP spid="9" grpId="1" animBg="1"/>
      <p:bldP spid="5" grpId="0" bldLvl="0" animBg="1"/>
      <p:bldP spid="5" grpId="1" animBg="1"/>
      <p:bldP spid="10" grpId="0" bldLvl="0" animBg="1"/>
      <p:bldP spid="10" grpId="1" animBg="1"/>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4700" y="2130425"/>
            <a:ext cx="10639425" cy="1470025"/>
          </a:xfrm>
        </p:spPr>
        <p:txBody>
          <a:bodyPr>
            <a:prstTxWarp prst="textWave4">
              <a:avLst/>
            </a:prstTxWarp>
            <a:scene3d>
              <a:camera prst="orthographicFront"/>
              <a:lightRig rig="threePt" dir="t"/>
            </a:scene3d>
          </a:bodyPr>
          <a:lstStyle/>
          <a:p>
            <a:r>
              <a:rPr lang="vi-VN" altLang="en-US" b="1">
                <a:ln w="22225">
                  <a:solidFill>
                    <a:schemeClr val="accent2"/>
                  </a:solidFill>
                  <a:prstDash val="solid"/>
                </a:ln>
                <a:solidFill>
                  <a:srgbClr val="FF0000"/>
                </a:solidFill>
                <a:effectLst/>
              </a:rPr>
              <a:t>CÁC SỐ ĐIỆN THOẠI KHẨN CẤP</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path" presetSubtype="0" accel="50000" decel="50000" fill="hold" grpId="0" nodeType="clickEffect">
                                  <p:stCondLst>
                                    <p:cond delay="0"/>
                                  </p:stCondLst>
                                  <p:childTnLst>
                                    <p:animMotion origin="layout" path="M 0 0 L 0.052 0 L 0.089 -0.037 L 0.125 0 L 0.177 0 L 0.177 0.052 L 0.213 0.089 L 0.177 0.125 L 0.177 0.177 L 0.125 0.177 L 0.089 0.213 L 0.052 0.177 L 0 0.177 L 0 0.125 L -0.037 0.089 L 0 0.052 L 0 0 Z"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57"/>
          <p:cNvPicPr>
            <a:picLocks noGrp="1" noChangeAspect="1"/>
          </p:cNvPicPr>
          <p:nvPr>
            <p:ph idx="1"/>
          </p:nvPr>
        </p:nvPicPr>
        <p:blipFill>
          <a:blip r:embed="rId4"/>
          <a:stretch>
            <a:fillRect/>
          </a:stretch>
        </p:blipFill>
        <p:spPr>
          <a:xfrm>
            <a:off x="0" y="0"/>
            <a:ext cx="12192000" cy="6858000"/>
          </a:xfrm>
          <a:prstGeom prst="rect">
            <a:avLst/>
          </a:prstGeom>
        </p:spPr>
      </p:pic>
      <p:sp>
        <p:nvSpPr>
          <p:cNvPr id="3" name="Rectangles 2"/>
          <p:cNvSpPr/>
          <p:nvPr>
            <p:custDataLst>
              <p:tags r:id="rId1"/>
            </p:custDataLst>
          </p:nvPr>
        </p:nvSpPr>
        <p:spPr>
          <a:xfrm>
            <a:off x="3496945" y="2560955"/>
            <a:ext cx="3754120" cy="28321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scene3d>
              <a:camera prst="orthographicFront"/>
              <a:lightRig rig="threePt" dir="t"/>
            </a:scene3d>
          </a:bodyPr>
          <a:lstStyle/>
          <a:p>
            <a:pPr algn="ctr"/>
            <a:r>
              <a:rPr lang="en-US" sz="18200" b="1">
                <a:ln w="22225">
                  <a:solidFill>
                    <a:schemeClr val="accent2"/>
                  </a:solidFill>
                  <a:prstDash val="solid"/>
                </a:ln>
                <a:solidFill>
                  <a:srgbClr val="00B0F0"/>
                </a:solidFill>
                <a:effectLst/>
                <a:latin typeface="Impact" panose="020B0806030902050204" charset="0"/>
                <a:ea typeface="Impact" panose="020B0806030902050204" charset="0"/>
                <a:sym typeface="+mn-ea"/>
              </a:rPr>
              <a:t>113</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p:txBody>
          <a:bodyPr vert="horz" wrap="square" lIns="121920" tIns="60960" rIns="121920" bIns="60960" anchor="ctr" anchorCtr="0"/>
          <a:lstStyle/>
          <a:p>
            <a:pPr eaLnBrk="1" hangingPunct="1"/>
            <a:endParaRPr dirty="0"/>
          </a:p>
        </p:txBody>
      </p:sp>
      <p:pic>
        <p:nvPicPr>
          <p:cNvPr id="2" name="Content Placeholder 1" descr="1-xe-phong-chay-chua-chay"/>
          <p:cNvPicPr>
            <a:picLocks noGrp="1" noChangeAspect="1"/>
          </p:cNvPicPr>
          <p:nvPr>
            <p:ph idx="1"/>
          </p:nvPr>
        </p:nvPicPr>
        <p:blipFill>
          <a:blip r:embed="rId4"/>
          <a:srcRect t="25309"/>
          <a:stretch>
            <a:fillRect/>
          </a:stretch>
        </p:blipFill>
        <p:spPr>
          <a:xfrm>
            <a:off x="101600" y="-1118447"/>
            <a:ext cx="12239413" cy="9094893"/>
          </a:xfrm>
          <a:prstGeom prst="rect">
            <a:avLst/>
          </a:prstGeom>
        </p:spPr>
      </p:pic>
      <p:sp>
        <p:nvSpPr>
          <p:cNvPr id="7173" name="WordArt 5"/>
          <p:cNvSpPr>
            <a:spLocks noTextEdit="1"/>
          </p:cNvSpPr>
          <p:nvPr>
            <p:custDataLst>
              <p:tags r:id="rId1"/>
            </p:custDataLst>
          </p:nvPr>
        </p:nvSpPr>
        <p:spPr>
          <a:xfrm>
            <a:off x="4474210" y="831215"/>
            <a:ext cx="3556635" cy="2019935"/>
          </a:xfrm>
          <a:prstGeom prst="rect">
            <a:avLst/>
          </a:prstGeom>
        </p:spPr>
        <p:style>
          <a:lnRef idx="1">
            <a:schemeClr val="accent3"/>
          </a:lnRef>
          <a:fillRef idx="3">
            <a:schemeClr val="accent3"/>
          </a:fillRef>
          <a:effectRef idx="2">
            <a:schemeClr val="accent3"/>
          </a:effectRef>
          <a:fontRef idx="minor">
            <a:schemeClr val="lt1"/>
          </a:fontRef>
        </p:style>
        <p:txBody>
          <a:bodyPr wrap="none" fromWordArt="1">
            <a:prstTxWarp prst="textPlain">
              <a:avLst>
                <a:gd name="adj" fmla="val 50000"/>
              </a:avLst>
            </a:prstTxWarp>
            <a:normAutofit/>
          </a:bodyPr>
          <a:lstStyle/>
          <a:p>
            <a:pPr algn="ctr"/>
            <a:r>
              <a:rPr lang="en-US" sz="4800">
                <a:ln w="22225">
                  <a:solidFill>
                    <a:schemeClr val="accent2"/>
                  </a:solidFill>
                  <a:prstDash val="solid"/>
                </a:ln>
                <a:solidFill>
                  <a:srgbClr val="00B0F0"/>
                </a:solidFill>
                <a:effectLst/>
                <a:latin typeface="Impact" panose="020B0806030902050204" charset="0"/>
                <a:ea typeface="Impact" panose="020B0806030902050204" charset="0"/>
              </a:rPr>
              <a:t>114</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dissolve">
                                      <p:cBhvr>
                                        <p:cTn id="12" dur="500"/>
                                        <p:tgtEl>
                                          <p:spTgt spid="717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p:txBody>
          <a:bodyPr vert="horz" wrap="square" lIns="121920" tIns="60960" rIns="121920" bIns="60960" anchor="ctr" anchorCtr="0"/>
          <a:lstStyle/>
          <a:p>
            <a:pPr eaLnBrk="1" hangingPunct="1"/>
            <a:endParaRPr dirty="0"/>
          </a:p>
        </p:txBody>
      </p:sp>
      <p:pic>
        <p:nvPicPr>
          <p:cNvPr id="2" name="Content Placeholder 1" descr="xe-cuu-thuong-115-8110-1586172593"/>
          <p:cNvPicPr>
            <a:picLocks noGrp="1" noChangeAspect="1"/>
          </p:cNvPicPr>
          <p:nvPr>
            <p:ph idx="1"/>
          </p:nvPr>
        </p:nvPicPr>
        <p:blipFill>
          <a:blip r:embed="rId4"/>
          <a:stretch>
            <a:fillRect/>
          </a:stretch>
        </p:blipFill>
        <p:spPr>
          <a:xfrm>
            <a:off x="101600" y="-1143000"/>
            <a:ext cx="12164060" cy="9131300"/>
          </a:xfrm>
          <a:prstGeom prst="rect">
            <a:avLst/>
          </a:prstGeom>
        </p:spPr>
      </p:pic>
      <p:sp>
        <p:nvSpPr>
          <p:cNvPr id="9221" name="WordArt 5"/>
          <p:cNvSpPr>
            <a:spLocks noTextEdit="1"/>
          </p:cNvSpPr>
          <p:nvPr>
            <p:custDataLst>
              <p:tags r:id="rId1"/>
            </p:custDataLst>
          </p:nvPr>
        </p:nvSpPr>
        <p:spPr>
          <a:xfrm>
            <a:off x="4191000" y="685800"/>
            <a:ext cx="3218815" cy="2249170"/>
          </a:xfrm>
          <a:prstGeom prst="rect">
            <a:avLst/>
          </a:prstGeom>
        </p:spPr>
        <p:style>
          <a:lnRef idx="1">
            <a:schemeClr val="accent3"/>
          </a:lnRef>
          <a:fillRef idx="3">
            <a:schemeClr val="accent3"/>
          </a:fillRef>
          <a:effectRef idx="2">
            <a:schemeClr val="accent3"/>
          </a:effectRef>
          <a:fontRef idx="minor">
            <a:schemeClr val="lt1"/>
          </a:fontRef>
        </p:style>
        <p:txBody>
          <a:bodyPr wrap="none" fromWordArt="1">
            <a:prstTxWarp prst="textPlain">
              <a:avLst>
                <a:gd name="adj" fmla="val 50000"/>
              </a:avLst>
            </a:prstTxWarp>
            <a:normAutofit/>
          </a:bodyPr>
          <a:lstStyle/>
          <a:p>
            <a:pPr algn="ctr"/>
            <a:r>
              <a:rPr lang="en-US" sz="4800">
                <a:ln w="19050" cap="flat" cmpd="sng">
                  <a:solidFill>
                    <a:srgbClr val="99CCFF"/>
                  </a:solidFill>
                  <a:prstDash val="solid"/>
                  <a:headEnd type="none" w="med" len="med"/>
                  <a:tailEnd type="none" w="med" len="med"/>
                </a:ln>
                <a:solidFill>
                  <a:srgbClr val="00B0F0"/>
                </a:solidFill>
                <a:effectLst>
                  <a:outerShdw dist="35921" dir="2699999" algn="ctr" rotWithShape="0">
                    <a:srgbClr val="990000"/>
                  </a:outerShdw>
                </a:effectLst>
                <a:latin typeface="Impact" panose="020B0806030902050204" charset="0"/>
                <a:ea typeface="Impact" panose="020B0806030902050204" charset="0"/>
              </a:rPr>
              <a:t>115</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chimes.wav"/>
          </p:stSnd>
        </p:sndAc>
      </p:transition>
    </mc:Choice>
    <mc:Fallback>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dissolve">
                                      <p:cBhvr>
                                        <p:cTn id="12" dur="500"/>
                                        <p:tgtEl>
                                          <p:spTgt spid="92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005" y="2085975"/>
            <a:ext cx="9733280" cy="1398270"/>
          </a:xfrm>
        </p:spPr>
        <p:txBody>
          <a:bodyPr>
            <a:prstTxWarp prst="textDoubleWave1">
              <a:avLst/>
            </a:prstTxWarp>
          </a:bodyPr>
          <a:lstStyle/>
          <a:p>
            <a:r>
              <a:rPr lang="vi-VN" altLang="en-US" b="1" i="1">
                <a:ln w="22225">
                  <a:solidFill>
                    <a:schemeClr val="accent2"/>
                  </a:solidFill>
                  <a:prstDash val="solid"/>
                </a:ln>
                <a:solidFill>
                  <a:srgbClr val="FF0000"/>
                </a:solidFill>
                <a:effectLst/>
              </a:rPr>
              <a:t>MỞ RỘNG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chimes.wav"/>
          </p:stSnd>
        </p:sndAc>
      </p:transition>
    </mc:Choice>
    <mc:Fallback>
      <p:transition spd="slow">
        <p:fade/>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path" presetSubtype="0" accel="50000" decel="50000" fill="hold" grpId="0" nodeType="clickEffect">
                                  <p:stCondLst>
                                    <p:cond delay="0"/>
                                  </p:stCondLst>
                                  <p:childTnLst>
                                    <p:animMotion origin="layout" path="M 0 0 L 0.052 0 L 0.089 -0.037 L 0.125 0 L 0.177 0 L 0.177 0.052 L 0.213 0.089 L 0.177 0.125 L 0.177 0.177 L 0.125 0.177 L 0.089 0.213 L 0.052 0.177 L 0 0.177 L 0 0.125 L -0.037 0.089 L 0 0.052 L 0 0 Z"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403304089_1_1"/>
</p:tagLst>
</file>

<file path=ppt/tags/tag2.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403309963_1_1"/>
</p:tagLst>
</file>

<file path=ppt/tags/tag3.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403317536_1_1"/>
</p:tagLst>
</file>

<file path=ppt/tags/tag4.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399385696_1_1"/>
</p:tagLst>
</file>

<file path=ppt/tags/tag5.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399423472_1_1"/>
</p:tagLst>
</file>

<file path=ppt/tags/tag6.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399434198_1_1"/>
</p:tagLst>
</file>

<file path=ppt/tags/tag7.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398938840_1_1"/>
</p:tagLst>
</file>

<file path=ppt/tags/tag8.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398995637_1_1"/>
</p:tagLst>
</file>

<file path=ppt/tags/tag9.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47399043151_1_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338</Words>
  <Application>Microsoft Office PowerPoint</Application>
  <PresentationFormat>Widescreen</PresentationFormat>
  <Paragraphs>72</Paragraphs>
  <Slides>29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.VnAvant</vt:lpstr>
      <vt:lpstr>.VnAvantH</vt:lpstr>
      <vt:lpstr>.VnTime</vt:lpstr>
      <vt:lpstr>Arial</vt:lpstr>
      <vt:lpstr>Calibri</vt:lpstr>
      <vt:lpstr>Edwardian Script ITC</vt:lpstr>
      <vt:lpstr>Impact</vt:lpstr>
      <vt:lpstr>Times New Roman</vt:lpstr>
      <vt:lpstr>Default Design</vt:lpstr>
      <vt:lpstr>PowerPoint Presentation</vt:lpstr>
      <vt:lpstr>1. ôn số từ 1 đến 9</vt:lpstr>
      <vt:lpstr>PowerPoint Presentation</vt:lpstr>
      <vt:lpstr>PowerPoint Presentation</vt:lpstr>
      <vt:lpstr>CÁC SỐ ĐIỆN THOẠI KHẨN CẤP</vt:lpstr>
      <vt:lpstr>PowerPoint Presentation</vt:lpstr>
      <vt:lpstr>PowerPoint Presentation</vt:lpstr>
      <vt:lpstr>PowerPoint Presentation</vt:lpstr>
      <vt:lpstr>MỞ RỘNG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Company>118 Pho Vu - Tran Hung Dao - Bac Ninh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PhungGiaPC</dc:creator>
  <cp:lastModifiedBy>Admin</cp:lastModifiedBy>
  <cp:revision>67</cp:revision>
  <dcterms:created xsi:type="dcterms:W3CDTF">2013-04-08T00:59:00Z</dcterms:created>
  <dcterms:modified xsi:type="dcterms:W3CDTF">2024-05-06T10:03:34Z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139294B4A2424B1F956B954F5B28C34A</vt:lpwstr>
  </property>
  <property fmtid="{D5CDD505-2E9C-101B-9397-08002B2CF9AE}" pid="3" name="KSOProductBuildVer">
    <vt:lpwstr>1033-11.2.0.10463</vt:lpwstr>
  </property>
</Properties>
</file>