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9" r:id="rId4"/>
    <p:sldId id="272" r:id="rId5"/>
    <p:sldId id="270" r:id="rId6"/>
    <p:sldId id="271" r:id="rId7"/>
    <p:sldId id="273" r:id="rId8"/>
    <p:sldId id="256" r:id="rId9"/>
    <p:sldId id="257" r:id="rId10"/>
    <p:sldId id="258" r:id="rId11"/>
    <p:sldId id="260" r:id="rId12"/>
    <p:sldId id="261" r:id="rId13"/>
    <p:sldId id="259" r:id="rId14"/>
    <p:sldId id="264" r:id="rId15"/>
    <p:sldId id="266" r:id="rId16"/>
    <p:sldId id="263"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E924F2-76B6-4CA4-888C-96F5DC583352}"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46201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32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42120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66921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E924F2-76B6-4CA4-888C-96F5DC583352}"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24864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E924F2-76B6-4CA4-888C-96F5DC583352}"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83811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E924F2-76B6-4CA4-888C-96F5DC583352}" type="datetimeFigureOut">
              <a:rPr lang="en-US" smtClean="0"/>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2909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E924F2-76B6-4CA4-888C-96F5DC583352}" type="datetimeFigureOut">
              <a:rPr lang="en-US" smtClean="0"/>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25555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924F2-76B6-4CA4-888C-96F5DC583352}"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84256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88105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92764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924F2-76B6-4CA4-888C-96F5DC583352}" type="datetimeFigureOut">
              <a:rPr lang="en-US" smtClean="0"/>
              <a:t>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A6B5C-BABD-4773-B14F-358E639DED6F}" type="slidenum">
              <a:rPr lang="en-US" smtClean="0"/>
              <a:t>‹#›</a:t>
            </a:fld>
            <a:endParaRPr lang="en-US"/>
          </a:p>
        </p:txBody>
      </p:sp>
    </p:spTree>
    <p:extLst>
      <p:ext uri="{BB962C8B-B14F-4D97-AF65-F5344CB8AC3E}">
        <p14:creationId xmlns:p14="http://schemas.microsoft.com/office/powerpoint/2010/main" val="57641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4">
            <a:extLst>
              <a:ext uri="{FF2B5EF4-FFF2-40B4-BE49-F238E27FC236}">
                <a16:creationId xmlns:a16="http://schemas.microsoft.com/office/drawing/2014/main" id="{6036A65C-13DC-49AC-938D-2581E0400754}"/>
              </a:ext>
            </a:extLst>
          </p:cNvPr>
          <p:cNvSpPr>
            <a:spLocks noChangeArrowheads="1"/>
          </p:cNvSpPr>
          <p:nvPr/>
        </p:nvSpPr>
        <p:spPr bwMode="auto">
          <a:xfrm>
            <a:off x="1943100" y="161926"/>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1800" dirty="0">
                <a:solidFill>
                  <a:srgbClr val="002060"/>
                </a:solidFill>
                <a:latin typeface="Times New Roman" panose="02020603050405020304" pitchFamily="18" charset="0"/>
                <a:cs typeface="Times New Roman" panose="02020603050405020304" pitchFamily="18" charset="0"/>
              </a:rPr>
              <a:t>UBND QUẬN LONG BIÊN</a:t>
            </a:r>
          </a:p>
          <a:p>
            <a:pPr algn="ctr" eaLnBrk="1" hangingPunct="1">
              <a:spcBef>
                <a:spcPct val="0"/>
              </a:spcBef>
              <a:buFontTx/>
              <a:buNone/>
            </a:pPr>
            <a:r>
              <a:rPr lang="en-US" altLang="vi-VN" sz="1800" b="1" dirty="0">
                <a:solidFill>
                  <a:srgbClr val="002060"/>
                </a:solidFill>
                <a:latin typeface="Times New Roman" panose="02020603050405020304" pitchFamily="18" charset="0"/>
                <a:cs typeface="Times New Roman" panose="02020603050405020304" pitchFamily="18" charset="0"/>
              </a:rPr>
              <a:t>TRƯỜNG MẦM </a:t>
            </a:r>
            <a:r>
              <a:rPr lang="en-US" altLang="vi-VN" sz="1800" b="1">
                <a:solidFill>
                  <a:srgbClr val="002060"/>
                </a:solidFill>
                <a:latin typeface="Times New Roman" panose="02020603050405020304" pitchFamily="18" charset="0"/>
                <a:cs typeface="Times New Roman" panose="02020603050405020304" pitchFamily="18" charset="0"/>
              </a:rPr>
              <a:t>NON HỒNG TIẾN</a:t>
            </a:r>
            <a:endParaRPr lang="en-US" altLang="vi-VN" sz="18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9DC8F4D-0DC4-4B69-B774-665A394D9D2E}"/>
              </a:ext>
            </a:extLst>
          </p:cNvPr>
          <p:cNvSpPr>
            <a:spLocks noChangeArrowheads="1"/>
          </p:cNvSpPr>
          <p:nvPr/>
        </p:nvSpPr>
        <p:spPr bwMode="auto">
          <a:xfrm>
            <a:off x="1981200" y="2495551"/>
            <a:ext cx="83058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b="1" dirty="0">
                <a:solidFill>
                  <a:srgbClr val="FF0000"/>
                </a:solidFill>
                <a:latin typeface="Times New Roman" panose="02020603050405020304" pitchFamily="18" charset="0"/>
                <a:cs typeface="Times New Roman" panose="02020603050405020304" pitchFamily="18" charset="0"/>
              </a:rPr>
              <a:t>LĨNH VỰC PHÁT TRIỂN </a:t>
            </a:r>
            <a:r>
              <a:rPr lang="en-US" altLang="vi-VN" b="1">
                <a:solidFill>
                  <a:srgbClr val="FF0000"/>
                </a:solidFill>
                <a:latin typeface="Times New Roman" panose="02020603050405020304" pitchFamily="18" charset="0"/>
                <a:cs typeface="Times New Roman" panose="02020603050405020304" pitchFamily="18" charset="0"/>
              </a:rPr>
              <a:t>NGÔN </a:t>
            </a:r>
            <a:r>
              <a:rPr lang="en-US" altLang="vi-VN" b="1" smtClean="0">
                <a:solidFill>
                  <a:srgbClr val="FF0000"/>
                </a:solidFill>
                <a:latin typeface="Times New Roman" panose="02020603050405020304" pitchFamily="18" charset="0"/>
                <a:cs typeface="Times New Roman" panose="02020603050405020304" pitchFamily="18" charset="0"/>
              </a:rPr>
              <a:t>NGỮ</a:t>
            </a:r>
            <a:endParaRPr lang="en-US" altLang="vi-VN" sz="2400" b="1" smtClean="0">
              <a:solidFill>
                <a:srgbClr val="FF0000"/>
              </a:solidFill>
              <a:latin typeface="Times New Roman" panose="02020603050405020304" pitchFamily="18" charset="0"/>
              <a:cs typeface="Times New Roman" panose="02020603050405020304" pitchFamily="18" charset="0"/>
            </a:endParaRPr>
          </a:p>
          <a:p>
            <a:pPr algn="ctr">
              <a:spcBef>
                <a:spcPct val="0"/>
              </a:spcBef>
              <a:buNone/>
            </a:pPr>
            <a:r>
              <a:rPr lang="en-US" altLang="vi-VN" sz="2800" b="1">
                <a:solidFill>
                  <a:srgbClr val="002060"/>
                </a:solidFill>
                <a:latin typeface="Times New Roman" panose="02020603050405020304" pitchFamily="18" charset="0"/>
                <a:cs typeface="Times New Roman" panose="02020603050405020304" pitchFamily="18" charset="0"/>
              </a:rPr>
              <a:t>LÀM QUEN </a:t>
            </a:r>
            <a:r>
              <a:rPr lang="en-US" altLang="vi-VN" sz="2800" b="1">
                <a:solidFill>
                  <a:srgbClr val="002060"/>
                </a:solidFill>
                <a:latin typeface="Times New Roman" panose="02020603050405020304" pitchFamily="18" charset="0"/>
                <a:cs typeface="Times New Roman" panose="02020603050405020304" pitchFamily="18" charset="0"/>
              </a:rPr>
              <a:t>VĂN </a:t>
            </a:r>
            <a:r>
              <a:rPr lang="en-US" altLang="vi-VN" sz="2800" b="1" smtClean="0">
                <a:solidFill>
                  <a:srgbClr val="002060"/>
                </a:solidFill>
                <a:latin typeface="Times New Roman" panose="02020603050405020304" pitchFamily="18" charset="0"/>
                <a:cs typeface="Times New Roman" panose="02020603050405020304" pitchFamily="18" charset="0"/>
              </a:rPr>
              <a:t>HỌC</a:t>
            </a:r>
          </a:p>
          <a:p>
            <a:pPr algn="ctr">
              <a:spcBef>
                <a:spcPct val="0"/>
              </a:spcBef>
              <a:buNone/>
            </a:pPr>
            <a:r>
              <a:rPr lang="en-US" altLang="vi-VN" sz="2400">
                <a:solidFill>
                  <a:srgbClr val="002060"/>
                </a:solidFill>
                <a:latin typeface="Times New Roman" panose="02020603050405020304" pitchFamily="18" charset="0"/>
                <a:cs typeface="Times New Roman" panose="02020603050405020304" pitchFamily="18" charset="0"/>
              </a:rPr>
              <a:t>Đề tài</a:t>
            </a:r>
            <a:r>
              <a:rPr lang="en-US" altLang="vi-VN" sz="2400">
                <a:solidFill>
                  <a:srgbClr val="002060"/>
                </a:solidFill>
                <a:latin typeface="Times New Roman" panose="02020603050405020304" pitchFamily="18" charset="0"/>
                <a:cs typeface="Times New Roman" panose="02020603050405020304" pitchFamily="18" charset="0"/>
              </a:rPr>
              <a:t>: </a:t>
            </a:r>
            <a:r>
              <a:rPr lang="en-US" altLang="vi-VN" sz="2400" smtClean="0">
                <a:solidFill>
                  <a:srgbClr val="002060"/>
                </a:solidFill>
                <a:latin typeface="Times New Roman" panose="02020603050405020304" pitchFamily="18" charset="0"/>
                <a:cs typeface="Times New Roman" panose="02020603050405020304" pitchFamily="18" charset="0"/>
              </a:rPr>
              <a:t>Truyện</a:t>
            </a:r>
            <a:r>
              <a:rPr lang="en-US" altLang="vi-VN" sz="2400">
                <a:solidFill>
                  <a:srgbClr val="002060"/>
                </a:solidFill>
                <a:latin typeface="Times New Roman" panose="02020603050405020304" pitchFamily="18" charset="0"/>
                <a:cs typeface="Times New Roman" panose="02020603050405020304" pitchFamily="18" charset="0"/>
              </a:rPr>
              <a:t> </a:t>
            </a:r>
            <a:r>
              <a:rPr lang="en-US" altLang="vi-VN" sz="2400" smtClean="0">
                <a:solidFill>
                  <a:srgbClr val="002060"/>
                </a:solidFill>
                <a:latin typeface="Times New Roman" panose="02020603050405020304" pitchFamily="18" charset="0"/>
                <a:cs typeface="Times New Roman" panose="02020603050405020304" pitchFamily="18" charset="0"/>
              </a:rPr>
              <a:t>“Ba </a:t>
            </a:r>
            <a:r>
              <a:rPr lang="en-US" altLang="vi-VN" sz="2400">
                <a:solidFill>
                  <a:srgbClr val="002060"/>
                </a:solidFill>
                <a:latin typeface="Times New Roman" panose="02020603050405020304" pitchFamily="18" charset="0"/>
                <a:cs typeface="Times New Roman" panose="02020603050405020304" pitchFamily="18" charset="0"/>
              </a:rPr>
              <a:t>chú lợn con”</a:t>
            </a:r>
          </a:p>
          <a:p>
            <a:pPr algn="ctr">
              <a:spcBef>
                <a:spcPct val="0"/>
              </a:spcBef>
              <a:buNone/>
            </a:pPr>
            <a:r>
              <a:rPr lang="en-US" altLang="vi-VN" sz="2400">
                <a:solidFill>
                  <a:srgbClr val="002060"/>
                </a:solidFill>
                <a:latin typeface="Times New Roman" panose="02020603050405020304" pitchFamily="18" charset="0"/>
                <a:cs typeface="Times New Roman" panose="02020603050405020304" pitchFamily="18" charset="0"/>
              </a:rPr>
              <a:t>Lứa tuổi: Mẫu giáo Bé </a:t>
            </a:r>
            <a:r>
              <a:rPr lang="en-US" altLang="vi-VN" sz="2400">
                <a:solidFill>
                  <a:srgbClr val="002060"/>
                </a:solidFill>
                <a:latin typeface="Times New Roman" panose="02020603050405020304" pitchFamily="18" charset="0"/>
                <a:cs typeface="Times New Roman" panose="02020603050405020304" pitchFamily="18" charset="0"/>
              </a:rPr>
              <a:t>(</a:t>
            </a:r>
            <a:r>
              <a:rPr lang="en-US" altLang="vi-VN" sz="2400" smtClean="0">
                <a:solidFill>
                  <a:srgbClr val="002060"/>
                </a:solidFill>
                <a:latin typeface="Times New Roman" panose="02020603050405020304" pitchFamily="18" charset="0"/>
                <a:cs typeface="Times New Roman" panose="02020603050405020304" pitchFamily="18" charset="0"/>
              </a:rPr>
              <a:t>3-4 tuổi)</a:t>
            </a:r>
          </a:p>
          <a:p>
            <a:pPr algn="ctr">
              <a:spcBef>
                <a:spcPct val="0"/>
              </a:spcBef>
              <a:buNone/>
            </a:pPr>
            <a:r>
              <a:rPr lang="en-US" altLang="vi-VN" sz="2400" smtClean="0">
                <a:solidFill>
                  <a:srgbClr val="002060"/>
                </a:solidFill>
                <a:latin typeface="Times New Roman" panose="02020603050405020304" pitchFamily="18" charset="0"/>
                <a:cs typeface="Times New Roman" panose="02020603050405020304" pitchFamily="18" charset="0"/>
              </a:rPr>
              <a:t>Giáo viên: Nguyễn Thị Lan Anh</a:t>
            </a:r>
            <a:endParaRPr lang="en-US" altLang="vi-VN" sz="2400">
              <a:solidFill>
                <a:srgbClr val="002060"/>
              </a:solidFill>
              <a:latin typeface="Times New Roman" panose="02020603050405020304" pitchFamily="18" charset="0"/>
              <a:cs typeface="Times New Roman" panose="02020603050405020304" pitchFamily="18" charset="0"/>
            </a:endParaRPr>
          </a:p>
          <a:p>
            <a:pPr algn="ctr">
              <a:spcBef>
                <a:spcPct val="0"/>
              </a:spcBef>
              <a:buNone/>
            </a:pPr>
            <a:endParaRPr lang="en-US" altLang="vi-VN" sz="2400" b="1">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400" b="1" smtClean="0">
                <a:solidFill>
                  <a:srgbClr val="002060"/>
                </a:solidFill>
                <a:latin typeface="Times New Roman" panose="02020603050405020304" pitchFamily="18" charset="0"/>
                <a:cs typeface="Times New Roman" panose="02020603050405020304" pitchFamily="18" charset="0"/>
              </a:rPr>
              <a:t> </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8774D67-64EA-42F9-A445-6A74A163A7A6}"/>
              </a:ext>
            </a:extLst>
          </p:cNvPr>
          <p:cNvSpPr>
            <a:spLocks noChangeArrowheads="1"/>
          </p:cNvSpPr>
          <p:nvPr/>
        </p:nvSpPr>
        <p:spPr bwMode="auto">
          <a:xfrm>
            <a:off x="3684588" y="6340476"/>
            <a:ext cx="482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dirty="0" err="1">
                <a:solidFill>
                  <a:srgbClr val="002060"/>
                </a:solidFill>
                <a:latin typeface="Times New Roman" panose="02020603050405020304" pitchFamily="18" charset="0"/>
                <a:cs typeface="Times New Roman" panose="02020603050405020304" pitchFamily="18" charset="0"/>
              </a:rPr>
              <a:t>Năm</a:t>
            </a: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dirty="0" err="1">
                <a:solidFill>
                  <a:srgbClr val="002060"/>
                </a:solidFill>
                <a:latin typeface="Times New Roman" panose="02020603050405020304" pitchFamily="18" charset="0"/>
                <a:cs typeface="Times New Roman" panose="02020603050405020304" pitchFamily="18" charset="0"/>
              </a:rPr>
              <a:t>học</a:t>
            </a:r>
            <a:r>
              <a:rPr lang="en-US" altLang="vi-VN" sz="2400" dirty="0">
                <a:solidFill>
                  <a:srgbClr val="002060"/>
                </a:solidFill>
                <a:latin typeface="Times New Roman" panose="02020603050405020304" pitchFamily="18" charset="0"/>
                <a:cs typeface="Times New Roman" panose="02020603050405020304" pitchFamily="18" charset="0"/>
              </a:rPr>
              <a:t>: 2023-2024</a:t>
            </a:r>
          </a:p>
        </p:txBody>
      </p:sp>
      <p:cxnSp>
        <p:nvCxnSpPr>
          <p:cNvPr id="10" name="Straight Connector 9"/>
          <p:cNvCxnSpPr/>
          <p:nvPr/>
        </p:nvCxnSpPr>
        <p:spPr>
          <a:xfrm>
            <a:off x="4845269" y="756745"/>
            <a:ext cx="260656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445" y="1061747"/>
            <a:ext cx="889110" cy="889110"/>
          </a:xfrm>
          <a:prstGeom prst="rect">
            <a:avLst/>
          </a:prstGeom>
        </p:spPr>
      </p:pic>
      <p:pic>
        <p:nvPicPr>
          <p:cNvPr id="12" name="Picture 11"/>
          <p:cNvPicPr>
            <a:picLocks noChangeAspect="1"/>
          </p:cNvPicPr>
          <p:nvPr/>
        </p:nvPicPr>
        <p:blipFill>
          <a:blip r:embed="rId4"/>
          <a:stretch>
            <a:fillRect/>
          </a:stretch>
        </p:blipFill>
        <p:spPr>
          <a:xfrm>
            <a:off x="8244187" y="4419210"/>
            <a:ext cx="3860071" cy="2438790"/>
          </a:xfrm>
          <a:prstGeom prst="rect">
            <a:avLst/>
          </a:prstGeom>
        </p:spPr>
      </p:pic>
    </p:spTree>
    <p:extLst>
      <p:ext uri="{BB962C8B-B14F-4D97-AF65-F5344CB8AC3E}">
        <p14:creationId xmlns:p14="http://schemas.microsoft.com/office/powerpoint/2010/main" val="8889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5"/>
                                        </p:tgtEl>
                                        <p:attrNameLst>
                                          <p:attrName>ppt_x</p:attrName>
                                          <p:attrName>ppt_y</p:attrName>
                                        </p:attrNameLst>
                                      </p:cBhvr>
                                    </p:animMotion>
                                    <p:animRot by="1500000">
                                      <p:cBhvr>
                                        <p:cTn id="7" dur="250" fill="hold">
                                          <p:stCondLst>
                                            <p:cond delay="0"/>
                                          </p:stCondLst>
                                        </p:cTn>
                                        <p:tgtEl>
                                          <p:spTgt spid="5"/>
                                        </p:tgtEl>
                                        <p:attrNameLst>
                                          <p:attrName>r</p:attrName>
                                        </p:attrNameLst>
                                      </p:cBhvr>
                                    </p:animRot>
                                    <p:animRot by="-1500000">
                                      <p:cBhvr>
                                        <p:cTn id="8" dur="250" fill="hold">
                                          <p:stCondLst>
                                            <p:cond delay="250"/>
                                          </p:stCondLst>
                                        </p:cTn>
                                        <p:tgtEl>
                                          <p:spTgt spid="5"/>
                                        </p:tgtEl>
                                        <p:attrNameLst>
                                          <p:attrName>r</p:attrName>
                                        </p:attrNameLst>
                                      </p:cBhvr>
                                    </p:animRot>
                                    <p:animRot by="-1500000">
                                      <p:cBhvr>
                                        <p:cTn id="9" dur="250" fill="hold">
                                          <p:stCondLst>
                                            <p:cond delay="500"/>
                                          </p:stCondLst>
                                        </p:cTn>
                                        <p:tgtEl>
                                          <p:spTgt spid="5"/>
                                        </p:tgtEl>
                                        <p:attrNameLst>
                                          <p:attrName>r</p:attrName>
                                        </p:attrNameLst>
                                      </p:cBhvr>
                                    </p:animRot>
                                    <p:animRot by="1500000">
                                      <p:cBhvr>
                                        <p:cTn id="10" dur="250" fill="hold">
                                          <p:stCondLst>
                                            <p:cond delay="75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22" y="2086696"/>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Tree>
    <p:extLst>
      <p:ext uri="{BB962C8B-B14F-4D97-AF65-F5344CB8AC3E}">
        <p14:creationId xmlns:p14="http://schemas.microsoft.com/office/powerpoint/2010/main" val="27969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Tree>
    <p:extLst>
      <p:ext uri="{BB962C8B-B14F-4D97-AF65-F5344CB8AC3E}">
        <p14:creationId xmlns:p14="http://schemas.microsoft.com/office/powerpoint/2010/main" val="7065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Tree>
    <p:extLst>
      <p:ext uri="{BB962C8B-B14F-4D97-AF65-F5344CB8AC3E}">
        <p14:creationId xmlns:p14="http://schemas.microsoft.com/office/powerpoint/2010/main" val="29763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Tree>
    <p:extLst>
      <p:ext uri="{BB962C8B-B14F-4D97-AF65-F5344CB8AC3E}">
        <p14:creationId xmlns:p14="http://schemas.microsoft.com/office/powerpoint/2010/main" val="542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Tree>
    <p:extLst>
      <p:ext uri="{BB962C8B-B14F-4D97-AF65-F5344CB8AC3E}">
        <p14:creationId xmlns:p14="http://schemas.microsoft.com/office/powerpoint/2010/main" val="41391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Tree>
    <p:extLst>
      <p:ext uri="{BB962C8B-B14F-4D97-AF65-F5344CB8AC3E}">
        <p14:creationId xmlns:p14="http://schemas.microsoft.com/office/powerpoint/2010/main" val="21391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36573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0A8792B-8D2A-409E-AF84-2DAF75C7A25A}"/>
              </a:ext>
            </a:extLst>
          </p:cNvPr>
          <p:cNvSpPr txBox="1"/>
          <p:nvPr/>
        </p:nvSpPr>
        <p:spPr>
          <a:xfrm>
            <a:off x="560438" y="197346"/>
            <a:ext cx="11267767" cy="6001643"/>
          </a:xfrm>
          <a:prstGeom prst="rect">
            <a:avLst/>
          </a:prstGeom>
          <a:noFill/>
        </p:spPr>
        <p:txBody>
          <a:bodyPr wrap="square">
            <a:spAutoFit/>
          </a:bodyPr>
          <a:lstStyle/>
          <a:p>
            <a:r>
              <a:rPr lang="vi-VN" sz="2400" b="0" i="0" dirty="0">
                <a:solidFill>
                  <a:srgbClr val="002060"/>
                </a:solidFill>
                <a:effectLst/>
                <a:latin typeface="+mj-lt"/>
              </a:rPr>
              <a:t>- Cô vừa kể cho các con nghe câu chuyện gì?</a:t>
            </a:r>
            <a:br>
              <a:rPr lang="vi-VN" sz="2400" b="0" i="0" dirty="0">
                <a:solidFill>
                  <a:srgbClr val="002060"/>
                </a:solidFill>
                <a:effectLst/>
                <a:latin typeface="+mj-lt"/>
              </a:rPr>
            </a:br>
            <a:r>
              <a:rPr lang="vi-VN" sz="2400" b="0" i="0" dirty="0">
                <a:solidFill>
                  <a:srgbClr val="002060"/>
                </a:solidFill>
                <a:effectLst/>
                <a:latin typeface="+mj-lt"/>
              </a:rPr>
              <a:t>Câu truyện kể về ba chú lợn rủ nhau tự xây cho mình một ngôi nhà để chú ẩn qua mùa đông, nhờ có chú lợn đỏ siêng năng chăm chỉ nên các chú đã có một ngôi nhà thật vững trãi để ở và không bị cáo ăn thịt đấy.</a:t>
            </a:r>
          </a:p>
          <a:p>
            <a:r>
              <a:rPr lang="vi-VN" sz="2400" b="0" i="0" dirty="0">
                <a:solidFill>
                  <a:srgbClr val="002060"/>
                </a:solidFill>
                <a:effectLst/>
                <a:latin typeface="+mj-lt"/>
              </a:rPr>
              <a:t>- Để biết rõ hơn các chú lợn đã xây nhà như thế nào, cô mời các con nhẹ nhàng đi về ghế ngồi và hướng lên màn hình cô sẽ kể cho các con nghe lại câu truyện này nhé. Lần này vừa kể cô sẽ cho các con xem hình ảnh nữa đấy.</a:t>
            </a:r>
          </a:p>
          <a:p>
            <a:r>
              <a:rPr lang="vi-VN" sz="2400" b="0" i="0" dirty="0">
                <a:solidFill>
                  <a:srgbClr val="002060"/>
                </a:solidFill>
                <a:effectLst/>
                <a:latin typeface="+mj-lt"/>
              </a:rPr>
              <a:t>+ Cô kể diễn cảm lần 2 sử dụng hình ảnh minh họa trên máy tính</a:t>
            </a:r>
          </a:p>
          <a:p>
            <a:r>
              <a:rPr lang="vi-VN" sz="2400" b="1" i="1" dirty="0">
                <a:solidFill>
                  <a:srgbClr val="002060"/>
                </a:solidFill>
                <a:effectLst/>
                <a:latin typeface="+mj-lt"/>
              </a:rPr>
              <a:t>* Giảng nội dung:</a:t>
            </a:r>
            <a:r>
              <a:rPr lang="vi-VN" sz="2400" b="0" i="0" dirty="0">
                <a:solidFill>
                  <a:srgbClr val="002060"/>
                </a:solidFill>
                <a:effectLst/>
                <a:latin typeface="+mj-lt"/>
              </a:rPr>
              <a:t> Các con ạ câu truyện kể về ba chú lợn con chơi rất thân với nhau nhưng lại có tính tình khác nhau, chú lợn Hồng và lợn Vàng thì lười biếng, còn lợn đỏ thì siêng năng chăm chỉ.</a:t>
            </a:r>
          </a:p>
          <a:p>
            <a:r>
              <a:rPr lang="vi-VN" sz="2400" b="0" i="0" dirty="0">
                <a:solidFill>
                  <a:srgbClr val="002060"/>
                </a:solidFill>
                <a:effectLst/>
                <a:latin typeface="+mj-lt"/>
              </a:rPr>
              <a:t>- Các chú muốn làm cho mình một ngôi nhà để trú ẩn qua mùa đông.</a:t>
            </a:r>
          </a:p>
          <a:p>
            <a:r>
              <a:rPr lang="vi-VN" sz="2400" b="0" i="0" dirty="0">
                <a:solidFill>
                  <a:srgbClr val="002060"/>
                </a:solidFill>
                <a:effectLst/>
                <a:latin typeface="+mj-lt"/>
              </a:rPr>
              <a:t>- Mỗi chú có ý định làm nhà bằng những vật liệu khác nhau. Lợn hồng làm nhà bằng gì? Lợn vàng làm nhà bằng vật liệu gì? Thế còn lợn Đỏ làm nhà bằng vật liệu gì?</a:t>
            </a:r>
          </a:p>
          <a:p>
            <a:r>
              <a:rPr lang="vi-VN" sz="2400" b="0" i="0" dirty="0">
                <a:solidFill>
                  <a:srgbClr val="002060"/>
                </a:solidFill>
                <a:effectLst/>
                <a:latin typeface="+mj-lt"/>
              </a:rPr>
              <a:t>- Mùa đông đến, cáo đến và dình ăn thịt những chú lợn. Nhờ có ngôi nhà vững chắc của lợn đỏ mà các chú lợn con đều không bị cáo ăn thịt đấy</a:t>
            </a:r>
          </a:p>
        </p:txBody>
      </p:sp>
    </p:spTree>
    <p:extLst>
      <p:ext uri="{BB962C8B-B14F-4D97-AF65-F5344CB8AC3E}">
        <p14:creationId xmlns:p14="http://schemas.microsoft.com/office/powerpoint/2010/main" val="139946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6399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
        <p:nvSpPr>
          <p:cNvPr id="6" name="TextBox 5">
            <a:extLst>
              <a:ext uri="{FF2B5EF4-FFF2-40B4-BE49-F238E27FC236}">
                <a16:creationId xmlns:a16="http://schemas.microsoft.com/office/drawing/2014/main" id="{7C092FC0-3850-45A8-9218-7C5BACBDD98F}"/>
              </a:ext>
            </a:extLst>
          </p:cNvPr>
          <p:cNvSpPr txBox="1"/>
          <p:nvPr/>
        </p:nvSpPr>
        <p:spPr>
          <a:xfrm>
            <a:off x="3493772" y="146429"/>
            <a:ext cx="6127954"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Cô</a:t>
            </a:r>
            <a:r>
              <a:rPr lang="en-US" b="0" i="0" dirty="0">
                <a:effectLst/>
                <a:latin typeface="Arial" panose="020B0604020202020204" pitchFamily="34" charset="0"/>
              </a:rPr>
              <a:t> </a:t>
            </a:r>
            <a:r>
              <a:rPr lang="en-US" b="0" i="0" dirty="0" err="1">
                <a:effectLst/>
                <a:latin typeface="Arial" panose="020B0604020202020204" pitchFamily="34" charset="0"/>
              </a:rPr>
              <a:t>vừa</a:t>
            </a:r>
            <a:r>
              <a:rPr lang="en-US" b="0" i="0" dirty="0">
                <a:effectLst/>
                <a:latin typeface="Arial" panose="020B0604020202020204" pitchFamily="34" charset="0"/>
              </a:rPr>
              <a:t> </a:t>
            </a:r>
            <a:r>
              <a:rPr lang="en-US" b="0" i="0" dirty="0" err="1">
                <a:effectLst/>
                <a:latin typeface="Arial" panose="020B0604020202020204" pitchFamily="34" charset="0"/>
              </a:rPr>
              <a:t>kể</a:t>
            </a:r>
            <a:r>
              <a:rPr lang="en-US" b="0" i="0" dirty="0">
                <a:effectLst/>
                <a:latin typeface="Arial" panose="020B0604020202020204" pitchFamily="34" charset="0"/>
              </a:rPr>
              <a:t> </a:t>
            </a:r>
            <a:r>
              <a:rPr lang="en-US" b="0" i="0" dirty="0" err="1">
                <a:effectLst/>
                <a:latin typeface="Arial" panose="020B0604020202020204" pitchFamily="34" charset="0"/>
              </a:rPr>
              <a:t>cho</a:t>
            </a:r>
            <a:r>
              <a:rPr lang="en-US" b="0" i="0" dirty="0">
                <a:effectLst/>
                <a:latin typeface="Arial" panose="020B0604020202020204" pitchFamily="34" charset="0"/>
              </a:rPr>
              <a:t> </a:t>
            </a:r>
            <a:r>
              <a:rPr lang="en-US" b="0" i="0" dirty="0" err="1">
                <a:effectLst/>
                <a:latin typeface="Arial" panose="020B0604020202020204" pitchFamily="34" charset="0"/>
              </a:rPr>
              <a:t>các</a:t>
            </a:r>
            <a:r>
              <a:rPr lang="en-US" b="0" i="0" dirty="0">
                <a:effectLst/>
                <a:latin typeface="Arial" panose="020B0604020202020204" pitchFamily="34" charset="0"/>
              </a:rPr>
              <a:t> con </a:t>
            </a:r>
            <a:r>
              <a:rPr lang="en-US" b="0" i="0" dirty="0" err="1">
                <a:effectLst/>
                <a:latin typeface="Arial" panose="020B0604020202020204" pitchFamily="34" charset="0"/>
              </a:rPr>
              <a:t>nghe</a:t>
            </a:r>
            <a:r>
              <a:rPr lang="en-US" b="0" i="0" dirty="0">
                <a:effectLst/>
                <a:latin typeface="Arial" panose="020B0604020202020204" pitchFamily="34" charset="0"/>
              </a:rPr>
              <a:t> </a:t>
            </a:r>
            <a:r>
              <a:rPr lang="en-US" b="0" i="0" dirty="0" err="1">
                <a:effectLst/>
                <a:latin typeface="Arial" panose="020B0604020202020204" pitchFamily="34" charset="0"/>
              </a:rPr>
              <a:t>câu</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p>
        </p:txBody>
      </p:sp>
    </p:spTree>
    <p:extLst>
      <p:ext uri="{BB962C8B-B14F-4D97-AF65-F5344CB8AC3E}">
        <p14:creationId xmlns:p14="http://schemas.microsoft.com/office/powerpoint/2010/main" val="178794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50C36BF0-F892-4104-8724-80735A32C4DB}"/>
              </a:ext>
            </a:extLst>
          </p:cNvPr>
          <p:cNvSpPr>
            <a:spLocks noChangeArrowheads="1"/>
          </p:cNvSpPr>
          <p:nvPr/>
        </p:nvSpPr>
        <p:spPr bwMode="auto">
          <a:xfrm>
            <a:off x="3895927" y="4012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MỤC ĐÍCH – YÊU CẦU</a:t>
            </a:r>
          </a:p>
        </p:txBody>
      </p:sp>
      <p:sp>
        <p:nvSpPr>
          <p:cNvPr id="4" name="Rectangle 4">
            <a:extLst>
              <a:ext uri="{FF2B5EF4-FFF2-40B4-BE49-F238E27FC236}">
                <a16:creationId xmlns:a16="http://schemas.microsoft.com/office/drawing/2014/main" id="{03AA9C03-6C32-46B4-BE05-50E012666F7B}"/>
              </a:ext>
            </a:extLst>
          </p:cNvPr>
          <p:cNvSpPr>
            <a:spLocks noChangeArrowheads="1"/>
          </p:cNvSpPr>
          <p:nvPr/>
        </p:nvSpPr>
        <p:spPr bwMode="auto">
          <a:xfrm>
            <a:off x="1950123" y="1040695"/>
            <a:ext cx="952717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US" altLang="vi-VN" sz="2400" b="1" smtClean="0">
                <a:solidFill>
                  <a:srgbClr val="002060"/>
                </a:solidFill>
                <a:latin typeface="Times New Roman" panose="02020603050405020304" pitchFamily="18" charset="0"/>
                <a:cs typeface="Times New Roman" panose="02020603050405020304" pitchFamily="18" charset="0"/>
              </a:rPr>
              <a:t>1. Kiến thức:</a:t>
            </a:r>
          </a:p>
          <a:p>
            <a:pPr eaLnBrk="1" hangingPunct="1">
              <a:spcBef>
                <a:spcPct val="0"/>
              </a:spcBef>
              <a:buNone/>
            </a:pPr>
            <a:r>
              <a:rPr lang="en-US" altLang="vi-VN" sz="2400" smtClean="0">
                <a:solidFill>
                  <a:srgbClr val="002060"/>
                </a:solidFill>
                <a:latin typeface="Times New Roman" panose="02020603050405020304" pitchFamily="18" charset="0"/>
                <a:cs typeface="Times New Roman" panose="02020603050405020304" pitchFamily="18" charset="0"/>
              </a:rPr>
              <a:t>-    Trẻ biết tên truyện, tên tác giả. Trẻ hiểu nội dung câu truyện</a:t>
            </a:r>
          </a:p>
          <a:p>
            <a:pPr>
              <a:spcBef>
                <a:spcPct val="0"/>
              </a:spcBef>
              <a:buNone/>
            </a:pPr>
            <a:r>
              <a:rPr lang="en-US" altLang="vi-VN" sz="2400" b="1" smtClean="0">
                <a:solidFill>
                  <a:srgbClr val="002060"/>
                </a:solidFill>
                <a:latin typeface="Times New Roman" panose="02020603050405020304" pitchFamily="18" charset="0"/>
                <a:cs typeface="Times New Roman" panose="02020603050405020304" pitchFamily="18" charset="0"/>
              </a:rPr>
              <a:t>2. Kỹ năng:</a:t>
            </a:r>
          </a:p>
          <a:p>
            <a:pPr marL="342900" indent="-342900">
              <a:spcBef>
                <a:spcPct val="0"/>
              </a:spcBef>
              <a:buFontTx/>
              <a:buChar char="-"/>
            </a:pPr>
            <a:r>
              <a:rPr lang="en-US" altLang="vi-VN" sz="2400" smtClean="0">
                <a:solidFill>
                  <a:srgbClr val="002060"/>
                </a:solidFill>
                <a:latin typeface="Times New Roman" panose="02020603050405020304" pitchFamily="18" charset="0"/>
                <a:cs typeface="Times New Roman" panose="02020603050405020304" pitchFamily="18" charset="0"/>
              </a:rPr>
              <a:t> Phát triển tư duy có ghi nhớ, chú ý có chủ định.</a:t>
            </a:r>
          </a:p>
          <a:p>
            <a:pPr marL="342900" indent="-342900">
              <a:spcBef>
                <a:spcPct val="0"/>
              </a:spcBef>
              <a:buFontTx/>
              <a:buChar char="-"/>
            </a:pPr>
            <a:r>
              <a:rPr lang="en-US" altLang="vi-VN" sz="2400" smtClean="0">
                <a:solidFill>
                  <a:srgbClr val="002060"/>
                </a:solidFill>
                <a:latin typeface="Times New Roman" panose="02020603050405020304" pitchFamily="18" charset="0"/>
                <a:cs typeface="Times New Roman" panose="02020603050405020304" pitchFamily="18" charset="0"/>
              </a:rPr>
              <a:t> Phát </a:t>
            </a:r>
            <a:r>
              <a:rPr lang="en-US" altLang="vi-VN" sz="2400">
                <a:solidFill>
                  <a:srgbClr val="002060"/>
                </a:solidFill>
                <a:latin typeface="Times New Roman" panose="02020603050405020304" pitchFamily="18" charset="0"/>
                <a:cs typeface="Times New Roman" panose="02020603050405020304" pitchFamily="18" charset="0"/>
              </a:rPr>
              <a:t>triển ngôn ngữ </a:t>
            </a:r>
            <a:r>
              <a:rPr lang="en-US" altLang="vi-VN" sz="2400">
                <a:solidFill>
                  <a:srgbClr val="002060"/>
                </a:solidFill>
                <a:latin typeface="Times New Roman" panose="02020603050405020304" pitchFamily="18" charset="0"/>
                <a:cs typeface="Times New Roman" panose="02020603050405020304" pitchFamily="18" charset="0"/>
              </a:rPr>
              <a:t>cho </a:t>
            </a:r>
            <a:r>
              <a:rPr lang="en-US" altLang="vi-VN" sz="2400" smtClean="0">
                <a:solidFill>
                  <a:srgbClr val="002060"/>
                </a:solidFill>
                <a:latin typeface="Times New Roman" panose="02020603050405020304" pitchFamily="18" charset="0"/>
                <a:cs typeface="Times New Roman" panose="02020603050405020304" pitchFamily="18" charset="0"/>
              </a:rPr>
              <a:t>trẻ</a:t>
            </a:r>
          </a:p>
          <a:p>
            <a:pPr>
              <a:spcBef>
                <a:spcPct val="0"/>
              </a:spcBef>
              <a:buNone/>
            </a:pPr>
            <a:r>
              <a:rPr lang="en-US" altLang="vi-VN" sz="2400" b="1" smtClean="0">
                <a:solidFill>
                  <a:srgbClr val="002060"/>
                </a:solidFill>
                <a:latin typeface="Times New Roman" panose="02020603050405020304" pitchFamily="18" charset="0"/>
                <a:cs typeface="Times New Roman" panose="02020603050405020304" pitchFamily="18" charset="0"/>
              </a:rPr>
              <a:t>3. Thái </a:t>
            </a:r>
            <a:r>
              <a:rPr lang="en-US" altLang="vi-VN" sz="2400" b="1">
                <a:solidFill>
                  <a:srgbClr val="002060"/>
                </a:solidFill>
                <a:latin typeface="Times New Roman" panose="02020603050405020304" pitchFamily="18" charset="0"/>
                <a:cs typeface="Times New Roman" panose="02020603050405020304" pitchFamily="18" charset="0"/>
              </a:rPr>
              <a:t>độ</a:t>
            </a:r>
            <a:r>
              <a:rPr lang="en-US" altLang="vi-VN" sz="2400" b="1" smtClean="0">
                <a:solidFill>
                  <a:srgbClr val="002060"/>
                </a:solidFill>
                <a:latin typeface="Times New Roman" panose="02020603050405020304" pitchFamily="18" charset="0"/>
                <a:cs typeface="Times New Roman" panose="02020603050405020304" pitchFamily="18" charset="0"/>
              </a:rPr>
              <a:t>:</a:t>
            </a:r>
          </a:p>
          <a:p>
            <a:pPr marL="342900" indent="-342900">
              <a:spcBef>
                <a:spcPct val="0"/>
              </a:spcBef>
              <a:buFontTx/>
              <a:buChar char="-"/>
            </a:pPr>
            <a:r>
              <a:rPr lang="en-US" altLang="vi-VN" sz="2400">
                <a:solidFill>
                  <a:srgbClr val="002060"/>
                </a:solidFill>
                <a:latin typeface="Times New Roman" panose="02020603050405020304" pitchFamily="18" charset="0"/>
                <a:cs typeface="Times New Roman" panose="02020603050405020304" pitchFamily="18" charset="0"/>
              </a:rPr>
              <a:t> </a:t>
            </a:r>
            <a:r>
              <a:rPr lang="en-US" altLang="vi-VN" sz="2400" smtClean="0">
                <a:solidFill>
                  <a:srgbClr val="002060"/>
                </a:solidFill>
                <a:latin typeface="Times New Roman" panose="02020603050405020304" pitchFamily="18" charset="0"/>
                <a:cs typeface="Times New Roman" panose="02020603050405020304" pitchFamily="18" charset="0"/>
              </a:rPr>
              <a:t>Giáo </a:t>
            </a:r>
            <a:r>
              <a:rPr lang="en-US" altLang="vi-VN" sz="2400">
                <a:solidFill>
                  <a:srgbClr val="002060"/>
                </a:solidFill>
                <a:latin typeface="Times New Roman" panose="02020603050405020304" pitchFamily="18" charset="0"/>
                <a:cs typeface="Times New Roman" panose="02020603050405020304" pitchFamily="18" charset="0"/>
              </a:rPr>
              <a:t>dục trẻ biết yêu quý nghề xây dựng</a:t>
            </a:r>
          </a:p>
          <a:p>
            <a:pPr algn="ctr">
              <a:spcBef>
                <a:spcPct val="0"/>
              </a:spcBef>
              <a:buNone/>
            </a:pPr>
            <a:r>
              <a:rPr lang="en-US" altLang="vi-VN" sz="2400" b="1">
                <a:solidFill>
                  <a:srgbClr val="002060"/>
                </a:solidFill>
                <a:latin typeface="Times New Roman" panose="02020603050405020304" pitchFamily="18" charset="0"/>
                <a:cs typeface="Times New Roman" panose="02020603050405020304" pitchFamily="18" charset="0"/>
              </a:rPr>
              <a:t>CHUẨN BỊ</a:t>
            </a:r>
          </a:p>
          <a:p>
            <a:pPr marL="342900" indent="-342900">
              <a:spcBef>
                <a:spcPct val="0"/>
              </a:spcBef>
              <a:buFontTx/>
              <a:buChar char="-"/>
            </a:pPr>
            <a:r>
              <a:rPr lang="en-US" altLang="vi-VN" sz="2400">
                <a:solidFill>
                  <a:srgbClr val="002060"/>
                </a:solidFill>
                <a:latin typeface="Times New Roman" panose="02020603050405020304" pitchFamily="18" charset="0"/>
                <a:cs typeface="Times New Roman" panose="02020603050405020304" pitchFamily="18" charset="0"/>
              </a:rPr>
              <a:t>Bài giảng điện tử</a:t>
            </a:r>
          </a:p>
          <a:p>
            <a:pPr marL="342900" indent="-342900">
              <a:spcBef>
                <a:spcPct val="0"/>
              </a:spcBef>
              <a:buFontTx/>
              <a:buChar char="-"/>
            </a:pPr>
            <a:r>
              <a:rPr lang="en-US" altLang="vi-VN" sz="2400">
                <a:solidFill>
                  <a:srgbClr val="002060"/>
                </a:solidFill>
                <a:latin typeface="Times New Roman" panose="02020603050405020304" pitchFamily="18" charset="0"/>
                <a:cs typeface="Times New Roman" panose="02020603050405020304" pitchFamily="18" charset="0"/>
              </a:rPr>
              <a:t>Nhạc bài hát: Cháu yêu cô chú </a:t>
            </a:r>
            <a:r>
              <a:rPr lang="en-US" altLang="vi-VN" sz="2400">
                <a:solidFill>
                  <a:srgbClr val="002060"/>
                </a:solidFill>
                <a:latin typeface="Times New Roman" panose="02020603050405020304" pitchFamily="18" charset="0"/>
                <a:cs typeface="Times New Roman" panose="02020603050405020304" pitchFamily="18" charset="0"/>
              </a:rPr>
              <a:t>công </a:t>
            </a:r>
            <a:r>
              <a:rPr lang="en-US" altLang="vi-VN" sz="2400" smtClean="0">
                <a:solidFill>
                  <a:srgbClr val="002060"/>
                </a:solidFill>
                <a:latin typeface="Times New Roman" panose="02020603050405020304" pitchFamily="18" charset="0"/>
                <a:cs typeface="Times New Roman" panose="02020603050405020304" pitchFamily="18" charset="0"/>
              </a:rPr>
              <a:t>nhân</a:t>
            </a:r>
            <a:endParaRPr lang="en-US" altLang="vi-VN" sz="2400" b="1">
              <a:solidFill>
                <a:srgbClr val="002060"/>
              </a:solidFill>
              <a:latin typeface="Times New Roman" panose="02020603050405020304" pitchFamily="18" charset="0"/>
              <a:cs typeface="Times New Roman" panose="02020603050405020304" pitchFamily="18" charset="0"/>
            </a:endParaRPr>
          </a:p>
          <a:p>
            <a:pPr marL="457200" indent="-457200" algn="ctr" eaLnBrk="1" hangingPunct="1">
              <a:spcBef>
                <a:spcPct val="0"/>
              </a:spcBef>
              <a:buFontTx/>
              <a:buAutoNum type="arabicPeriod"/>
            </a:pP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9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
        <p:nvSpPr>
          <p:cNvPr id="5" name="TextBox 4">
            <a:extLst>
              <a:ext uri="{FF2B5EF4-FFF2-40B4-BE49-F238E27FC236}">
                <a16:creationId xmlns:a16="http://schemas.microsoft.com/office/drawing/2014/main" id="{F6754BEF-D2F0-41FD-B797-0FE3C245EB7A}"/>
              </a:ext>
            </a:extLst>
          </p:cNvPr>
          <p:cNvSpPr txBox="1"/>
          <p:nvPr/>
        </p:nvSpPr>
        <p:spPr>
          <a:xfrm>
            <a:off x="5880919" y="134035"/>
            <a:ext cx="6098458"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có</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nhân</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nào</a:t>
            </a:r>
            <a:r>
              <a:rPr lang="en-US" b="0" i="0" dirty="0">
                <a:effectLst/>
                <a:latin typeface="Arial" panose="020B0604020202020204" pitchFamily="34" charset="0"/>
              </a:rPr>
              <a:t>?</a:t>
            </a:r>
          </a:p>
        </p:txBody>
      </p:sp>
    </p:spTree>
    <p:extLst>
      <p:ext uri="{BB962C8B-B14F-4D97-AF65-F5344CB8AC3E}">
        <p14:creationId xmlns:p14="http://schemas.microsoft.com/office/powerpoint/2010/main" val="105280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53" y="1767609"/>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
        <p:nvSpPr>
          <p:cNvPr id="13" name="TextBox 12">
            <a:extLst>
              <a:ext uri="{FF2B5EF4-FFF2-40B4-BE49-F238E27FC236}">
                <a16:creationId xmlns:a16="http://schemas.microsoft.com/office/drawing/2014/main" id="{0E5B0682-7A25-42F6-90BE-CB13EADF2E41}"/>
              </a:ext>
            </a:extLst>
          </p:cNvPr>
          <p:cNvSpPr txBox="1"/>
          <p:nvPr/>
        </p:nvSpPr>
        <p:spPr>
          <a:xfrm>
            <a:off x="4333932" y="105631"/>
            <a:ext cx="658515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út</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1438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
        <p:nvSpPr>
          <p:cNvPr id="16" name="TextBox 15">
            <a:extLst>
              <a:ext uri="{FF2B5EF4-FFF2-40B4-BE49-F238E27FC236}">
                <a16:creationId xmlns:a16="http://schemas.microsoft.com/office/drawing/2014/main" id="{5451540B-AC87-4FE9-82A9-FF443BE02A0B}"/>
              </a:ext>
            </a:extLst>
          </p:cNvPr>
          <p:cNvSpPr txBox="1"/>
          <p:nvPr/>
        </p:nvSpPr>
        <p:spPr>
          <a:xfrm>
            <a:off x="3709219" y="176459"/>
            <a:ext cx="617957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hai</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41664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
        <p:nvSpPr>
          <p:cNvPr id="16" name="TextBox 15">
            <a:extLst>
              <a:ext uri="{FF2B5EF4-FFF2-40B4-BE49-F238E27FC236}">
                <a16:creationId xmlns:a16="http://schemas.microsoft.com/office/drawing/2014/main" id="{6624FE81-4BEC-41C3-B8E7-DCBFB3554AD4}"/>
              </a:ext>
            </a:extLst>
          </p:cNvPr>
          <p:cNvSpPr txBox="1"/>
          <p:nvPr/>
        </p:nvSpPr>
        <p:spPr>
          <a:xfrm>
            <a:off x="5328608" y="90547"/>
            <a:ext cx="653353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Thế</a:t>
            </a:r>
            <a:r>
              <a:rPr lang="en-US" b="0" i="0" dirty="0">
                <a:effectLst/>
                <a:latin typeface="Arial" panose="020B0604020202020204" pitchFamily="34" charset="0"/>
              </a:rPr>
              <a:t> </a:t>
            </a:r>
            <a:r>
              <a:rPr lang="en-US" b="0" i="0" dirty="0" err="1">
                <a:effectLst/>
                <a:latin typeface="Arial" panose="020B0604020202020204" pitchFamily="34" charset="0"/>
              </a:rPr>
              <a:t>còn</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cả</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2036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
        <p:nvSpPr>
          <p:cNvPr id="12" name="TextBox 11">
            <a:extLst>
              <a:ext uri="{FF2B5EF4-FFF2-40B4-BE49-F238E27FC236}">
                <a16:creationId xmlns:a16="http://schemas.microsoft.com/office/drawing/2014/main" id="{62908008-CE18-4C89-BA98-D063E1D8D2F2}"/>
              </a:ext>
            </a:extLst>
          </p:cNvPr>
          <p:cNvSpPr txBox="1"/>
          <p:nvPr/>
        </p:nvSpPr>
        <p:spPr>
          <a:xfrm>
            <a:off x="3086499" y="81175"/>
            <a:ext cx="6349180" cy="1200329"/>
          </a:xfrm>
          <a:prstGeom prst="rect">
            <a:avLst/>
          </a:prstGeom>
          <a:noFill/>
        </p:spPr>
        <p:txBody>
          <a:bodyPr wrap="square">
            <a:spAutoFit/>
          </a:bodyPr>
          <a:lstStyle/>
          <a:p>
            <a:pPr algn="just"/>
            <a:r>
              <a:rPr lang="vi-VN" b="0" i="0" dirty="0">
                <a:effectLst/>
                <a:latin typeface="Arial" panose="020B0604020202020204" pitchFamily="34" charset="0"/>
              </a:rPr>
              <a:t>- Mùa đông đến các chú lợn ở trong ngôi nhà của mình, ai đã đến gõ cửa?</a:t>
            </a:r>
          </a:p>
          <a:p>
            <a:pPr algn="just"/>
            <a:r>
              <a:rPr lang="vi-VN" b="0" i="0" dirty="0">
                <a:effectLst/>
                <a:latin typeface="Arial" panose="020B0604020202020204" pitchFamily="34" charset="0"/>
              </a:rPr>
              <a:t>- Cáo đến nhà lợn </a:t>
            </a:r>
            <a:r>
              <a:rPr lang="en-US" dirty="0" err="1">
                <a:latin typeface="Arial" panose="020B0604020202020204" pitchFamily="34" charset="0"/>
              </a:rPr>
              <a:t>hai</a:t>
            </a:r>
            <a:r>
              <a:rPr lang="vi-VN" b="0" i="0" dirty="0">
                <a:effectLst/>
                <a:latin typeface="Arial" panose="020B0604020202020204" pitchFamily="34" charset="0"/>
              </a:rPr>
              <a:t> và chuyện gì đã sảy ra?</a:t>
            </a:r>
          </a:p>
          <a:p>
            <a:pPr algn="just"/>
            <a:r>
              <a:rPr lang="vi-VN" b="0" i="0" dirty="0">
                <a:effectLst/>
                <a:latin typeface="Arial" panose="020B0604020202020204" pitchFamily="34" charset="0"/>
              </a:rPr>
              <a:t>- Cáo thổi như thế nào?</a:t>
            </a:r>
          </a:p>
        </p:txBody>
      </p:sp>
    </p:spTree>
    <p:extLst>
      <p:ext uri="{BB962C8B-B14F-4D97-AF65-F5344CB8AC3E}">
        <p14:creationId xmlns:p14="http://schemas.microsoft.com/office/powerpoint/2010/main" val="36709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
        <p:nvSpPr>
          <p:cNvPr id="15" name="TextBox 14">
            <a:extLst>
              <a:ext uri="{FF2B5EF4-FFF2-40B4-BE49-F238E27FC236}">
                <a16:creationId xmlns:a16="http://schemas.microsoft.com/office/drawing/2014/main" id="{7F20EE4A-1163-46FE-A8D9-F7855A37A2E5}"/>
              </a:ext>
            </a:extLst>
          </p:cNvPr>
          <p:cNvSpPr txBox="1"/>
          <p:nvPr/>
        </p:nvSpPr>
        <p:spPr>
          <a:xfrm>
            <a:off x="3667385" y="163772"/>
            <a:ext cx="6216444" cy="1200329"/>
          </a:xfrm>
          <a:prstGeom prst="rect">
            <a:avLst/>
          </a:prstGeom>
          <a:noFill/>
        </p:spPr>
        <p:txBody>
          <a:bodyPr wrap="square">
            <a:spAutoFit/>
          </a:bodyPr>
          <a:lstStyle/>
          <a:p>
            <a:pPr algn="just"/>
            <a:r>
              <a:rPr lang="vi-VN" b="0" i="0" dirty="0">
                <a:effectLst/>
                <a:latin typeface="Arial" panose="020B0604020202020204" pitchFamily="34" charset="0"/>
              </a:rPr>
              <a:t>- Lợn </a:t>
            </a:r>
            <a:r>
              <a:rPr lang="en-US" b="0" i="0" dirty="0" err="1">
                <a:effectLst/>
                <a:latin typeface="Arial" panose="020B0604020202020204" pitchFamily="34" charset="0"/>
              </a:rPr>
              <a:t>cả</a:t>
            </a:r>
            <a:r>
              <a:rPr lang="vi-VN" b="0" i="0" dirty="0">
                <a:effectLst/>
                <a:latin typeface="Arial" panose="020B0604020202020204" pitchFamily="34" charset="0"/>
              </a:rPr>
              <a:t> chạy đến nhà ai?</a:t>
            </a:r>
          </a:p>
          <a:p>
            <a:pPr algn="just"/>
            <a:r>
              <a:rPr lang="vi-VN" b="0" i="0" dirty="0">
                <a:effectLst/>
                <a:latin typeface="Arial" panose="020B0604020202020204" pitchFamily="34" charset="0"/>
              </a:rPr>
              <a:t>- Khi con cáo đến nó đã làm gì?</a:t>
            </a:r>
          </a:p>
          <a:p>
            <a:pPr algn="just"/>
            <a:r>
              <a:rPr lang="vi-VN" b="0" i="0" dirty="0">
                <a:effectLst/>
                <a:latin typeface="Arial" panose="020B0604020202020204" pitchFamily="34" charset="0"/>
              </a:rPr>
              <a:t>- Cáo đạp như thế nào?</a:t>
            </a:r>
          </a:p>
          <a:p>
            <a:pPr algn="just"/>
            <a:r>
              <a:rPr lang="vi-VN" b="0" i="0" dirty="0">
                <a:effectLst/>
                <a:latin typeface="Arial" panose="020B0604020202020204" pitchFamily="34" charset="0"/>
              </a:rPr>
              <a:t>- Lợn </a:t>
            </a:r>
            <a:r>
              <a:rPr lang="en-US" b="0" i="0" dirty="0" err="1">
                <a:effectLst/>
                <a:latin typeface="Arial" panose="020B0604020202020204" pitchFamily="34" charset="0"/>
              </a:rPr>
              <a:t>út</a:t>
            </a:r>
            <a:r>
              <a:rPr lang="vi-VN" b="0" i="0" dirty="0">
                <a:effectLst/>
                <a:latin typeface="Arial" panose="020B0604020202020204" pitchFamily="34" charset="0"/>
              </a:rPr>
              <a:t> và lợn </a:t>
            </a:r>
            <a:r>
              <a:rPr lang="en-US" b="0" i="0" dirty="0" err="1">
                <a:effectLst/>
                <a:latin typeface="Arial" panose="020B0604020202020204" pitchFamily="34" charset="0"/>
              </a:rPr>
              <a:t>hai</a:t>
            </a:r>
            <a:r>
              <a:rPr lang="vi-VN" b="0" i="0" dirty="0">
                <a:effectLst/>
                <a:latin typeface="Arial" panose="020B0604020202020204" pitchFamily="34" charset="0"/>
              </a:rPr>
              <a:t> chạy đi đâu?</a:t>
            </a:r>
          </a:p>
        </p:txBody>
      </p:sp>
    </p:spTree>
    <p:extLst>
      <p:ext uri="{BB962C8B-B14F-4D97-AF65-F5344CB8AC3E}">
        <p14:creationId xmlns:p14="http://schemas.microsoft.com/office/powerpoint/2010/main" val="30244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
        <p:nvSpPr>
          <p:cNvPr id="15" name="TextBox 14">
            <a:extLst>
              <a:ext uri="{FF2B5EF4-FFF2-40B4-BE49-F238E27FC236}">
                <a16:creationId xmlns:a16="http://schemas.microsoft.com/office/drawing/2014/main" id="{BA743C00-57E7-4BDF-8785-6215C7C7C994}"/>
              </a:ext>
            </a:extLst>
          </p:cNvPr>
          <p:cNvSpPr txBox="1"/>
          <p:nvPr/>
        </p:nvSpPr>
        <p:spPr>
          <a:xfrm>
            <a:off x="6142841" y="52238"/>
            <a:ext cx="6127954" cy="1200329"/>
          </a:xfrm>
          <a:prstGeom prst="rect">
            <a:avLst/>
          </a:prstGeom>
          <a:noFill/>
        </p:spPr>
        <p:txBody>
          <a:bodyPr wrap="square">
            <a:spAutoFit/>
          </a:bodyPr>
          <a:lstStyle/>
          <a:p>
            <a:pPr algn="just"/>
            <a:r>
              <a:rPr lang="vi-VN" b="0" i="0" dirty="0">
                <a:effectLst/>
                <a:latin typeface="Arial" panose="020B0604020202020204" pitchFamily="34" charset="0"/>
              </a:rPr>
              <a:t>-</a:t>
            </a:r>
            <a:r>
              <a:rPr lang="en-US" b="0" i="0" dirty="0">
                <a:effectLst/>
                <a:latin typeface="Arial" panose="020B0604020202020204" pitchFamily="34" charset="0"/>
              </a:rPr>
              <a:t> </a:t>
            </a:r>
            <a:r>
              <a:rPr lang="vi-VN" b="0" i="0" dirty="0">
                <a:effectLst/>
                <a:latin typeface="Arial" panose="020B0604020202020204" pitchFamily="34" charset="0"/>
              </a:rPr>
              <a:t>Đến nhà lợn Đỏ cáo quát như thế nào?</a:t>
            </a:r>
          </a:p>
          <a:p>
            <a:pPr algn="just"/>
            <a:r>
              <a:rPr lang="vi-VN" b="0" i="0" dirty="0">
                <a:effectLst/>
                <a:latin typeface="Arial" panose="020B0604020202020204" pitchFamily="34" charset="0"/>
              </a:rPr>
              <a:t>- Cáo đã làm gì?</a:t>
            </a:r>
          </a:p>
          <a:p>
            <a:pPr algn="just"/>
            <a:r>
              <a:rPr lang="vi-VN" b="0" i="0" dirty="0">
                <a:effectLst/>
                <a:latin typeface="Arial" panose="020B0604020202020204" pitchFamily="34" charset="0"/>
              </a:rPr>
              <a:t>- Ngôi nhà có đổ không?</a:t>
            </a:r>
          </a:p>
          <a:p>
            <a:pPr algn="just"/>
            <a:r>
              <a:rPr lang="vi-VN" b="0" i="0" dirty="0">
                <a:effectLst/>
                <a:latin typeface="Arial" panose="020B0604020202020204" pitchFamily="34" charset="0"/>
              </a:rPr>
              <a:t>- Vì sao ngôi nhà của lợn </a:t>
            </a:r>
            <a:r>
              <a:rPr lang="en-US" dirty="0" err="1">
                <a:latin typeface="Arial" panose="020B0604020202020204" pitchFamily="34" charset="0"/>
              </a:rPr>
              <a:t>cả</a:t>
            </a:r>
            <a:r>
              <a:rPr lang="vi-VN" b="0" i="0" dirty="0">
                <a:effectLst/>
                <a:latin typeface="Arial" panose="020B0604020202020204" pitchFamily="34" charset="0"/>
              </a:rPr>
              <a:t> lại không bị đổ?</a:t>
            </a:r>
          </a:p>
        </p:txBody>
      </p:sp>
    </p:spTree>
    <p:extLst>
      <p:ext uri="{BB962C8B-B14F-4D97-AF65-F5344CB8AC3E}">
        <p14:creationId xmlns:p14="http://schemas.microsoft.com/office/powerpoint/2010/main" val="1041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8019C2DE-7F84-452F-8EE1-F807D05C4A0E}"/>
              </a:ext>
            </a:extLst>
          </p:cNvPr>
          <p:cNvSpPr txBox="1"/>
          <p:nvPr/>
        </p:nvSpPr>
        <p:spPr>
          <a:xfrm>
            <a:off x="320778" y="0"/>
            <a:ext cx="6098458" cy="646331"/>
          </a:xfrm>
          <a:prstGeom prst="rect">
            <a:avLst/>
          </a:prstGeom>
          <a:noFill/>
        </p:spPr>
        <p:txBody>
          <a:bodyPr wrap="square">
            <a:spAutoFit/>
          </a:bodyPr>
          <a:lstStyle/>
          <a:p>
            <a:pPr marL="285750" indent="-285750" algn="just">
              <a:buFontTx/>
              <a:buChar char="-"/>
            </a:pPr>
            <a:r>
              <a:rPr lang="en-US" b="0" i="0" dirty="0" err="1">
                <a:effectLst/>
                <a:latin typeface="Arial" panose="020B0604020202020204" pitchFamily="34" charset="0"/>
              </a:rPr>
              <a:t>Điều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 </a:t>
            </a:r>
            <a:r>
              <a:rPr lang="en-US" b="0" i="0" dirty="0" err="1">
                <a:effectLst/>
                <a:latin typeface="Arial" panose="020B0604020202020204" pitchFamily="34" charset="0"/>
              </a:rPr>
              <a:t>đã</a:t>
            </a:r>
            <a:r>
              <a:rPr lang="en-US" b="0" i="0" dirty="0">
                <a:effectLst/>
                <a:latin typeface="Arial" panose="020B0604020202020204" pitchFamily="34" charset="0"/>
              </a:rPr>
              <a:t> </a:t>
            </a:r>
            <a:r>
              <a:rPr lang="en-US" b="0" i="0" dirty="0" err="1">
                <a:effectLst/>
                <a:latin typeface="Arial" panose="020B0604020202020204" pitchFamily="34" charset="0"/>
              </a:rPr>
              <a:t>xảy</a:t>
            </a:r>
            <a:r>
              <a:rPr lang="en-US" b="0" i="0" dirty="0">
                <a:effectLst/>
                <a:latin typeface="Arial" panose="020B0604020202020204" pitchFamily="34" charset="0"/>
              </a:rPr>
              <a:t> ra </a:t>
            </a:r>
            <a:r>
              <a:rPr lang="en-US" b="0" i="0" dirty="0" err="1">
                <a:effectLst/>
                <a:latin typeface="Arial" panose="020B0604020202020204" pitchFamily="34" charset="0"/>
              </a:rPr>
              <a:t>với</a:t>
            </a:r>
            <a:r>
              <a:rPr lang="en-US" b="0" i="0" dirty="0">
                <a:effectLst/>
                <a:latin typeface="Arial" panose="020B0604020202020204" pitchFamily="34" charset="0"/>
              </a:rPr>
              <a:t> con </a:t>
            </a:r>
            <a:r>
              <a:rPr lang="en-US" b="0" i="0" dirty="0" err="1">
                <a:effectLst/>
                <a:latin typeface="Arial" panose="020B0604020202020204" pitchFamily="34" charset="0"/>
              </a:rPr>
              <a:t>cáo</a:t>
            </a:r>
            <a:r>
              <a:rPr lang="en-US" b="0" i="0" dirty="0">
                <a:effectLst/>
                <a:latin typeface="Arial" panose="020B0604020202020204" pitchFamily="34" charset="0"/>
              </a:rPr>
              <a:t>?</a:t>
            </a:r>
          </a:p>
          <a:p>
            <a:pPr marL="285750" indent="-285750" algn="just">
              <a:buFontTx/>
              <a:buChar char="-"/>
            </a:pPr>
            <a:r>
              <a:rPr lang="en-US" dirty="0">
                <a:latin typeface="Arial" panose="020B0604020202020204" pitchFamily="34" charset="0"/>
              </a:rPr>
              <a:t>Qua </a:t>
            </a:r>
            <a:r>
              <a:rPr lang="en-US" dirty="0" err="1">
                <a:latin typeface="Arial" panose="020B0604020202020204" pitchFamily="34" charset="0"/>
              </a:rPr>
              <a:t>câu</a:t>
            </a:r>
            <a:r>
              <a:rPr lang="en-US" dirty="0">
                <a:latin typeface="Arial" panose="020B0604020202020204" pitchFamily="34" charset="0"/>
              </a:rPr>
              <a:t> </a:t>
            </a:r>
            <a:r>
              <a:rPr lang="en-US" dirty="0" err="1">
                <a:latin typeface="Arial" panose="020B0604020202020204" pitchFamily="34" charset="0"/>
              </a:rPr>
              <a:t>chuyện</a:t>
            </a:r>
            <a:r>
              <a:rPr lang="en-US" dirty="0">
                <a:latin typeface="Arial" panose="020B0604020202020204" pitchFamily="34" charset="0"/>
              </a:rPr>
              <a:t> con </a:t>
            </a:r>
            <a:r>
              <a:rPr lang="en-US" dirty="0" err="1">
                <a:latin typeface="Arial" panose="020B0604020202020204" pitchFamily="34" charset="0"/>
              </a:rPr>
              <a:t>học</a:t>
            </a:r>
            <a:r>
              <a:rPr lang="en-US" dirty="0">
                <a:latin typeface="Arial" panose="020B0604020202020204" pitchFamily="34" charset="0"/>
              </a:rPr>
              <a:t> </a:t>
            </a:r>
            <a:r>
              <a:rPr lang="en-US" dirty="0" err="1">
                <a:latin typeface="Arial" panose="020B0604020202020204" pitchFamily="34" charset="0"/>
              </a:rPr>
              <a:t>đức</a:t>
            </a:r>
            <a:r>
              <a:rPr lang="en-US" dirty="0">
                <a:latin typeface="Arial" panose="020B0604020202020204" pitchFamily="34" charset="0"/>
              </a:rPr>
              <a:t> </a:t>
            </a:r>
            <a:r>
              <a:rPr lang="en-US" dirty="0" err="1">
                <a:latin typeface="Arial" panose="020B0604020202020204" pitchFamily="34" charset="0"/>
              </a:rPr>
              <a:t>tính</a:t>
            </a:r>
            <a:r>
              <a:rPr lang="en-US" dirty="0">
                <a:latin typeface="Arial" panose="020B0604020202020204" pitchFamily="34" charset="0"/>
              </a:rPr>
              <a:t> </a:t>
            </a:r>
            <a:r>
              <a:rPr lang="en-US" dirty="0" err="1">
                <a:latin typeface="Arial" panose="020B0604020202020204" pitchFamily="34" charset="0"/>
              </a:rPr>
              <a:t>gì</a:t>
            </a:r>
            <a:r>
              <a:rPr lang="en-US" dirty="0">
                <a:latin typeface="Arial" panose="020B0604020202020204" pitchFamily="34" charset="0"/>
              </a:rPr>
              <a:t> </a:t>
            </a:r>
            <a:r>
              <a:rPr lang="en-US" dirty="0" err="1">
                <a:latin typeface="Arial" panose="020B0604020202020204" pitchFamily="34" charset="0"/>
              </a:rPr>
              <a:t>của</a:t>
            </a:r>
            <a:r>
              <a:rPr lang="en-US" dirty="0">
                <a:latin typeface="Arial" panose="020B0604020202020204" pitchFamily="34" charset="0"/>
              </a:rPr>
              <a:t> </a:t>
            </a:r>
            <a:r>
              <a:rPr lang="en-US" dirty="0" err="1">
                <a:latin typeface="Arial" panose="020B0604020202020204" pitchFamily="34" charset="0"/>
              </a:rPr>
              <a:t>lơn</a:t>
            </a:r>
            <a:r>
              <a:rPr lang="en-US" dirty="0">
                <a:latin typeface="Arial" panose="020B0604020202020204" pitchFamily="34" charset="0"/>
              </a:rPr>
              <a:t> </a:t>
            </a:r>
            <a:r>
              <a:rPr lang="en-US" dirty="0" err="1">
                <a:latin typeface="Arial" panose="020B0604020202020204" pitchFamily="34" charset="0"/>
              </a:rPr>
              <a:t>cả</a:t>
            </a:r>
            <a:r>
              <a:rPr lang="en-US" dirty="0">
                <a:latin typeface="Arial" panose="020B0604020202020204" pitchFamily="34" charset="0"/>
              </a:rPr>
              <a:t>?</a:t>
            </a:r>
            <a:endParaRPr lang="vi-VN" b="0" i="0" dirty="0">
              <a:effectLst/>
              <a:latin typeface="Arial" panose="020B0604020202020204" pitchFamily="34" charset="0"/>
            </a:endParaRPr>
          </a:p>
        </p:txBody>
      </p:sp>
    </p:spTree>
    <p:extLst>
      <p:ext uri="{BB962C8B-B14F-4D97-AF65-F5344CB8AC3E}">
        <p14:creationId xmlns:p14="http://schemas.microsoft.com/office/powerpoint/2010/main" val="409528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507813" y="1846570"/>
            <a:ext cx="71763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3: </a:t>
            </a:r>
          </a:p>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cho</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trẻ</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xem</a:t>
            </a:r>
            <a:r>
              <a:rPr lang="en-US" altLang="vi-VN" sz="4400" b="1" dirty="0">
                <a:solidFill>
                  <a:srgbClr val="002060"/>
                </a:solidFill>
                <a:latin typeface="Times New Roman" panose="02020603050405020304" pitchFamily="18" charset="0"/>
                <a:cs typeface="Times New Roman" panose="02020603050405020304" pitchFamily="18" charset="0"/>
              </a:rPr>
              <a:t> video </a:t>
            </a:r>
            <a:r>
              <a:rPr lang="en-US" altLang="vi-VN" sz="4400" b="1" dirty="0" err="1">
                <a:solidFill>
                  <a:srgbClr val="002060"/>
                </a:solidFill>
                <a:latin typeface="Times New Roman" panose="02020603050405020304" pitchFamily="18" charset="0"/>
                <a:cs typeface="Times New Roman" panose="02020603050405020304" pitchFamily="18" charset="0"/>
              </a:rPr>
              <a:t>truyện</a:t>
            </a:r>
            <a:endParaRPr lang="en-US" altLang="vi-VN"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3" name="Rectangle 4">
            <a:extLst>
              <a:ext uri="{FF2B5EF4-FFF2-40B4-BE49-F238E27FC236}">
                <a16:creationId xmlns:a16="http://schemas.microsoft.com/office/drawing/2014/main" id="{53C56E10-CDB5-4F16-B981-4E09F7DE2D8B}"/>
              </a:ext>
            </a:extLst>
          </p:cNvPr>
          <p:cNvSpPr>
            <a:spLocks noChangeArrowheads="1"/>
          </p:cNvSpPr>
          <p:nvPr/>
        </p:nvSpPr>
        <p:spPr bwMode="auto">
          <a:xfrm>
            <a:off x="2941019" y="755189"/>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ỔN ĐỊNH TỔ CHỨC</a:t>
            </a:r>
          </a:p>
        </p:txBody>
      </p:sp>
      <p:sp>
        <p:nvSpPr>
          <p:cNvPr id="4" name="Rectangle 4">
            <a:extLst>
              <a:ext uri="{FF2B5EF4-FFF2-40B4-BE49-F238E27FC236}">
                <a16:creationId xmlns:a16="http://schemas.microsoft.com/office/drawing/2014/main" id="{AC67A495-FBAE-435B-B938-E4B4F3949C4F}"/>
              </a:ext>
            </a:extLst>
          </p:cNvPr>
          <p:cNvSpPr>
            <a:spLocks noChangeArrowheads="1"/>
          </p:cNvSpPr>
          <p:nvPr/>
        </p:nvSpPr>
        <p:spPr bwMode="auto">
          <a:xfrm>
            <a:off x="3404367" y="29569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Cháu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nhân</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37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 ♫ Bài hát thiếu nhi vui nhộn cho trẻ mầm non">
            <a:hlinkClick r:id="" action="ppaction://media"/>
            <a:extLst>
              <a:ext uri="{FF2B5EF4-FFF2-40B4-BE49-F238E27FC236}">
                <a16:creationId xmlns:a16="http://schemas.microsoft.com/office/drawing/2014/main" id="{F16F041E-D1DF-48C6-83B3-334BBF4FA7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14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149B5A86-FFA5-434A-9A71-10432D212905}"/>
              </a:ext>
            </a:extLst>
          </p:cNvPr>
          <p:cNvSpPr>
            <a:spLocks noChangeArrowheads="1"/>
          </p:cNvSpPr>
          <p:nvPr/>
        </p:nvSpPr>
        <p:spPr bwMode="auto">
          <a:xfrm>
            <a:off x="2711194" y="110489"/>
            <a:ext cx="7273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Các</a:t>
            </a:r>
            <a:r>
              <a:rPr lang="en-US" altLang="vi-VN" sz="2400" b="1" dirty="0">
                <a:solidFill>
                  <a:srgbClr val="002060"/>
                </a:solidFill>
                <a:latin typeface="Times New Roman" panose="02020603050405020304" pitchFamily="18" charset="0"/>
                <a:cs typeface="Times New Roman" panose="02020603050405020304" pitchFamily="18" charset="0"/>
              </a:rPr>
              <a:t> con </a:t>
            </a:r>
            <a:r>
              <a:rPr lang="en-US" altLang="vi-VN" sz="2400" b="1" dirty="0" err="1">
                <a:solidFill>
                  <a:srgbClr val="002060"/>
                </a:solidFill>
                <a:latin typeface="Times New Roman" panose="02020603050405020304" pitchFamily="18" charset="0"/>
                <a:cs typeface="Times New Roman" panose="02020603050405020304" pitchFamily="18" charset="0"/>
              </a:rPr>
              <a:t>vừa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nói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pic>
        <p:nvPicPr>
          <p:cNvPr id="1026" name="Picture 2" descr="Giáo Án Cháu Yêu Cô Chú Công Nhân &amp;quot;, Gián Án Day Hat">
            <a:extLst>
              <a:ext uri="{FF2B5EF4-FFF2-40B4-BE49-F238E27FC236}">
                <a16:creationId xmlns:a16="http://schemas.microsoft.com/office/drawing/2014/main" id="{66CF85A3-A097-4D8F-98B6-34E76176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809" y="1020865"/>
            <a:ext cx="7028861" cy="522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TIẾN HÀNH TỔ CHỨC</a:t>
            </a:r>
          </a:p>
        </p:txBody>
      </p:sp>
    </p:spTree>
    <p:extLst>
      <p:ext uri="{BB962C8B-B14F-4D97-AF65-F5344CB8AC3E}">
        <p14:creationId xmlns:p14="http://schemas.microsoft.com/office/powerpoint/2010/main" val="27383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2400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sp>
        <p:nvSpPr>
          <p:cNvPr id="3" name="Rectangle 2"/>
          <p:cNvSpPr/>
          <p:nvPr/>
        </p:nvSpPr>
        <p:spPr>
          <a:xfrm>
            <a:off x="2101755" y="224135"/>
            <a:ext cx="7874758" cy="1169551"/>
          </a:xfrm>
          <a:prstGeom prst="rect">
            <a:avLst/>
          </a:prstGeom>
          <a:noFill/>
        </p:spPr>
        <p:txBody>
          <a:bodyPr wrap="square" lIns="91440" tIns="45720" rIns="91440" bIns="45720">
            <a:spAutoFit/>
          </a:bodyPr>
          <a:lstStyle/>
          <a:p>
            <a:pPr algn="ctr"/>
            <a:r>
              <a:rPr lang="en-US" sz="7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UTM Avo" panose="02040603050506020204" pitchFamily="18" charset="0"/>
              </a:rPr>
              <a:t>Ba </a:t>
            </a:r>
            <a:r>
              <a:rPr lang="en-US" sz="7000" b="1" cap="none"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UTM Avo" panose="02040603050506020204" pitchFamily="18" charset="0"/>
              </a:rPr>
              <a:t>chú</a:t>
            </a:r>
            <a:r>
              <a:rPr lang="en-US" sz="7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UTM Avo" panose="02040603050506020204" pitchFamily="18" charset="0"/>
              </a:rPr>
              <a:t> </a:t>
            </a:r>
            <a:r>
              <a:rPr lang="en-US" sz="7000" b="1" cap="none"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UTM Avo" panose="02040603050506020204" pitchFamily="18" charset="0"/>
              </a:rPr>
              <a:t>lợn</a:t>
            </a:r>
            <a:r>
              <a:rPr lang="en-US" sz="7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UTM Avo" panose="02040603050506020204" pitchFamily="18" charset="0"/>
              </a:rPr>
              <a:t> con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421" y="3019293"/>
            <a:ext cx="5827594" cy="3681768"/>
          </a:xfrm>
          <a:prstGeom prst="rect">
            <a:avLst/>
          </a:prstGeom>
        </p:spPr>
      </p:pic>
    </p:spTree>
    <p:extLst>
      <p:ext uri="{BB962C8B-B14F-4D97-AF65-F5344CB8AC3E}">
        <p14:creationId xmlns:p14="http://schemas.microsoft.com/office/powerpoint/2010/main" val="49051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Tree>
    <p:extLst>
      <p:ext uri="{BB962C8B-B14F-4D97-AF65-F5344CB8AC3E}">
        <p14:creationId xmlns:p14="http://schemas.microsoft.com/office/powerpoint/2010/main" val="2608228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390</Words>
  <Application>Microsoft Office PowerPoint</Application>
  <PresentationFormat>Widescreen</PresentationFormat>
  <Paragraphs>57</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42</cp:revision>
  <dcterms:created xsi:type="dcterms:W3CDTF">2021-11-09T13:37:04Z</dcterms:created>
  <dcterms:modified xsi:type="dcterms:W3CDTF">2024-02-21T04:05:07Z</dcterms:modified>
</cp:coreProperties>
</file>