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83" r:id="rId3"/>
    <p:sldId id="257" r:id="rId4"/>
    <p:sldId id="258" r:id="rId5"/>
    <p:sldId id="259" r:id="rId6"/>
    <p:sldId id="260" r:id="rId7"/>
    <p:sldId id="273" r:id="rId8"/>
    <p:sldId id="274" r:id="rId9"/>
    <p:sldId id="276" r:id="rId10"/>
    <p:sldId id="277" r:id="rId11"/>
    <p:sldId id="278" r:id="rId12"/>
    <p:sldId id="279" r:id="rId13"/>
    <p:sldId id="280" r:id="rId14"/>
    <p:sldId id="261" r:id="rId15"/>
    <p:sldId id="281" r:id="rId16"/>
    <p:sldId id="282" r:id="rId17"/>
    <p:sldId id="262" r:id="rId18"/>
    <p:sldId id="268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2B259-19A4-4478-B5A4-167A0278AA7A}" type="datetimeFigureOut">
              <a:rPr lang="vi-VN" smtClean="0"/>
              <a:t>03/10/2024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A5FB4-315D-4887-AD5D-E253EABEED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343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AEFC2C-0F1A-496E-8432-A927E0C995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DD5DDF-F5E6-4D0A-A691-5F936499C4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C2FA57-4730-408F-A84F-C4715989CB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0E609B-AC71-40A9-AEA4-463508C56A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2516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4A174A-3911-4F52-AEE1-FE11C6B379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7BEE9E-F75A-4A05-B350-AD8F258BFF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A3B947-F860-4819-8904-63133F6DD4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BBE2F4-CAE6-49BD-B00A-BCED13B399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884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ED126C-ADCB-4975-B784-293E6B7CB0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5C5178-B0AA-4658-ADF9-E2C94D499F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08841B-0408-4407-A2EA-D6E9130FD0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3227E9-594F-49DD-BBA2-42C518C3CB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5341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44830C-4951-400E-B93D-E43355D928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8A9935-C0FC-43DB-8198-D0277AB47D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A7F6F1-82D1-42C5-B83E-CB4E2A7FA3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E371BC-3370-4C39-A635-0D875FEA05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208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DD3D136-5087-4DDA-8832-5EFC487DBA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9300EC6-1AAD-426E-8871-162FD25C2B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4195C43-04D7-4656-A4E5-F3CF3C5084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DA22CF-AEDC-4BAF-8E1D-FF2580DBE7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233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C388EA6-03B6-4774-86D1-E5F4DFD6B8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84872A3-C703-4D60-A1CA-F56DFF67DA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B643B69-90E2-46AD-A791-E6745DF8BD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4D428D-6072-4CC9-B8B2-026B406056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4032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18205D3-5AE1-46D2-A050-8F399875E9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E2A0DFC-675C-463A-847E-5A83AF8571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FAF886E-1F5B-4102-946E-98AA70DD2E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AF40F-0F73-4EAB-B0A2-EB5E4179AD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169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F19C21-BB9E-441E-A4CD-CC1A7D4731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105286-48CB-4F44-80DF-A48FB842B7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862694-B655-435F-9488-BC0D01A600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8CB599-BFF5-4BC2-8FCC-B8C3013870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049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527F88-C56E-4060-8AF6-F5644DBC54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8C23A2-F441-4CB8-B452-71A883D592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7FFB83-5D0B-4F64-8015-DEA76B9EEC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4C7D91-765C-4D35-8072-AD0EFE2E51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80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4A2385-5284-489A-AAE7-36DAD1BC0F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81177C-1D71-4D05-AC9E-EA8347A49D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C6EBE5-C171-4A2B-95E0-CEC2C69C6B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2EFB2E-DBBC-4770-ACE4-771210AFE9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339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A9157E-DD56-446C-A57C-515532B89B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924990-0033-4EB3-93B1-37799E2976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D0F21B-22A6-4089-87FE-02750D6BC0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97FEF4-6F5A-41E6-8527-AB40D91A06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791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9459AF2-415F-4290-A040-8989FB79C6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4269CCB-352A-4E7E-93E0-B50B15521C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AE9DF8B-6D08-440B-9812-BF68E81A9D2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3E0E7B9-7720-4AB8-9C21-733D2BC6F08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ED7D24A-BEFB-4F88-A2F3-B331409CE30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F1C62B4-18AD-424A-BF12-2107A02E30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007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99+ hình nền mầm non đẹp dễ thương xinh xắn nhất cho bé - Học M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1524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85783"/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 defTabSz="685783"/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  <a:endParaRPr lang="vi-VN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6318" y="2133600"/>
            <a:ext cx="6391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83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PHÁT TRIỂN NGÔN NGỮ</a:t>
            </a:r>
          </a:p>
        </p:txBody>
      </p:sp>
      <p:sp>
        <p:nvSpPr>
          <p:cNvPr id="7" name="Rectangle 6"/>
          <p:cNvSpPr/>
          <p:nvPr/>
        </p:nvSpPr>
        <p:spPr>
          <a:xfrm>
            <a:off x="2124567" y="2656820"/>
            <a:ext cx="48948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83"/>
            <a:r>
              <a:rPr lang="vi-V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1676400" y="3192236"/>
            <a:ext cx="594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83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MGL (5-6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defTabSz="685783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35" y="889545"/>
            <a:ext cx="753130" cy="75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7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164-291-large">
            <a:extLst>
              <a:ext uri="{FF2B5EF4-FFF2-40B4-BE49-F238E27FC236}">
                <a16:creationId xmlns:a16="http://schemas.microsoft.com/office/drawing/2014/main" id="{FDB6F5CE-37A7-4F86-A82E-E6377CDF0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1333" r="9334" b="20000"/>
          <a:stretch>
            <a:fillRect/>
          </a:stretch>
        </p:blipFill>
        <p:spPr bwMode="auto">
          <a:xfrm>
            <a:off x="5562600" y="2057400"/>
            <a:ext cx="3429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3" name="Line 17">
            <a:extLst>
              <a:ext uri="{FF2B5EF4-FFF2-40B4-BE49-F238E27FC236}">
                <a16:creationId xmlns:a16="http://schemas.microsoft.com/office/drawing/2014/main" id="{2C68D6C3-2757-4764-A5B6-ED36A38777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2819400"/>
            <a:ext cx="1905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0" name="Rectangle 20">
            <a:extLst>
              <a:ext uri="{FF2B5EF4-FFF2-40B4-BE49-F238E27FC236}">
                <a16:creationId xmlns:a16="http://schemas.microsoft.com/office/drawing/2014/main" id="{0A834B35-06D6-4871-87E7-3F806A739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638800"/>
            <a:ext cx="549220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</a:t>
            </a:r>
            <a:r>
              <a:rPr kumimoji="0" lang="en-US" alt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Hu¬u</a:t>
            </a:r>
            <a:r>
              <a:rPr kumimoji="0" lang="en-US" alt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mua</a:t>
            </a:r>
            <a:r>
              <a:rPr kumimoji="0" lang="en-US" alt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s÷a</a:t>
            </a:r>
            <a:r>
              <a:rPr kumimoji="0" lang="en-US" alt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bét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pic>
        <p:nvPicPr>
          <p:cNvPr id="9221" name="Picture 17" descr="anh-2-8171-1433120235.jpg">
            <a:extLst>
              <a:ext uri="{FF2B5EF4-FFF2-40B4-BE49-F238E27FC236}">
                <a16:creationId xmlns:a16="http://schemas.microsoft.com/office/drawing/2014/main" id="{849E01A4-771A-49D3-8621-FDE132BBE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57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080926151340-551-496">
            <a:extLst>
              <a:ext uri="{FF2B5EF4-FFF2-40B4-BE49-F238E27FC236}">
                <a16:creationId xmlns:a16="http://schemas.microsoft.com/office/drawing/2014/main" id="{C952A499-5988-4ABB-8C1C-09315137A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3" t="17583" r="13142"/>
          <a:stretch>
            <a:fillRect/>
          </a:stretch>
        </p:blipFill>
        <p:spPr bwMode="auto">
          <a:xfrm>
            <a:off x="304800" y="914400"/>
            <a:ext cx="3124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Line 18">
            <a:extLst>
              <a:ext uri="{FF2B5EF4-FFF2-40B4-BE49-F238E27FC236}">
                <a16:creationId xmlns:a16="http://schemas.microsoft.com/office/drawing/2014/main" id="{41CB4F12-6BF7-4879-B9F2-645241F7E4A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48000" y="2514600"/>
            <a:ext cx="24384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4" name="Rectangle 20">
            <a:extLst>
              <a:ext uri="{FF2B5EF4-FFF2-40B4-BE49-F238E27FC236}">
                <a16:creationId xmlns:a16="http://schemas.microsoft.com/office/drawing/2014/main" id="{AA4EA54D-6360-4113-8F1C-C9E6185B0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574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245" name="Rectangle 21">
            <a:extLst>
              <a:ext uri="{FF2B5EF4-FFF2-40B4-BE49-F238E27FC236}">
                <a16:creationId xmlns:a16="http://schemas.microsoft.com/office/drawing/2014/main" id="{EF60F3A3-3F39-4C9E-8DEB-8B7BEC1D0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6388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</a:t>
            </a:r>
            <a:r>
              <a:rPr kumimoji="0" lang="en-US" alt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vant" panose="020B7200000000000000" pitchFamily="34" charset="0"/>
              </a:rPr>
              <a:t>Nai</a:t>
            </a: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vant" panose="020B7200000000000000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vant" panose="020B7200000000000000" pitchFamily="34" charset="0"/>
              </a:rPr>
              <a:t>s÷a</a:t>
            </a:r>
            <a:r>
              <a:rPr kumimoji="0" lang="en-US" alt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vant" panose="020B7200000000000000" pitchFamily="34" charset="0"/>
              </a:rPr>
              <a:t> ®</a:t>
            </a:r>
            <a:r>
              <a:rPr kumimoji="0" lang="en-US" alt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vant" panose="020B7200000000000000" pitchFamily="34" charset="0"/>
              </a:rPr>
              <a:t>Ëu</a:t>
            </a:r>
            <a:r>
              <a:rPr kumimoji="0" lang="en-US" alt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vant" panose="020B7200000000000000" pitchFamily="34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vant" panose="020B7200000000000000" pitchFamily="34" charset="0"/>
              </a:rPr>
              <a:t>nµnh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10246" name="Rectangle 26">
            <a:extLst>
              <a:ext uri="{FF2B5EF4-FFF2-40B4-BE49-F238E27FC236}">
                <a16:creationId xmlns:a16="http://schemas.microsoft.com/office/drawing/2014/main" id="{9AA80375-23BF-4FF4-9FA0-90A937DF2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048000"/>
            <a:ext cx="3952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4103" name="Picture 7" descr="huou">
            <a:extLst>
              <a:ext uri="{FF2B5EF4-FFF2-40B4-BE49-F238E27FC236}">
                <a16:creationId xmlns:a16="http://schemas.microsoft.com/office/drawing/2014/main" id="{C2C95791-6626-462B-A2B1-1A949D502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85800"/>
            <a:ext cx="5181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2">
            <a:extLst>
              <a:ext uri="{FF2B5EF4-FFF2-40B4-BE49-F238E27FC236}">
                <a16:creationId xmlns:a16="http://schemas.microsoft.com/office/drawing/2014/main" id="{068CC658-41F7-46D9-B05F-DB1CC6FC4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334000"/>
            <a:ext cx="8686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</a:t>
            </a:r>
            <a:r>
              <a:rPr kumimoji="0" lang="en-US" alt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vant" panose="020B7200000000000000" pitchFamily="34" charset="0"/>
              </a:rPr>
              <a:t>Chóc</a:t>
            </a:r>
            <a:r>
              <a:rPr kumimoji="0" lang="en-US" alt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vant" panose="020B7200000000000000" pitchFamily="34" charset="0"/>
              </a:rPr>
              <a:t> b¹n </a:t>
            </a:r>
            <a:r>
              <a:rPr kumimoji="0" lang="en-US" alt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vant" panose="020B7200000000000000" pitchFamily="34" charset="0"/>
              </a:rPr>
              <a:t>khoÎ</a:t>
            </a:r>
            <a:r>
              <a:rPr kumimoji="0" lang="en-US" alt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vant" panose="020B7200000000000000" pitchFamily="34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vant" panose="020B7200000000000000" pitchFamily="34" charset="0"/>
              </a:rPr>
              <a:t>nhanh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Avant" panose="020B7200000000000000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vant" panose="020B7200000000000000" pitchFamily="34" charset="0"/>
              </a:rPr>
              <a:t>        </a:t>
            </a:r>
            <a:r>
              <a:rPr kumimoji="0" lang="en-US" alt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vant" panose="020B7200000000000000" pitchFamily="34" charset="0"/>
              </a:rPr>
              <a:t>Cïng</a:t>
            </a:r>
            <a:r>
              <a:rPr kumimoji="0" lang="en-US" alt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vant" panose="020B7200000000000000" pitchFamily="34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vant" panose="020B7200000000000000" pitchFamily="34" charset="0"/>
              </a:rPr>
              <a:t>nhau</a:t>
            </a:r>
            <a:r>
              <a:rPr kumimoji="0" lang="en-US" alt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vant" panose="020B7200000000000000" pitchFamily="34" charset="0"/>
              </a:rPr>
              <a:t> ®</a:t>
            </a:r>
            <a:r>
              <a:rPr kumimoji="0" lang="en-US" alt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vant" panose="020B7200000000000000" pitchFamily="34" charset="0"/>
              </a:rPr>
              <a:t>Õn</a:t>
            </a:r>
            <a:r>
              <a:rPr kumimoji="0" lang="en-US" alt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vant" panose="020B7200000000000000" pitchFamily="34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vant" panose="020B7200000000000000" pitchFamily="34" charset="0"/>
              </a:rPr>
              <a:t>líp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Avant" panose="020B7200000000000000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7" name="Rectangle 16">
            <a:extLst>
              <a:ext uri="{FF2B5EF4-FFF2-40B4-BE49-F238E27FC236}">
                <a16:creationId xmlns:a16="http://schemas.microsoft.com/office/drawing/2014/main" id="{61621AF3-8F02-4B83-ADAB-3A0B169B3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-152400"/>
            <a:ext cx="4318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11268" name="Picture 11" descr="IMG_20150922_223121 (3)">
            <a:extLst>
              <a:ext uri="{FF2B5EF4-FFF2-40B4-BE49-F238E27FC236}">
                <a16:creationId xmlns:a16="http://schemas.microsoft.com/office/drawing/2014/main" id="{8D84546C-7856-4F7C-AF44-5C040200B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763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2">
            <a:extLst>
              <a:ext uri="{FF2B5EF4-FFF2-40B4-BE49-F238E27FC236}">
                <a16:creationId xmlns:a16="http://schemas.microsoft.com/office/drawing/2014/main" id="{A2404014-A9FF-4335-8C47-02F249E05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6096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189" name="Picture 21" descr="huou">
            <a:extLst>
              <a:ext uri="{FF2B5EF4-FFF2-40B4-BE49-F238E27FC236}">
                <a16:creationId xmlns:a16="http://schemas.microsoft.com/office/drawing/2014/main" id="{DC853FC9-5A9D-42A5-9052-9E8F09B24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0" r="16800" b="6201"/>
          <a:stretch>
            <a:fillRect/>
          </a:stretch>
        </p:blipFill>
        <p:spPr bwMode="auto">
          <a:xfrm>
            <a:off x="6019800" y="2209800"/>
            <a:ext cx="1676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AutoShape 31">
            <a:extLst>
              <a:ext uri="{FF2B5EF4-FFF2-40B4-BE49-F238E27FC236}">
                <a16:creationId xmlns:a16="http://schemas.microsoft.com/office/drawing/2014/main" id="{F227E8DE-7A3E-4E0B-90E6-FA85D72BD247}"/>
              </a:ext>
            </a:extLst>
          </p:cNvPr>
          <p:cNvSpPr>
            <a:spLocks noChangeArrowheads="1"/>
          </p:cNvSpPr>
          <p:nvPr/>
        </p:nvSpPr>
        <p:spPr bwMode="auto">
          <a:xfrm rot="7001935">
            <a:off x="3160713" y="3925887"/>
            <a:ext cx="228600" cy="149225"/>
          </a:xfrm>
          <a:prstGeom prst="rtTriangle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202" name="Picture 34">
            <a:extLst>
              <a:ext uri="{FF2B5EF4-FFF2-40B4-BE49-F238E27FC236}">
                <a16:creationId xmlns:a16="http://schemas.microsoft.com/office/drawing/2014/main" id="{D0288370-B3D8-4F59-BA7F-70A79E1E4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33800"/>
            <a:ext cx="98425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35">
            <a:extLst>
              <a:ext uri="{FF2B5EF4-FFF2-40B4-BE49-F238E27FC236}">
                <a16:creationId xmlns:a16="http://schemas.microsoft.com/office/drawing/2014/main" id="{F15BFBBD-68CE-4226-B4CF-18877A4D9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57200"/>
            <a:ext cx="4318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2295" name="Rectangle 36">
            <a:extLst>
              <a:ext uri="{FF2B5EF4-FFF2-40B4-BE49-F238E27FC236}">
                <a16:creationId xmlns:a16="http://schemas.microsoft.com/office/drawing/2014/main" id="{C0BEDD54-CA10-435C-B983-BA35B4147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743200"/>
            <a:ext cx="4318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12296" name="Picture 18" descr="7">
            <a:extLst>
              <a:ext uri="{FF2B5EF4-FFF2-40B4-BE49-F238E27FC236}">
                <a16:creationId xmlns:a16="http://schemas.microsoft.com/office/drawing/2014/main" id="{4520F7AF-E9DC-4BB6-A343-7EE4A7B65279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257800"/>
          </a:xfrm>
        </p:spPr>
      </p:pic>
      <p:sp>
        <p:nvSpPr>
          <p:cNvPr id="12297" name="Text Box 20">
            <a:extLst>
              <a:ext uri="{FF2B5EF4-FFF2-40B4-BE49-F238E27FC236}">
                <a16:creationId xmlns:a16="http://schemas.microsoft.com/office/drawing/2014/main" id="{8766F503-BD60-4957-81BE-C4B84C660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487988"/>
            <a:ext cx="7696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Học tập thật tốt                  Trò giỏi kết đoàn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Xứng đáng cháu ngoan     Thắm tình bè bạn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0.01112 L -0.33334 -0.188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Border-88074">
            <a:extLst>
              <a:ext uri="{FF2B5EF4-FFF2-40B4-BE49-F238E27FC236}">
                <a16:creationId xmlns:a16="http://schemas.microsoft.com/office/drawing/2014/main" id="{62AB967E-8F63-45A2-A8F6-2D258857A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5">
            <a:extLst>
              <a:ext uri="{FF2B5EF4-FFF2-40B4-BE49-F238E27FC236}">
                <a16:creationId xmlns:a16="http://schemas.microsoft.com/office/drawing/2014/main" id="{B783F225-E18D-4420-B49B-D9C862A03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2192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6" name="Text Box 6">
            <a:extLst>
              <a:ext uri="{FF2B5EF4-FFF2-40B4-BE49-F238E27FC236}">
                <a16:creationId xmlns:a16="http://schemas.microsoft.com/office/drawing/2014/main" id="{45E814D2-8A9A-435D-B623-DB4583516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819400"/>
            <a:ext cx="5895975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01" name="Rectangle 9">
            <a:extLst>
              <a:ext uri="{FF2B5EF4-FFF2-40B4-BE49-F238E27FC236}">
                <a16:creationId xmlns:a16="http://schemas.microsoft.com/office/drawing/2014/main" id="{894F1189-1D74-40A7-BAB0-4FD1D0EAB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648200"/>
            <a:ext cx="184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0" normalizeH="0" baseline="0" noProof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A728DB4F-1785-4505-858D-B8D164E2D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8213" y="685800"/>
            <a:ext cx="4587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9" name="Text Box 7">
            <a:extLst>
              <a:ext uri="{FF2B5EF4-FFF2-40B4-BE49-F238E27FC236}">
                <a16:creationId xmlns:a16="http://schemas.microsoft.com/office/drawing/2014/main" id="{64E6F423-15A6-4BA7-A1DE-013A0AAF7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0"/>
            <a:ext cx="7467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 </a:t>
            </a:r>
            <a:r>
              <a:rPr kumimoji="0" lang="it-IT" altLang="en-US" sz="24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24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Bài thơ có tên là gì? Của tác giả nào?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24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Khi đến lớp học thì các bạn đã phát hiện gì?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24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khi biết bạn thỏ bị ốm, thì các bạn trong lớp  như thế nào?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24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C</a:t>
            </a:r>
            <a:r>
              <a:rPr kumimoji="0" lang="vi-VN" altLang="en-US" sz="24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ác con</a:t>
            </a:r>
            <a:r>
              <a:rPr kumimoji="0" lang="it-IT" altLang="en-US" sz="24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thấy tình cảm của các bạn dành cho thỏ thế nào? </a:t>
            </a:r>
            <a:r>
              <a:rPr kumimoji="0" lang="en-US" altLang="en-US" sz="24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trong câu thơ nào?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Nếu như trong lớp mình có bạn bị ốm thì c/c làm gì?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GD: Trẻ yêu thương, quan tâm giúp đỡ nhau….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Motion origin="layout" path="M 0.45833 0.05486 C 0.45833 0.05532 0.20087 0.00717 -0.0566 -0.040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47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hong-thuy-02.jpg">
            <a:extLst>
              <a:ext uri="{FF2B5EF4-FFF2-40B4-BE49-F238E27FC236}">
                <a16:creationId xmlns:a16="http://schemas.microsoft.com/office/drawing/2014/main" id="{65300208-DCD6-4C59-AF77-DC682731C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 descr="hoa bướm">
            <a:extLst>
              <a:ext uri="{FF2B5EF4-FFF2-40B4-BE49-F238E27FC236}">
                <a16:creationId xmlns:a16="http://schemas.microsoft.com/office/drawing/2014/main" id="{ACF03A1C-03B8-4F19-AB80-68C6641D7B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1143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7" descr="hoa bướm">
            <a:extLst>
              <a:ext uri="{FF2B5EF4-FFF2-40B4-BE49-F238E27FC236}">
                <a16:creationId xmlns:a16="http://schemas.microsoft.com/office/drawing/2014/main" id="{A3104342-BEBD-4C2E-BD47-67748545A3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410200"/>
            <a:ext cx="1143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7">
            <a:extLst>
              <a:ext uri="{FF2B5EF4-FFF2-40B4-BE49-F238E27FC236}">
                <a16:creationId xmlns:a16="http://schemas.microsoft.com/office/drawing/2014/main" id="{C34081A6-1A59-44E1-8A8E-6202F1B7E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447800"/>
            <a:ext cx="83058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 Dạy trẻ đọc thơ: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320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kumimoji="0" lang="en-US" altLang="en-US" sz="32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trẻ đọc thơ theo các hình thức: cả lớp, tổ, nhóm, cá nhân.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320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Đọc </a:t>
            </a:r>
            <a:r>
              <a:rPr kumimoji="0" lang="en-US" altLang="en-US" sz="32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 nối tiếp.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2"/>
            <a:ext cx="9144000" cy="6837218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76400"/>
            <a:ext cx="3581400" cy="3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40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5"/>
            <a:ext cx="9144000" cy="6844145"/>
          </a:xfrm>
        </p:spPr>
      </p:pic>
      <p:sp>
        <p:nvSpPr>
          <p:cNvPr id="5" name="Rectangle 4"/>
          <p:cNvSpPr/>
          <p:nvPr/>
        </p:nvSpPr>
        <p:spPr>
          <a:xfrm>
            <a:off x="1026803" y="2667000"/>
            <a:ext cx="7090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1" cap="none" spc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Xin chào 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236675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Top 75+ hình nền powerpoint học tậ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24662" y="623455"/>
            <a:ext cx="4042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MỤC ĐÍCH – YÊU CẦU</a:t>
            </a:r>
            <a:endParaRPr lang="vi-VN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1219200"/>
            <a:ext cx="662939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+mj-lt"/>
              </a:rPr>
              <a:t>1</a:t>
            </a:r>
            <a:r>
              <a:rPr lang="vi-VN" sz="2000" b="1" dirty="0">
                <a:solidFill>
                  <a:srgbClr val="002060"/>
                </a:solidFill>
                <a:latin typeface="+mj-lt"/>
              </a:rPr>
              <a:t>. Kiến Thức:</a:t>
            </a:r>
          </a:p>
          <a:p>
            <a:r>
              <a:rPr lang="vi-VN" dirty="0">
                <a:solidFill>
                  <a:srgbClr val="002060"/>
                </a:solidFill>
                <a:latin typeface="+mj-lt"/>
              </a:rPr>
              <a:t>- Trẻ biết tên t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hơ</a:t>
            </a:r>
            <a:r>
              <a:rPr lang="vi-VN" dirty="0">
                <a:solidFill>
                  <a:srgbClr val="002060"/>
                </a:solidFill>
                <a:latin typeface="+mj-lt"/>
              </a:rPr>
              <a:t> “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Tình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bạn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”,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tên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tác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giả</a:t>
            </a:r>
            <a:endParaRPr lang="vi-VN" dirty="0">
              <a:solidFill>
                <a:srgbClr val="002060"/>
              </a:solidFill>
              <a:latin typeface="+mj-lt"/>
            </a:endParaRPr>
          </a:p>
          <a:p>
            <a:r>
              <a:rPr lang="vi-VN" dirty="0">
                <a:solidFill>
                  <a:srgbClr val="002060"/>
                </a:solidFill>
                <a:latin typeface="+mj-lt"/>
              </a:rPr>
              <a:t>- Hiểu nội dung 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Thơ</a:t>
            </a:r>
            <a:r>
              <a:rPr lang="vi-VN" dirty="0">
                <a:solidFill>
                  <a:srgbClr val="002060"/>
                </a:solidFill>
                <a:latin typeface="+mj-lt"/>
              </a:rPr>
              <a:t> “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Nói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lên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tình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cảm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yêu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thương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các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bạn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trong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lớp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khi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Thỏ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bị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ốm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”</a:t>
            </a:r>
            <a:endParaRPr lang="vi-VN" dirty="0">
              <a:solidFill>
                <a:srgbClr val="002060"/>
              </a:solidFill>
              <a:latin typeface="+mj-lt"/>
            </a:endParaRPr>
          </a:p>
          <a:p>
            <a:r>
              <a:rPr lang="vi-VN" sz="2000" b="1" dirty="0">
                <a:solidFill>
                  <a:srgbClr val="002060"/>
                </a:solidFill>
                <a:latin typeface="+mj-lt"/>
              </a:rPr>
              <a:t>2. Kỹ năng:</a:t>
            </a:r>
          </a:p>
          <a:p>
            <a:r>
              <a:rPr lang="en-US" smtClean="0">
                <a:solidFill>
                  <a:srgbClr val="002060"/>
                </a:solidFill>
                <a:latin typeface="+mj-lt"/>
              </a:rPr>
              <a:t>- </a:t>
            </a:r>
            <a:r>
              <a:rPr lang="vi-VN" smtClean="0">
                <a:solidFill>
                  <a:srgbClr val="002060"/>
                </a:solidFill>
                <a:latin typeface="+mj-lt"/>
              </a:rPr>
              <a:t>Trẻ </a:t>
            </a:r>
            <a:r>
              <a:rPr lang="vi-VN" dirty="0">
                <a:solidFill>
                  <a:srgbClr val="002060"/>
                </a:solidFill>
                <a:latin typeface="+mj-lt"/>
              </a:rPr>
              <a:t>trả lời  được câu hỏi của cô rõ mạch lạ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c</a:t>
            </a:r>
            <a:endParaRPr lang="en-US" b="1" dirty="0">
              <a:solidFill>
                <a:srgbClr val="002060"/>
              </a:solidFill>
              <a:latin typeface="+mj-lt"/>
            </a:endParaRPr>
          </a:p>
          <a:p>
            <a:r>
              <a:rPr lang="en-US" smtClean="0">
                <a:solidFill>
                  <a:srgbClr val="002060"/>
                </a:solidFill>
                <a:latin typeface="+mj-lt"/>
              </a:rPr>
              <a:t>-  </a:t>
            </a:r>
            <a:r>
              <a:rPr lang="en-US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Phát </a:t>
            </a:r>
            <a:r>
              <a:rPr lang="en-US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triển</a:t>
            </a:r>
            <a:r>
              <a:rPr lang="en-US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vốn</a:t>
            </a:r>
            <a:r>
              <a:rPr lang="en-US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, </a:t>
            </a:r>
            <a:r>
              <a:rPr lang="en-US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ghi</a:t>
            </a:r>
            <a:r>
              <a:rPr lang="en-US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nhớ</a:t>
            </a:r>
            <a:r>
              <a:rPr lang="en-US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chủ</a:t>
            </a:r>
            <a:r>
              <a:rPr lang="en-US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định</a:t>
            </a:r>
            <a:endParaRPr lang="vi-VN" dirty="0">
              <a:solidFill>
                <a:srgbClr val="002060"/>
              </a:solidFill>
              <a:latin typeface="+mj-lt"/>
            </a:endParaRPr>
          </a:p>
          <a:p>
            <a:r>
              <a:rPr lang="vi-VN" sz="2000" b="1" dirty="0">
                <a:solidFill>
                  <a:srgbClr val="002060"/>
                </a:solidFill>
                <a:latin typeface="+mj-lt"/>
              </a:rPr>
              <a:t>3. Thái độ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: </a:t>
            </a:r>
          </a:p>
          <a:p>
            <a:r>
              <a:rPr lang="vi-VN" dirty="0">
                <a:solidFill>
                  <a:srgbClr val="002060"/>
                </a:solidFill>
                <a:latin typeface="+mj-lt"/>
              </a:rPr>
              <a:t>- Trẻ hứng thú nghe cô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đọc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thơ</a:t>
            </a:r>
            <a:endParaRPr lang="vi-VN" dirty="0">
              <a:solidFill>
                <a:srgbClr val="002060"/>
              </a:solidFill>
              <a:latin typeface="+mj-lt"/>
            </a:endParaRPr>
          </a:p>
          <a:p>
            <a:r>
              <a:rPr lang="vi-VN" dirty="0">
                <a:solidFill>
                  <a:srgbClr val="002060"/>
                </a:solidFill>
                <a:latin typeface="+mj-lt"/>
              </a:rPr>
              <a:t>- Giáo dục trẻ biết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yêu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thương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giúp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đỡ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,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quan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tâm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đến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các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bạn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trong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lớp</a:t>
            </a:r>
            <a:endParaRPr lang="vi-VN" dirty="0">
              <a:solidFill>
                <a:srgbClr val="002060"/>
              </a:solidFill>
              <a:latin typeface="+mj-lt"/>
            </a:endParaRPr>
          </a:p>
          <a:p>
            <a:endParaRPr lang="vi-VN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479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Top 75+ hình nền powerpoint học tậ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58554" y="1183403"/>
            <a:ext cx="2226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CHUẨN BỊ</a:t>
            </a:r>
            <a:endParaRPr lang="vi-VN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2057400"/>
            <a:ext cx="39701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Loa,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51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op 75+ hình nền powerpoint học tậ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41586" y="1085119"/>
            <a:ext cx="4660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CẤU TRÚC BÀI GIẢNG</a:t>
            </a:r>
            <a:endParaRPr lang="vi-VN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2720" y="2209800"/>
            <a:ext cx="503855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 defTabSz="685783">
              <a:buFont typeface="+mj-lt"/>
              <a:buAutoNum type="arabicPeriod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685783">
              <a:buFont typeface="+mj-lt"/>
              <a:buAutoNum type="arabicPeriod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685783">
              <a:buFont typeface="+mj-lt"/>
              <a:buAutoNum type="arabicPeriod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43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47"/>
            <a:ext cx="9143999" cy="6836635"/>
          </a:xfrm>
        </p:spPr>
      </p:pic>
      <p:sp>
        <p:nvSpPr>
          <p:cNvPr id="5" name="TextBox 4"/>
          <p:cNvSpPr txBox="1"/>
          <p:nvPr/>
        </p:nvSpPr>
        <p:spPr>
          <a:xfrm>
            <a:off x="1143000" y="2057400"/>
            <a:ext cx="69627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Ổn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883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Border-88074">
            <a:extLst>
              <a:ext uri="{FF2B5EF4-FFF2-40B4-BE49-F238E27FC236}">
                <a16:creationId xmlns:a16="http://schemas.microsoft.com/office/drawing/2014/main" id="{51059E67-8B3F-49A0-A6A3-C5905542F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5">
            <a:extLst>
              <a:ext uri="{FF2B5EF4-FFF2-40B4-BE49-F238E27FC236}">
                <a16:creationId xmlns:a16="http://schemas.microsoft.com/office/drawing/2014/main" id="{E61746A5-9C59-401B-ACF5-4EF65044E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2192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4" name="Text Box 6">
            <a:extLst>
              <a:ext uri="{FF2B5EF4-FFF2-40B4-BE49-F238E27FC236}">
                <a16:creationId xmlns:a16="http://schemas.microsoft.com/office/drawing/2014/main" id="{FC0A714F-126B-405B-BAE5-52B37FB8C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819400"/>
            <a:ext cx="5895975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01" name="Rectangle 9">
            <a:extLst>
              <a:ext uri="{FF2B5EF4-FFF2-40B4-BE49-F238E27FC236}">
                <a16:creationId xmlns:a16="http://schemas.microsoft.com/office/drawing/2014/main" id="{1C23FCA5-ECA8-476F-B6B0-9896593F4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648200"/>
            <a:ext cx="184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0" normalizeH="0" baseline="0" noProof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A9D35DD4-3093-4723-9438-764C02083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8213" y="685800"/>
            <a:ext cx="4587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8F1F7118-D649-4027-89DD-4377F3B8D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0"/>
            <a:ext cx="74676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</a:t>
            </a:r>
          </a:p>
        </p:txBody>
      </p:sp>
      <p:pic>
        <p:nvPicPr>
          <p:cNvPr id="27660" name="Picture 12" descr="BCKMC007">
            <a:extLst>
              <a:ext uri="{FF2B5EF4-FFF2-40B4-BE49-F238E27FC236}">
                <a16:creationId xmlns:a16="http://schemas.microsoft.com/office/drawing/2014/main" id="{592AFBD2-0AB6-42AA-B3D9-3BF910EE6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28600"/>
            <a:ext cx="869632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 Box 13">
            <a:extLst>
              <a:ext uri="{FF2B5EF4-FFF2-40B4-BE49-F238E27FC236}">
                <a16:creationId xmlns:a16="http://schemas.microsoft.com/office/drawing/2014/main" id="{FD61501E-9FEA-41F4-B722-AEF5649F0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101850"/>
            <a:ext cx="6096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Đọc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8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thơ</a:t>
            </a: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“Tình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bạn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Motion origin="layout" path="M 0.45833 0.05486 C 0.45833 0.05532 0.20087 0.00717 -0.0566 -0.040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47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3">
            <a:extLst>
              <a:ext uri="{FF2B5EF4-FFF2-40B4-BE49-F238E27FC236}">
                <a16:creationId xmlns:a16="http://schemas.microsoft.com/office/drawing/2014/main" id="{0F082F6B-6FC2-450D-BC8E-A1F558E78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0"/>
            <a:ext cx="792480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</a:t>
            </a:r>
            <a:r>
              <a:rPr kumimoji="0" lang="en-US" altLang="en-US" sz="33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TÌNH BẠN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altLang="en-US" sz="33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kumimoji="0" lang="en-US" altLang="en-US" sz="33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33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altLang="en-US" sz="33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330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Gâu </a:t>
            </a:r>
            <a:r>
              <a:rPr kumimoji="0" lang="en-US" altLang="en-US" sz="33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kumimoji="0" lang="en-US" altLang="en-US" sz="33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altLang="en-US" sz="33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khẽ</a:t>
            </a:r>
            <a:endParaRPr kumimoji="0" lang="en-US" altLang="en-US" sz="33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Thây</a:t>
            </a:r>
            <a:r>
              <a:rPr kumimoji="0" lang="en-US" altLang="en-US" sz="33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văng</a:t>
            </a:r>
            <a:r>
              <a:rPr kumimoji="0" lang="en-US" altLang="en-US" sz="33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kumimoji="0" lang="en-US" altLang="en-US" sz="33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kumimoji="0" lang="en-US" altLang="en-US" sz="33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3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kumimoji="0" lang="en-US" altLang="en-US" sz="330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 </a:t>
            </a:r>
            <a:r>
              <a:rPr kumimoji="0" lang="en-US" altLang="en-US" sz="33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altLang="en-US" sz="33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kumimoji="0" lang="en-US" altLang="en-US" sz="33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altLang="en-US" sz="33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3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kumimoji="0" lang="en-US" altLang="en-US" sz="330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        Này </a:t>
            </a:r>
            <a:r>
              <a:rPr kumimoji="0" lang="en-US" altLang="en-US" sz="33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3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kumimoji="0" lang="en-US" altLang="en-US" sz="33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kumimoji="0" lang="en-US" altLang="en-US" sz="33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kumimoji="0" lang="en-US" altLang="en-US" sz="33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33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kumimoji="0" lang="en-US" altLang="en-US" sz="33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sz="33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        </a:t>
            </a:r>
            <a:r>
              <a:rPr kumimoji="0" lang="en-US" altLang="en-US" sz="330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kumimoji="0" lang="en-US" altLang="en-US" sz="33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kumimoji="0" lang="en-US" altLang="en-US" sz="33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kumimoji="0" lang="en-US" altLang="en-US" sz="33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kumimoji="0" lang="en-US" altLang="en-US" sz="33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3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3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9" name="AutoShape 19">
            <a:extLst>
              <a:ext uri="{FF2B5EF4-FFF2-40B4-BE49-F238E27FC236}">
                <a16:creationId xmlns:a16="http://schemas.microsoft.com/office/drawing/2014/main" id="{45161953-5822-4809-B7E3-184481383409}"/>
              </a:ext>
            </a:extLst>
          </p:cNvPr>
          <p:cNvSpPr>
            <a:spLocks noChangeArrowheads="1"/>
          </p:cNvSpPr>
          <p:nvPr/>
        </p:nvSpPr>
        <p:spPr bwMode="auto">
          <a:xfrm rot="7001935">
            <a:off x="6021388" y="531812"/>
            <a:ext cx="76200" cy="79375"/>
          </a:xfrm>
          <a:prstGeom prst="rtTriangle">
            <a:avLst/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1" name="Rectangle 22">
            <a:extLst>
              <a:ext uri="{FF2B5EF4-FFF2-40B4-BE49-F238E27FC236}">
                <a16:creationId xmlns:a16="http://schemas.microsoft.com/office/drawing/2014/main" id="{A7900286-5F11-4441-8CA1-408802949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175" y="324643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6152" name="Rectangle 23">
            <a:extLst>
              <a:ext uri="{FF2B5EF4-FFF2-40B4-BE49-F238E27FC236}">
                <a16:creationId xmlns:a16="http://schemas.microsoft.com/office/drawing/2014/main" id="{5919789F-59A1-4CC3-9E94-38DD95B15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175" y="324643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6154" name="Picture 14" descr="IMG_20150922_222719 (1)">
            <a:extLst>
              <a:ext uri="{FF2B5EF4-FFF2-40B4-BE49-F238E27FC236}">
                <a16:creationId xmlns:a16="http://schemas.microsoft.com/office/drawing/2014/main" id="{5EF688BD-EF88-4F2B-951A-F8DC30E13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9144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Khe123">
            <a:extLst>
              <a:ext uri="{FF2B5EF4-FFF2-40B4-BE49-F238E27FC236}">
                <a16:creationId xmlns:a16="http://schemas.microsoft.com/office/drawing/2014/main" id="{99BBA1DA-DEDB-45FD-A0E0-AA0D29900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5562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0" name="Line 18">
            <a:extLst>
              <a:ext uri="{FF2B5EF4-FFF2-40B4-BE49-F238E27FC236}">
                <a16:creationId xmlns:a16="http://schemas.microsoft.com/office/drawing/2014/main" id="{64C6DC7F-DD97-40C0-AC44-BB373BCE902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10200" y="2133600"/>
            <a:ext cx="1828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2" name="Rectangle 22">
            <a:extLst>
              <a:ext uri="{FF2B5EF4-FFF2-40B4-BE49-F238E27FC236}">
                <a16:creationId xmlns:a16="http://schemas.microsoft.com/office/drawing/2014/main" id="{00419110-7457-4D32-AB66-43FDED78C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572000"/>
            <a:ext cx="60960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Gâu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tôi mu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khế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Khế ngọt l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 th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</a:t>
            </a:r>
          </a:p>
        </p:txBody>
      </p:sp>
      <p:pic>
        <p:nvPicPr>
          <p:cNvPr id="3097" name="Picture 25" descr="FC393A0D6B0F44E2BDCF0A912FDC3DC5">
            <a:extLst>
              <a:ext uri="{FF2B5EF4-FFF2-40B4-BE49-F238E27FC236}">
                <a16:creationId xmlns:a16="http://schemas.microsoft.com/office/drawing/2014/main" id="{5ABC1C47-E7BB-48AC-B223-5E97E2FDA5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914400"/>
            <a:ext cx="2514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AutoShape 27">
            <a:extLst>
              <a:ext uri="{FF2B5EF4-FFF2-40B4-BE49-F238E27FC236}">
                <a16:creationId xmlns:a16="http://schemas.microsoft.com/office/drawing/2014/main" id="{D3B27D16-7EBE-44F0-986B-25C5935AFBF0}"/>
              </a:ext>
            </a:extLst>
          </p:cNvPr>
          <p:cNvSpPr>
            <a:spLocks noChangeArrowheads="1"/>
          </p:cNvSpPr>
          <p:nvPr/>
        </p:nvSpPr>
        <p:spPr bwMode="auto">
          <a:xfrm rot="7001935">
            <a:off x="2510632" y="4652168"/>
            <a:ext cx="95250" cy="87313"/>
          </a:xfrm>
          <a:prstGeom prst="rtTriangle">
            <a:avLst/>
          </a:prstGeom>
          <a:solidFill>
            <a:srgbClr val="33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5" name="Rectangle 28">
            <a:extLst>
              <a:ext uri="{FF2B5EF4-FFF2-40B4-BE49-F238E27FC236}">
                <a16:creationId xmlns:a16="http://schemas.microsoft.com/office/drawing/2014/main" id="{01364634-2B99-4A11-9E36-6D53FFE74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175" y="324643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7176" name="Rectangle 29">
            <a:extLst>
              <a:ext uri="{FF2B5EF4-FFF2-40B4-BE49-F238E27FC236}">
                <a16:creationId xmlns:a16="http://schemas.microsoft.com/office/drawing/2014/main" id="{4C43949D-24CA-49FC-B78B-A0566BC0B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175" y="324643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7177" name="Rectangle 30">
            <a:extLst>
              <a:ext uri="{FF2B5EF4-FFF2-40B4-BE49-F238E27FC236}">
                <a16:creationId xmlns:a16="http://schemas.microsoft.com/office/drawing/2014/main" id="{E94C2E27-1BE6-4946-B34B-65D732894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334000"/>
            <a:ext cx="3952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7" name="Picture 15" descr="chanh">
            <a:extLst>
              <a:ext uri="{FF2B5EF4-FFF2-40B4-BE49-F238E27FC236}">
                <a16:creationId xmlns:a16="http://schemas.microsoft.com/office/drawing/2014/main" id="{DD9B2A58-47E1-4108-975C-38C90C1B2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t="5756" r="13142" b="10791"/>
          <a:stretch>
            <a:fillRect/>
          </a:stretch>
        </p:blipFill>
        <p:spPr bwMode="auto">
          <a:xfrm>
            <a:off x="609600" y="2667000"/>
            <a:ext cx="2743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 descr="chanhdualeo">
            <a:extLst>
              <a:ext uri="{FF2B5EF4-FFF2-40B4-BE49-F238E27FC236}">
                <a16:creationId xmlns:a16="http://schemas.microsoft.com/office/drawing/2014/main" id="{5BAD59AA-3EC5-405B-960A-34E07F180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4" r="11949" b="2499"/>
          <a:stretch>
            <a:fillRect/>
          </a:stretch>
        </p:blipFill>
        <p:spPr bwMode="auto">
          <a:xfrm>
            <a:off x="609600" y="228600"/>
            <a:ext cx="1905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1" name="Line 19">
            <a:extLst>
              <a:ext uri="{FF2B5EF4-FFF2-40B4-BE49-F238E27FC236}">
                <a16:creationId xmlns:a16="http://schemas.microsoft.com/office/drawing/2014/main" id="{5F215F4B-F706-4FC7-BBDA-27D39821C4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3200" y="2590800"/>
            <a:ext cx="2971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92" name="Line 20">
            <a:extLst>
              <a:ext uri="{FF2B5EF4-FFF2-40B4-BE49-F238E27FC236}">
                <a16:creationId xmlns:a16="http://schemas.microsoft.com/office/drawing/2014/main" id="{77E3B1AA-D16B-4B04-9C95-D82745BC873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81200" y="1295400"/>
            <a:ext cx="3048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8" name="Rectangle 23">
            <a:extLst>
              <a:ext uri="{FF2B5EF4-FFF2-40B4-BE49-F238E27FC236}">
                <a16:creationId xmlns:a16="http://schemas.microsoft.com/office/drawing/2014/main" id="{20135E55-2634-4F52-A519-F54BAEE02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105400"/>
            <a:ext cx="7315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</a:t>
            </a:r>
            <a:r>
              <a:rPr kumimoji="0" lang="en-US" altLang="en-US" sz="33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</a:t>
            </a:r>
            <a:r>
              <a:rPr kumimoji="0" lang="en-US" alt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Mèo tôi mua chanh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360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kumimoji="0" lang="en-US" alt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Đánh đường mát ngọt</a:t>
            </a:r>
          </a:p>
        </p:txBody>
      </p:sp>
      <p:sp>
        <p:nvSpPr>
          <p:cNvPr id="8199" name="Rectangle 28">
            <a:extLst>
              <a:ext uri="{FF2B5EF4-FFF2-40B4-BE49-F238E27FC236}">
                <a16:creationId xmlns:a16="http://schemas.microsoft.com/office/drawing/2014/main" id="{03FF7606-C51D-4FB3-B83F-A535013E0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175" y="324643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8200" name="Rectangle 29">
            <a:extLst>
              <a:ext uri="{FF2B5EF4-FFF2-40B4-BE49-F238E27FC236}">
                <a16:creationId xmlns:a16="http://schemas.microsoft.com/office/drawing/2014/main" id="{FF043BC1-0701-42B7-A15E-043FE854D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175" y="324643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8201" name="AutoShape 31">
            <a:extLst>
              <a:ext uri="{FF2B5EF4-FFF2-40B4-BE49-F238E27FC236}">
                <a16:creationId xmlns:a16="http://schemas.microsoft.com/office/drawing/2014/main" id="{857E1811-FA92-4214-8894-6862FE532528}"/>
              </a:ext>
            </a:extLst>
          </p:cNvPr>
          <p:cNvSpPr>
            <a:spLocks noChangeArrowheads="1"/>
          </p:cNvSpPr>
          <p:nvPr/>
        </p:nvSpPr>
        <p:spPr bwMode="auto">
          <a:xfrm rot="7001935">
            <a:off x="1857375" y="3933825"/>
            <a:ext cx="171450" cy="762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202" name="Picture 15" descr="tam the">
            <a:extLst>
              <a:ext uri="{FF2B5EF4-FFF2-40B4-BE49-F238E27FC236}">
                <a16:creationId xmlns:a16="http://schemas.microsoft.com/office/drawing/2014/main" id="{2536DFCF-B3DC-4C6B-8924-8056DEDA3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"/>
            <a:ext cx="4191000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2E83470-740A-4057-989B-22112D00F341}"/>
  <p:tag name="ISPRING_RESOURCE_FOLDER" val="C:\Users\Administrator\Desktop\c hạnh\"/>
  <p:tag name="ISPRING_PRESENTATION_PATH" val="C:\Users\Administrator\Desktop\c hạnh.pptx"/>
  <p:tag name="ISPRING_PROJECT_VERSION" val="9"/>
  <p:tag name="ISPRING_PROJECT_FOLDER_UPDATED" val="1"/>
  <p:tag name="ISPRING_SCREEN_RECS_UPDATED" val="C:\Users\Administrator\Desktop\c hạnh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371</Words>
  <Application>Microsoft Office PowerPoint</Application>
  <PresentationFormat>On-screen Show (4:3)</PresentationFormat>
  <Paragraphs>72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.VnAvant</vt:lpstr>
      <vt:lpstr>Arial</vt:lpstr>
      <vt:lpstr>Calibri</vt:lpstr>
      <vt:lpstr>Century Gothic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21</cp:revision>
  <dcterms:created xsi:type="dcterms:W3CDTF">2006-08-16T00:00:00Z</dcterms:created>
  <dcterms:modified xsi:type="dcterms:W3CDTF">2024-10-03T12:38:51Z</dcterms:modified>
</cp:coreProperties>
</file>