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7" r:id="rId5"/>
    <p:sldId id="268" r:id="rId6"/>
    <p:sldId id="269" r:id="rId7"/>
    <p:sldId id="262" r:id="rId8"/>
    <p:sldId id="270" r:id="rId9"/>
    <p:sldId id="271" r:id="rId10"/>
    <p:sldId id="272" r:id="rId11"/>
    <p:sldId id="264" r:id="rId12"/>
    <p:sldId id="26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28F3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napToGrid="0">
      <p:cViewPr varScale="1">
        <p:scale>
          <a:sx n="73" d="100"/>
          <a:sy n="73" d="100"/>
        </p:scale>
        <p:origin x="49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A9370-CA7D-46E1-ABC8-1A6994C03B1A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99273-1D26-4D49-B6FD-CDB2C9733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347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A9370-CA7D-46E1-ABC8-1A6994C03B1A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99273-1D26-4D49-B6FD-CDB2C9733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623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A9370-CA7D-46E1-ABC8-1A6994C03B1A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99273-1D26-4D49-B6FD-CDB2C9733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476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A9370-CA7D-46E1-ABC8-1A6994C03B1A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99273-1D26-4D49-B6FD-CDB2C9733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207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A9370-CA7D-46E1-ABC8-1A6994C03B1A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99273-1D26-4D49-B6FD-CDB2C9733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952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A9370-CA7D-46E1-ABC8-1A6994C03B1A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99273-1D26-4D49-B6FD-CDB2C9733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650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A9370-CA7D-46E1-ABC8-1A6994C03B1A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99273-1D26-4D49-B6FD-CDB2C9733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246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A9370-CA7D-46E1-ABC8-1A6994C03B1A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99273-1D26-4D49-B6FD-CDB2C9733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429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A9370-CA7D-46E1-ABC8-1A6994C03B1A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99273-1D26-4D49-B6FD-CDB2C9733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229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A9370-CA7D-46E1-ABC8-1A6994C03B1A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99273-1D26-4D49-B6FD-CDB2C9733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151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A9370-CA7D-46E1-ABC8-1A6994C03B1A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99273-1D26-4D49-B6FD-CDB2C9733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842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BA9370-CA7D-46E1-ABC8-1A6994C03B1A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699273-1D26-4D49-B6FD-CDB2C9733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772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tro%20choi%20nhom.yar" TargetMode="Externa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2.png"/><Relationship Id="rId5" Type="http://schemas.microsoft.com/office/2007/relationships/hdphoto" Target="../media/hdphoto1.wdp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F:\Tranh ảnh dạy học\Hinh nen dep\SLGG_200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5596"/>
            <a:ext cx="12192000" cy="7391400"/>
          </a:xfrm>
          <a:prstGeom prst="rect">
            <a:avLst/>
          </a:prstGeom>
          <a:noFill/>
          <a:ln w="9525">
            <a:solidFill>
              <a:srgbClr val="FF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34627" y="313165"/>
            <a:ext cx="6507294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</a:p>
          <a:p>
            <a:pPr algn="ctr"/>
            <a:r>
              <a:rPr lang="en-US" sz="2000" b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HOA SỮA</a:t>
            </a:r>
          </a:p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55385" y="1298050"/>
            <a:ext cx="90229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NGÔN NGỮ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13710" y="4485193"/>
            <a:ext cx="7906332" cy="1723549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algn="ctr"/>
            <a:endParaRPr lang="en-US" sz="54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5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QUEN CHỮ CÁI </a:t>
            </a:r>
          </a:p>
          <a:p>
            <a:pPr algn="ctr"/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  <a:cs typeface="Times New Roman" panose="02020603050405020304" pitchFamily="18" charset="0"/>
              </a:rPr>
              <a:t>O </a:t>
            </a:r>
            <a:r>
              <a:rPr lang="en-US" sz="7200" b="1" dirty="0" smtClean="0">
                <a:solidFill>
                  <a:srgbClr val="FF0000"/>
                </a:solidFill>
                <a:latin typeface=".VnAvant" pitchFamily="34" charset="0"/>
                <a:cs typeface="Times New Roman" panose="02020603050405020304" pitchFamily="18" charset="0"/>
              </a:rPr>
              <a:t>- « - ¬</a:t>
            </a:r>
          </a:p>
          <a:p>
            <a:pPr algn="ctr"/>
            <a:endParaRPr lang="en-US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26776" y="4495521"/>
            <a:ext cx="4796506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</a:pPr>
            <a:endParaRPr lang="en-US" altLang="en-US" sz="2400" b="1" i="1" dirty="0" smtClean="0">
              <a:solidFill>
                <a:srgbClr val="000099"/>
              </a:solidFill>
              <a:latin typeface="Tiffany" pitchFamily="18" charset="0"/>
            </a:endParaRPr>
          </a:p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i="1" dirty="0" err="1" smtClean="0">
                <a:solidFill>
                  <a:srgbClr val="000099"/>
                </a:solidFill>
                <a:latin typeface="Tiffany" pitchFamily="18" charset="0"/>
              </a:rPr>
              <a:t>Người</a:t>
            </a:r>
            <a:r>
              <a:rPr lang="en-US" altLang="en-US" sz="2400" b="1" i="1" dirty="0" smtClean="0">
                <a:solidFill>
                  <a:srgbClr val="000099"/>
                </a:solidFill>
                <a:latin typeface="Tiffany" pitchFamily="18" charset="0"/>
              </a:rPr>
              <a:t> </a:t>
            </a:r>
            <a:r>
              <a:rPr lang="en-US" altLang="en-US" sz="2400" b="1" i="1" dirty="0" err="1">
                <a:solidFill>
                  <a:srgbClr val="000099"/>
                </a:solidFill>
                <a:latin typeface="Tiffany" pitchFamily="18" charset="0"/>
              </a:rPr>
              <a:t>thực</a:t>
            </a:r>
            <a:r>
              <a:rPr lang="en-US" altLang="en-US" sz="2400" b="1" i="1" dirty="0">
                <a:solidFill>
                  <a:srgbClr val="000099"/>
                </a:solidFill>
                <a:latin typeface="Tiffany" pitchFamily="18" charset="0"/>
              </a:rPr>
              <a:t> </a:t>
            </a:r>
            <a:r>
              <a:rPr lang="en-US" altLang="en-US" sz="2400" b="1" i="1" dirty="0" err="1">
                <a:solidFill>
                  <a:srgbClr val="000099"/>
                </a:solidFill>
                <a:latin typeface="Tiffany" pitchFamily="18" charset="0"/>
              </a:rPr>
              <a:t>hiện</a:t>
            </a:r>
            <a:r>
              <a:rPr lang="en-US" altLang="en-US" sz="2400" b="1" i="1" dirty="0">
                <a:solidFill>
                  <a:srgbClr val="000099"/>
                </a:solidFill>
                <a:latin typeface="Tiffany" pitchFamily="18" charset="0"/>
              </a:rPr>
              <a:t> : </a:t>
            </a:r>
            <a:r>
              <a:rPr lang="en-US" altLang="en-US" sz="2400" b="1" i="1" dirty="0" err="1" smtClean="0">
                <a:solidFill>
                  <a:srgbClr val="000099"/>
                </a:solidFill>
                <a:latin typeface="Tiffany" pitchFamily="18" charset="0"/>
              </a:rPr>
              <a:t>Cù</a:t>
            </a:r>
            <a:r>
              <a:rPr lang="en-US" altLang="en-US" sz="2400" b="1" i="1" dirty="0" smtClean="0">
                <a:solidFill>
                  <a:srgbClr val="000099"/>
                </a:solidFill>
                <a:latin typeface="Tiffany" pitchFamily="18" charset="0"/>
              </a:rPr>
              <a:t> </a:t>
            </a:r>
            <a:r>
              <a:rPr lang="en-US" altLang="en-US" sz="2400" b="1" i="1" dirty="0" err="1" smtClean="0">
                <a:solidFill>
                  <a:srgbClr val="000099"/>
                </a:solidFill>
                <a:latin typeface="Tiffany" pitchFamily="18" charset="0"/>
              </a:rPr>
              <a:t>Thị</a:t>
            </a:r>
            <a:r>
              <a:rPr lang="en-US" altLang="en-US" sz="2400" b="1" i="1" dirty="0" smtClean="0">
                <a:solidFill>
                  <a:srgbClr val="000099"/>
                </a:solidFill>
                <a:latin typeface="Tiffany" pitchFamily="18" charset="0"/>
              </a:rPr>
              <a:t> Thu </a:t>
            </a:r>
            <a:r>
              <a:rPr lang="en-US" altLang="en-US" sz="2400" b="1" i="1" dirty="0" err="1" smtClean="0">
                <a:solidFill>
                  <a:srgbClr val="000099"/>
                </a:solidFill>
                <a:latin typeface="Tiffany" pitchFamily="18" charset="0"/>
              </a:rPr>
              <a:t>Thủy</a:t>
            </a:r>
            <a:endParaRPr lang="en-US" altLang="en-US" sz="2400" b="1" i="1" dirty="0" smtClean="0">
              <a:solidFill>
                <a:srgbClr val="000099"/>
              </a:solidFill>
              <a:latin typeface="Tiffany" pitchFamily="18" charset="0"/>
            </a:endParaRPr>
          </a:p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i="1" dirty="0" err="1" smtClean="0">
                <a:solidFill>
                  <a:srgbClr val="000099"/>
                </a:solidFill>
                <a:latin typeface="Tiffany" pitchFamily="18" charset="0"/>
              </a:rPr>
              <a:t>Lớp</a:t>
            </a:r>
            <a:r>
              <a:rPr lang="en-US" altLang="en-US" sz="2400" b="1" i="1" dirty="0" smtClean="0">
                <a:solidFill>
                  <a:srgbClr val="000099"/>
                </a:solidFill>
                <a:latin typeface="Tiffany" pitchFamily="18" charset="0"/>
              </a:rPr>
              <a:t> </a:t>
            </a:r>
            <a:r>
              <a:rPr lang="en-US" altLang="en-US" sz="2400" b="1" i="1" dirty="0" err="1">
                <a:solidFill>
                  <a:srgbClr val="000099"/>
                </a:solidFill>
                <a:latin typeface="Tiffany" pitchFamily="18" charset="0"/>
              </a:rPr>
              <a:t>Mẫu</a:t>
            </a:r>
            <a:r>
              <a:rPr lang="en-US" altLang="en-US" sz="2400" b="1" i="1" dirty="0">
                <a:solidFill>
                  <a:srgbClr val="000099"/>
                </a:solidFill>
                <a:latin typeface="Tiffany" pitchFamily="18" charset="0"/>
              </a:rPr>
              <a:t> </a:t>
            </a:r>
            <a:r>
              <a:rPr lang="en-US" altLang="en-US" sz="2400" b="1" i="1" dirty="0" err="1">
                <a:solidFill>
                  <a:srgbClr val="000099"/>
                </a:solidFill>
                <a:latin typeface="Tiffany" pitchFamily="18" charset="0"/>
              </a:rPr>
              <a:t>giáo</a:t>
            </a:r>
            <a:r>
              <a:rPr lang="en-US" altLang="en-US" sz="2400" b="1" i="1" dirty="0">
                <a:solidFill>
                  <a:srgbClr val="000099"/>
                </a:solidFill>
                <a:latin typeface="Tiffany" pitchFamily="18" charset="0"/>
              </a:rPr>
              <a:t> </a:t>
            </a:r>
            <a:r>
              <a:rPr lang="en-US" altLang="en-US" sz="2400" b="1" i="1" dirty="0" err="1">
                <a:solidFill>
                  <a:srgbClr val="000099"/>
                </a:solidFill>
                <a:latin typeface="Tiffany" pitchFamily="18" charset="0"/>
              </a:rPr>
              <a:t>lớn</a:t>
            </a:r>
            <a:r>
              <a:rPr lang="en-US" altLang="en-US" sz="2400" b="1" i="1" dirty="0">
                <a:solidFill>
                  <a:srgbClr val="000099"/>
                </a:solidFill>
                <a:latin typeface="Tiffany" pitchFamily="18" charset="0"/>
              </a:rPr>
              <a:t>  </a:t>
            </a:r>
            <a:r>
              <a:rPr lang="en-US" altLang="en-US" sz="2400" b="1" i="1" dirty="0" smtClean="0">
                <a:solidFill>
                  <a:srgbClr val="000099"/>
                </a:solidFill>
                <a:latin typeface="Tiffany" pitchFamily="18" charset="0"/>
              </a:rPr>
              <a:t>A2</a:t>
            </a:r>
          </a:p>
          <a:p>
            <a:pPr lvl="0" fontAlgn="base">
              <a:spcBef>
                <a:spcPct val="50000"/>
              </a:spcBef>
              <a:spcAft>
                <a:spcPct val="0"/>
              </a:spcAft>
            </a:pPr>
            <a:endParaRPr lang="en-US" altLang="en-US" sz="2400" b="1" i="1" dirty="0" smtClean="0">
              <a:solidFill>
                <a:srgbClr val="000099"/>
              </a:solidFill>
              <a:latin typeface="Tiffany" pitchFamily="18" charset="0"/>
            </a:endParaRPr>
          </a:p>
          <a:p>
            <a:pPr lvl="0" fontAlgn="base">
              <a:spcBef>
                <a:spcPct val="50000"/>
              </a:spcBef>
              <a:spcAft>
                <a:spcPct val="0"/>
              </a:spcAft>
            </a:pPr>
            <a:endParaRPr lang="en-US" altLang="en-US" sz="2400" b="1" i="1" dirty="0">
              <a:solidFill>
                <a:srgbClr val="000099"/>
              </a:solidFill>
              <a:latin typeface="Tiffany" pitchFamily="18" charset="0"/>
            </a:endParaRPr>
          </a:p>
        </p:txBody>
      </p:sp>
      <p:sp>
        <p:nvSpPr>
          <p:cNvPr id="8" name="AutoShape 2" descr="Káº¿t quáº£ hÃ¬nh áº£nh cho bieu tuong loa"/>
          <p:cNvSpPr>
            <a:spLocks noChangeAspect="1" noChangeArrowheads="1"/>
          </p:cNvSpPr>
          <p:nvPr/>
        </p:nvSpPr>
        <p:spPr bwMode="auto">
          <a:xfrm>
            <a:off x="674559" y="-112064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Vịt con đến trường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099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680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680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 showWhenStopped="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Ã¬nh áº£nh cÃ³ liÃªn qua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9914" y="-262110"/>
            <a:ext cx="4175125" cy="417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842054" y="4481428"/>
            <a:ext cx="6400800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8800" b="1" dirty="0" err="1">
                <a:solidFill>
                  <a:srgbClr val="002060"/>
                </a:solidFill>
                <a:latin typeface=".VnAvant" pitchFamily="34" charset="0"/>
              </a:rPr>
              <a:t>bãng</a:t>
            </a:r>
            <a:r>
              <a:rPr lang="en-US" sz="8800" b="1" dirty="0">
                <a:solidFill>
                  <a:srgbClr val="002060"/>
                </a:solidFill>
                <a:latin typeface=".VnAvant" pitchFamily="34" charset="0"/>
              </a:rPr>
              <a:t> bay</a:t>
            </a:r>
            <a:endParaRPr lang="en-US" sz="6600" b="1" dirty="0">
              <a:solidFill>
                <a:srgbClr val="002060"/>
              </a:solidFill>
              <a:latin typeface=".VnAvant" pitchFamily="34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871785" y="4479840"/>
            <a:ext cx="1236663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8800" b="1" dirty="0">
                <a:solidFill>
                  <a:srgbClr val="FF0000"/>
                </a:solidFill>
                <a:latin typeface=".VnAvant" pitchFamily="34" charset="0"/>
              </a:rPr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839146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rId3" action="ppaction://hlinkfile"/>
          </p:cNvPr>
          <p:cNvSpPr txBox="1"/>
          <p:nvPr/>
        </p:nvSpPr>
        <p:spPr>
          <a:xfrm>
            <a:off x="1817179" y="1937982"/>
            <a:ext cx="8741496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Trß</a:t>
            </a:r>
            <a:r>
              <a:rPr lang="en-US" sz="60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ch¬i</a:t>
            </a:r>
            <a:endParaRPr lang="en-US" sz="6000" b="1" dirty="0" smtClean="0">
              <a:solidFill>
                <a:srgbClr val="FF0000"/>
              </a:solidFill>
              <a:latin typeface=".VnAvant" panose="020B7200000000000000" pitchFamily="34" charset="0"/>
            </a:endParaRPr>
          </a:p>
          <a:p>
            <a:pPr algn="ctr"/>
            <a:r>
              <a:rPr lang="en-US" sz="7200" b="1" dirty="0" smtClean="0">
                <a:solidFill>
                  <a:srgbClr val="0070C0"/>
                </a:solidFill>
                <a:latin typeface=".VnAvant" panose="020B7200000000000000" pitchFamily="34" charset="0"/>
              </a:rPr>
              <a:t>§</a:t>
            </a:r>
            <a:r>
              <a:rPr lang="en-US" sz="7200" b="1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éi</a:t>
            </a:r>
            <a:r>
              <a:rPr lang="en-US" sz="7200" b="1" dirty="0" smtClean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7200" b="1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nµo</a:t>
            </a:r>
            <a:r>
              <a:rPr lang="en-US" sz="7200" b="1" dirty="0" smtClean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7200" b="1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nhanh</a:t>
            </a:r>
            <a:r>
              <a:rPr lang="en-US" sz="7200" b="1" dirty="0" smtClean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7200" b="1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h¬n</a:t>
            </a:r>
            <a:endParaRPr lang="en-US" sz="7200" b="1" dirty="0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654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Káº¿t quáº£ hÃ¬nh áº£nh cho group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Káº¿t quáº£ hÃ¬nh áº£nh cho group carto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4" name="Picture 6" descr="Káº¿t quáº£ hÃ¬nh áº£nh cho group cartoon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026" b="80256" l="1700" r="991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62" b="16739"/>
          <a:stretch/>
        </p:blipFill>
        <p:spPr bwMode="auto">
          <a:xfrm>
            <a:off x="1342931" y="1691163"/>
            <a:ext cx="9452449" cy="562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443002" y="1382825"/>
            <a:ext cx="725230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smtClean="0">
                <a:solidFill>
                  <a:srgbClr val="FF0000"/>
                </a:solidFill>
                <a:latin typeface=".VnAvant" panose="020B7200000000000000" pitchFamily="34" charset="0"/>
              </a:rPr>
              <a:t>Ho¹t ®éng nhãm</a:t>
            </a:r>
            <a:endParaRPr lang="en-US" sz="6600" b="1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pic>
        <p:nvPicPr>
          <p:cNvPr id="8" name="Canon-Pachelbel_32wf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844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833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5833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61077" y="333632"/>
            <a:ext cx="502114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400" b="1" dirty="0" smtClean="0">
                <a:solidFill>
                  <a:srgbClr val="0000FF"/>
                </a:solidFill>
                <a:latin typeface=".VnAvant" panose="020B7200000000000000" pitchFamily="34" charset="0"/>
              </a:rPr>
              <a:t>o</a:t>
            </a:r>
            <a:endParaRPr lang="en-US" sz="34400" b="1" dirty="0">
              <a:solidFill>
                <a:srgbClr val="0000FF"/>
              </a:solidFill>
              <a:latin typeface=".VnAvant" panose="020B7200000000000000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4304" y="-1767532"/>
            <a:ext cx="8047037" cy="918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165" y="-940145"/>
            <a:ext cx="8047037" cy="918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0753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6350"/>
            <a:ext cx="12236450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87002" y="3927787"/>
            <a:ext cx="184731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6600" b="1" dirty="0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14754" y="3927787"/>
            <a:ext cx="184731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66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68668">
            <a:off x="2671765" y="-48010"/>
            <a:ext cx="6191250" cy="412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314354" y="4143151"/>
            <a:ext cx="1219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13800" b="1" dirty="0">
                <a:solidFill>
                  <a:srgbClr val="FF0000"/>
                </a:solidFill>
                <a:latin typeface=".VnAvant" pitchFamily="34" charset="0"/>
              </a:rPr>
              <a:t>c</a:t>
            </a:r>
            <a:endParaRPr lang="en-US" sz="8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381154" y="4143151"/>
            <a:ext cx="1219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13800" b="1" dirty="0">
                <a:solidFill>
                  <a:srgbClr val="FF0000"/>
                </a:solidFill>
                <a:latin typeface=".VnAvant" pitchFamily="34" charset="0"/>
              </a:rPr>
              <a:t>¸</a:t>
            </a:r>
            <a:endParaRPr lang="en-US" sz="8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219354" y="4143151"/>
            <a:ext cx="1219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13800" b="1" dirty="0">
                <a:solidFill>
                  <a:srgbClr val="FF0000"/>
                </a:solidFill>
                <a:latin typeface=".VnAvant" pitchFamily="34" charset="0"/>
              </a:rPr>
              <a:t>i</a:t>
            </a:r>
            <a:endParaRPr lang="en-US" sz="8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514754" y="4143151"/>
            <a:ext cx="1219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13800" b="1" dirty="0">
                <a:solidFill>
                  <a:srgbClr val="FF0000"/>
                </a:solidFill>
                <a:latin typeface=".VnAvant" pitchFamily="34" charset="0"/>
              </a:rPr>
              <a:t>«</a:t>
            </a:r>
            <a:endParaRPr lang="en-US" sz="88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5355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0" grpId="0"/>
      <p:bldP spid="11" grpId="0"/>
      <p:bldP spid="11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6350"/>
            <a:ext cx="12236450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370173" y="537519"/>
            <a:ext cx="2819400" cy="538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34400" b="1" dirty="0">
                <a:solidFill>
                  <a:srgbClr val="FF0000"/>
                </a:solidFill>
                <a:latin typeface=".VnAvant" pitchFamily="34" charset="0"/>
              </a:rPr>
              <a:t>«</a:t>
            </a:r>
            <a:endParaRPr lang="en-US" sz="199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404" y="-784750"/>
            <a:ext cx="8157047" cy="9304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140" y="1445743"/>
            <a:ext cx="1880291" cy="753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0500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200375" y="105931"/>
            <a:ext cx="3124200" cy="644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41300" b="1" dirty="0">
                <a:solidFill>
                  <a:srgbClr val="0000CC"/>
                </a:solidFill>
                <a:latin typeface=".VnAvant" pitchFamily="34" charset="0"/>
              </a:rPr>
              <a:t>o</a:t>
            </a:r>
            <a:endParaRPr lang="en-US" sz="239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6350"/>
            <a:ext cx="12236450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9"/>
          <p:cNvSpPr txBox="1">
            <a:spLocks noChangeArrowheads="1"/>
          </p:cNvSpPr>
          <p:nvPr/>
        </p:nvSpPr>
        <p:spPr bwMode="auto">
          <a:xfrm>
            <a:off x="4204494" y="96042"/>
            <a:ext cx="3124200" cy="644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41300" b="1" dirty="0" smtClean="0">
                <a:solidFill>
                  <a:srgbClr val="FF0000"/>
                </a:solidFill>
                <a:latin typeface=".VnAvant" pitchFamily="34" charset="0"/>
              </a:rPr>
              <a:t>o</a:t>
            </a:r>
            <a:endParaRPr lang="en-US" sz="239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grpSp>
        <p:nvGrpSpPr>
          <p:cNvPr id="6" name="Group 10"/>
          <p:cNvGrpSpPr>
            <a:grpSpLocks/>
          </p:cNvGrpSpPr>
          <p:nvPr/>
        </p:nvGrpSpPr>
        <p:grpSpPr bwMode="auto">
          <a:xfrm>
            <a:off x="5183981" y="956895"/>
            <a:ext cx="1165225" cy="1169987"/>
            <a:chOff x="3870448" y="1599336"/>
            <a:chExt cx="1164699" cy="1170266"/>
          </a:xfrm>
        </p:grpSpPr>
        <p:sp>
          <p:nvSpPr>
            <p:cNvPr id="7" name="Parallelogram 6"/>
            <p:cNvSpPr/>
            <p:nvPr/>
          </p:nvSpPr>
          <p:spPr>
            <a:xfrm rot="2697271">
              <a:off x="3870448" y="1599336"/>
              <a:ext cx="528399" cy="1155977"/>
            </a:xfrm>
            <a:prstGeom prst="parallelogram">
              <a:avLst/>
            </a:prstGeom>
            <a:solidFill>
              <a:srgbClr val="FF0000"/>
            </a:solidFill>
            <a:ln w="254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" name="Parallelogram 7"/>
            <p:cNvSpPr/>
            <p:nvPr/>
          </p:nvSpPr>
          <p:spPr>
            <a:xfrm rot="8129379" flipH="1">
              <a:off x="4522616" y="1613626"/>
              <a:ext cx="512530" cy="1155977"/>
            </a:xfrm>
            <a:prstGeom prst="parallelogram">
              <a:avLst/>
            </a:prstGeom>
            <a:solidFill>
              <a:srgbClr val="FF0000"/>
            </a:solidFill>
            <a:ln w="254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6713501" y="2130426"/>
            <a:ext cx="777874" cy="8175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424" y="-1439562"/>
            <a:ext cx="9584340" cy="11047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6713501" y="2120086"/>
            <a:ext cx="777874" cy="827903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455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4" y="-6350"/>
            <a:ext cx="12236450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1520395" y="1420687"/>
            <a:ext cx="2863851" cy="3938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0" b="1" i="0" u="none" strike="noStrike" kern="0" cap="none" spc="0" normalizeH="0" baseline="0" noProof="0" dirty="0" smtClean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.VnAvantH" pitchFamily="34" charset="0"/>
              </a:rPr>
              <a:t>o</a:t>
            </a: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4608083" y="1385762"/>
            <a:ext cx="2763838" cy="394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.VnAvantH" pitchFamily="34" charset="0"/>
              </a:rPr>
              <a:t>O</a:t>
            </a: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7636724" y="1403224"/>
            <a:ext cx="2892425" cy="394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sz="25000" b="1" dirty="0">
                <a:solidFill>
                  <a:srgbClr val="FF0000"/>
                </a:solidFill>
                <a:latin typeface=".VnAvantH" pitchFamily="34" charset="0"/>
              </a:rPr>
              <a:t>O</a:t>
            </a:r>
          </a:p>
        </p:txBody>
      </p:sp>
      <p:grpSp>
        <p:nvGrpSpPr>
          <p:cNvPr id="12" name="Group 10"/>
          <p:cNvGrpSpPr>
            <a:grpSpLocks/>
          </p:cNvGrpSpPr>
          <p:nvPr/>
        </p:nvGrpSpPr>
        <p:grpSpPr bwMode="auto">
          <a:xfrm rot="21437643">
            <a:off x="5575046" y="1245453"/>
            <a:ext cx="784842" cy="799734"/>
            <a:chOff x="3870448" y="1599336"/>
            <a:chExt cx="953515" cy="1165697"/>
          </a:xfrm>
          <a:solidFill>
            <a:srgbClr val="000099"/>
          </a:solidFill>
        </p:grpSpPr>
        <p:sp>
          <p:nvSpPr>
            <p:cNvPr id="13" name="Parallelogram 12"/>
            <p:cNvSpPr/>
            <p:nvPr/>
          </p:nvSpPr>
          <p:spPr>
            <a:xfrm rot="2697271">
              <a:off x="3870448" y="1599336"/>
              <a:ext cx="528399" cy="1155976"/>
            </a:xfrm>
            <a:prstGeom prst="parallelogram">
              <a:avLst/>
            </a:prstGeom>
            <a:grpFill/>
            <a:ln w="25400" cap="flat" cmpd="sng" algn="ctr">
              <a:solidFill>
                <a:srgbClr val="000099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" name="Parallelogram 13"/>
            <p:cNvSpPr/>
            <p:nvPr/>
          </p:nvSpPr>
          <p:spPr>
            <a:xfrm rot="8458730" flipH="1">
              <a:off x="4311432" y="1618928"/>
              <a:ext cx="512531" cy="1146105"/>
            </a:xfrm>
            <a:prstGeom prst="parallelogram">
              <a:avLst/>
            </a:prstGeom>
            <a:grpFill/>
            <a:ln w="25400" cap="flat" cmpd="sng" algn="ctr">
              <a:solidFill>
                <a:srgbClr val="000099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7063" y="2089987"/>
            <a:ext cx="560387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4602040" y="1373207"/>
            <a:ext cx="2841625" cy="3938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sz="25000" b="1" dirty="0">
                <a:solidFill>
                  <a:srgbClr val="CC00CC"/>
                </a:solidFill>
                <a:latin typeface=".VnAvantH" pitchFamily="34" charset="0"/>
              </a:rPr>
              <a:t>O</a:t>
            </a:r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1528121" y="1398118"/>
            <a:ext cx="2817813" cy="394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sz="25000" b="1" dirty="0">
                <a:solidFill>
                  <a:srgbClr val="CC00CC"/>
                </a:solidFill>
                <a:latin typeface=".VnAvantH" pitchFamily="34" charset="0"/>
              </a:rPr>
              <a:t>o</a:t>
            </a: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7663416" y="1402043"/>
            <a:ext cx="2763837" cy="394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sz="25000" b="1" dirty="0">
                <a:solidFill>
                  <a:srgbClr val="CC00CC"/>
                </a:solidFill>
                <a:latin typeface=".VnAvantH" pitchFamily="34" charset="0"/>
              </a:rPr>
              <a:t>o</a:t>
            </a:r>
          </a:p>
        </p:txBody>
      </p:sp>
      <p:grpSp>
        <p:nvGrpSpPr>
          <p:cNvPr id="19" name="Group 10"/>
          <p:cNvGrpSpPr>
            <a:grpSpLocks/>
          </p:cNvGrpSpPr>
          <p:nvPr/>
        </p:nvGrpSpPr>
        <p:grpSpPr bwMode="auto">
          <a:xfrm rot="21437643">
            <a:off x="5597580" y="1259460"/>
            <a:ext cx="784842" cy="799734"/>
            <a:chOff x="3870448" y="1599336"/>
            <a:chExt cx="953515" cy="1165697"/>
          </a:xfrm>
          <a:solidFill>
            <a:srgbClr val="000099"/>
          </a:solidFill>
        </p:grpSpPr>
        <p:sp>
          <p:nvSpPr>
            <p:cNvPr id="20" name="Parallelogram 19"/>
            <p:cNvSpPr/>
            <p:nvPr/>
          </p:nvSpPr>
          <p:spPr>
            <a:xfrm rot="2697271">
              <a:off x="3870448" y="1599336"/>
              <a:ext cx="528399" cy="1155976"/>
            </a:xfrm>
            <a:prstGeom prst="parallelogram">
              <a:avLst/>
            </a:prstGeom>
            <a:grpFill/>
            <a:ln w="25400" cap="flat" cmpd="sng" algn="ctr">
              <a:solidFill>
                <a:srgbClr val="000099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" name="Parallelogram 20"/>
            <p:cNvSpPr/>
            <p:nvPr/>
          </p:nvSpPr>
          <p:spPr>
            <a:xfrm rot="8458730" flipH="1">
              <a:off x="4311432" y="1618928"/>
              <a:ext cx="512531" cy="1146105"/>
            </a:xfrm>
            <a:prstGeom prst="parallelogram">
              <a:avLst/>
            </a:prstGeom>
            <a:grpFill/>
            <a:ln w="25400" cap="flat" cmpd="sng" algn="ctr">
              <a:solidFill>
                <a:srgbClr val="000099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9786868" y="2077274"/>
            <a:ext cx="560387" cy="615963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297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24311" y="4190326"/>
            <a:ext cx="1547218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¬</a:t>
            </a:r>
            <a:endParaRPr lang="en-US" sz="166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24311" y="2173173"/>
            <a:ext cx="1547218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«</a:t>
            </a:r>
            <a:endParaRPr lang="en-US" sz="166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14225" y="-276370"/>
            <a:ext cx="1547218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o</a:t>
            </a:r>
            <a:endParaRPr lang="en-US" sz="166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84158" y="-276370"/>
            <a:ext cx="1972015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b="1" dirty="0">
                <a:solidFill>
                  <a:srgbClr val="0000FF"/>
                </a:solidFill>
                <a:latin typeface=".VnAvant" panose="020B7200000000000000" pitchFamily="34" charset="0"/>
              </a:rPr>
              <a:t>O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84158" y="2112814"/>
            <a:ext cx="1972015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b="1" dirty="0">
                <a:solidFill>
                  <a:srgbClr val="0000FF"/>
                </a:solidFill>
                <a:latin typeface=".VnAvant" panose="020B7200000000000000" pitchFamily="34" charset="0"/>
              </a:rPr>
              <a:t>¤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84157" y="4371436"/>
            <a:ext cx="1972015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b="1" dirty="0">
                <a:solidFill>
                  <a:srgbClr val="0000FF"/>
                </a:solidFill>
                <a:latin typeface=".VnAvant" panose="020B7200000000000000" pitchFamily="34" charset="0"/>
              </a:rPr>
              <a:t>¥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8861531" y="2112814"/>
            <a:ext cx="2209800" cy="2646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16600" b="1" dirty="0">
                <a:solidFill>
                  <a:srgbClr val="00B050"/>
                </a:solidFill>
                <a:latin typeface=".VnTeknicalH" pitchFamily="34" charset="0"/>
              </a:rPr>
              <a:t>«</a:t>
            </a:r>
            <a:endParaRPr lang="en-US" sz="9600" b="1" dirty="0">
              <a:solidFill>
                <a:srgbClr val="00B050"/>
              </a:solidFill>
              <a:latin typeface=".VnTeknicalH" pitchFamily="34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8861531" y="4211122"/>
            <a:ext cx="2209800" cy="2646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16600" b="1" dirty="0">
                <a:solidFill>
                  <a:srgbClr val="00B050"/>
                </a:solidFill>
                <a:latin typeface=".VnTeknicalH" pitchFamily="34" charset="0"/>
              </a:rPr>
              <a:t>¬</a:t>
            </a:r>
            <a:endParaRPr lang="en-US" sz="9600" b="1" dirty="0">
              <a:solidFill>
                <a:srgbClr val="00B050"/>
              </a:solidFill>
              <a:latin typeface=".VnTeknicalH" pitchFamily="34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8861531" y="-276370"/>
            <a:ext cx="2209800" cy="2646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16600" b="1" dirty="0">
                <a:solidFill>
                  <a:srgbClr val="00B050"/>
                </a:solidFill>
                <a:latin typeface=".VnTeknicalH" pitchFamily="34" charset="0"/>
              </a:rPr>
              <a:t>o</a:t>
            </a:r>
            <a:endParaRPr lang="en-US" sz="9600" b="1" dirty="0">
              <a:solidFill>
                <a:srgbClr val="00B050"/>
              </a:solidFill>
              <a:latin typeface=".VnTeknicalH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81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13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2671" y="0"/>
            <a:ext cx="2908300" cy="3669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2966" y="3698577"/>
            <a:ext cx="7450590" cy="293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9101" y="3721694"/>
            <a:ext cx="2523480" cy="2881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3601" y="3709336"/>
            <a:ext cx="2525241" cy="2907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728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4605" y="34926"/>
            <a:ext cx="4510217" cy="3622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0142" y="3657845"/>
            <a:ext cx="6645642" cy="3006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108" y="3497383"/>
            <a:ext cx="2959037" cy="3348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5757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605</TotalTime>
  <Words>79</Words>
  <Application>Microsoft Office PowerPoint</Application>
  <PresentationFormat>Widescreen</PresentationFormat>
  <Paragraphs>37</Paragraphs>
  <Slides>12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.VnAvant</vt:lpstr>
      <vt:lpstr>.VnAvantH</vt:lpstr>
      <vt:lpstr>.VnTeknicalH</vt:lpstr>
      <vt:lpstr>Arial</vt:lpstr>
      <vt:lpstr>Calibri</vt:lpstr>
      <vt:lpstr>Calibri Light</vt:lpstr>
      <vt:lpstr>Tiffany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Dr-DucViet</dc:creator>
  <cp:lastModifiedBy>Phong2T3</cp:lastModifiedBy>
  <cp:revision>67</cp:revision>
  <dcterms:created xsi:type="dcterms:W3CDTF">2018-10-16T23:09:49Z</dcterms:created>
  <dcterms:modified xsi:type="dcterms:W3CDTF">2020-09-30T05:21:24Z</dcterms:modified>
</cp:coreProperties>
</file>