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8" r:id="rId2"/>
    <p:sldId id="279" r:id="rId3"/>
    <p:sldId id="280" r:id="rId4"/>
    <p:sldId id="256" r:id="rId5"/>
    <p:sldId id="271" r:id="rId6"/>
    <p:sldId id="274" r:id="rId7"/>
    <p:sldId id="261" r:id="rId8"/>
    <p:sldId id="275" r:id="rId9"/>
    <p:sldId id="276" r:id="rId10"/>
    <p:sldId id="260" r:id="rId11"/>
    <p:sldId id="272" r:id="rId12"/>
    <p:sldId id="258" r:id="rId13"/>
    <p:sldId id="262" r:id="rId14"/>
    <p:sldId id="259" r:id="rId15"/>
    <p:sldId id="263" r:id="rId16"/>
    <p:sldId id="281" r:id="rId17"/>
    <p:sldId id="282" r:id="rId18"/>
    <p:sldId id="283" r:id="rId19"/>
    <p:sldId id="28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F37767-0FE1-44AC-831D-4F4190FEED05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C37694-A9DF-4F11-9331-9DFC7EA0EA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16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C37694-A9DF-4F11-9331-9DFC7EA0EA17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920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19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52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65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64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564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74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39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5849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558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F33FE-E1D7-4AA4-8AEA-EC5CD53D306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1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F33FE-E1D7-4AA4-8AEA-EC5CD53D3062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B6C78-EA1C-46CC-A601-211043046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773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jpe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openxmlformats.org/officeDocument/2006/relationships/image" Target="../media/image22.jpeg"/><Relationship Id="rId4" Type="http://schemas.openxmlformats.org/officeDocument/2006/relationships/image" Target="../media/image12.png"/><Relationship Id="rId9" Type="http://schemas.microsoft.com/office/2007/relationships/hdphoto" Target="../media/hdphoto9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11" Type="http://schemas.microsoft.com/office/2007/relationships/hdphoto" Target="../media/hdphoto11.wdp"/><Relationship Id="rId5" Type="http://schemas.openxmlformats.org/officeDocument/2006/relationships/image" Target="../media/image12.png"/><Relationship Id="rId10" Type="http://schemas.openxmlformats.org/officeDocument/2006/relationships/image" Target="../media/image25.png"/><Relationship Id="rId4" Type="http://schemas.openxmlformats.org/officeDocument/2006/relationships/image" Target="../media/image23.jpg"/><Relationship Id="rId9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6.jp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microsoft.com/office/2007/relationships/hdphoto" Target="../media/hdphoto13.wdp"/><Relationship Id="rId4" Type="http://schemas.openxmlformats.org/officeDocument/2006/relationships/image" Target="../media/image12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4.wdp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microsoft.com/office/2007/relationships/hdphoto" Target="../media/hdphoto15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16.wdp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5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microsoft.com/office/2007/relationships/hdphoto" Target="../media/hdphoto6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image" Target="../media/image8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614190"/>
              </p:ext>
            </p:extLst>
          </p:nvPr>
        </p:nvGraphicFramePr>
        <p:xfrm>
          <a:off x="1080653" y="237468"/>
          <a:ext cx="7886700" cy="61722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="" xmlns:a16="http://schemas.microsoft.com/office/drawing/2014/main" val="3071720226"/>
                    </a:ext>
                  </a:extLst>
                </a:gridCol>
              </a:tblGrid>
              <a:tr h="617220">
                <a:tc>
                  <a:txBody>
                    <a:bodyPr/>
                    <a:lstStyle/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PHÒNG GIÁO DỤC VÀ ĐÀO TẠO QUẬN LONG BIÊN</a:t>
                      </a:r>
                      <a:endParaRPr lang="vi-VN" sz="1800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ctr"/>
                      <a:r>
                        <a:rPr lang="vi-VN" sz="18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MẦM NON HOA </a:t>
                      </a:r>
                      <a:r>
                        <a:rPr lang="en-US" sz="1800" b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TRẠNG</a:t>
                      </a:r>
                      <a:r>
                        <a:rPr lang="en-US" sz="1800" b="1" baseline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NGUYÊN</a:t>
                      </a:r>
                      <a:endParaRPr lang="vi-VN" sz="18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4912545"/>
              </p:ext>
            </p:extLst>
          </p:nvPr>
        </p:nvGraphicFramePr>
        <p:xfrm>
          <a:off x="1828800" y="1265420"/>
          <a:ext cx="6686551" cy="982980"/>
        </p:xfrm>
        <a:graphic>
          <a:graphicData uri="http://schemas.openxmlformats.org/drawingml/2006/table">
            <a:tbl>
              <a:tblPr/>
              <a:tblGrid>
                <a:gridCol w="6686551">
                  <a:extLst>
                    <a:ext uri="{9D8B030D-6E8A-4147-A177-3AD203B41FA5}">
                      <a16:colId xmlns="" xmlns:a16="http://schemas.microsoft.com/office/drawing/2014/main" val="880737479"/>
                    </a:ext>
                  </a:extLst>
                </a:gridCol>
              </a:tblGrid>
              <a:tr h="982980"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3000" dirty="0">
                        <a:effectLst/>
                      </a:endParaRPr>
                    </a:p>
                    <a:p>
                      <a:pPr algn="ctr"/>
                      <a:r>
                        <a:rPr lang="en-US" sz="3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LÀM QUEN </a:t>
                      </a:r>
                      <a:r>
                        <a:rPr lang="en-US" sz="3000" b="1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VỚI</a:t>
                      </a:r>
                      <a:r>
                        <a:rPr lang="en-US" sz="3000" b="1" baseline="0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 TOÁN</a:t>
                      </a:r>
                      <a:endParaRPr lang="en-US" sz="3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023931"/>
              </p:ext>
            </p:extLst>
          </p:nvPr>
        </p:nvGraphicFramePr>
        <p:xfrm>
          <a:off x="1371599" y="2619309"/>
          <a:ext cx="7600951" cy="1531620"/>
        </p:xfrm>
        <a:graphic>
          <a:graphicData uri="http://schemas.openxmlformats.org/drawingml/2006/table">
            <a:tbl>
              <a:tblPr/>
              <a:tblGrid>
                <a:gridCol w="7600951">
                  <a:extLst>
                    <a:ext uri="{9D8B030D-6E8A-4147-A177-3AD203B41FA5}">
                      <a16:colId xmlns="" xmlns:a16="http://schemas.microsoft.com/office/drawing/2014/main" val="1177095801"/>
                    </a:ext>
                  </a:extLst>
                </a:gridCol>
              </a:tblGrid>
              <a:tr h="107065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tài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Ôn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cầu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trụ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vuông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khối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chữ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200" b="1" dirty="0" err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                               </a:t>
                      </a:r>
                      <a:endParaRPr lang="en-US" sz="30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427106"/>
              </p:ext>
            </p:extLst>
          </p:nvPr>
        </p:nvGraphicFramePr>
        <p:xfrm>
          <a:off x="3297814" y="4166419"/>
          <a:ext cx="4720071" cy="708660"/>
        </p:xfrm>
        <a:graphic>
          <a:graphicData uri="http://schemas.openxmlformats.org/drawingml/2006/table">
            <a:tbl>
              <a:tblPr/>
              <a:tblGrid>
                <a:gridCol w="4720071">
                  <a:extLst>
                    <a:ext uri="{9D8B030D-6E8A-4147-A177-3AD203B41FA5}">
                      <a16:colId xmlns="" xmlns:a16="http://schemas.microsoft.com/office/drawing/2014/main" val="459949269"/>
                    </a:ext>
                  </a:extLst>
                </a:gridCol>
              </a:tblGrid>
              <a:tr h="708660">
                <a:tc>
                  <a:txBody>
                    <a:bodyPr/>
                    <a:lstStyle/>
                    <a:p>
                      <a:pPr algn="l"/>
                      <a:r>
                        <a:rPr lang="vi-VN" sz="2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tuổi: 5-6 tuổi</a:t>
                      </a:r>
                      <a:endParaRPr lang="vi-VN" sz="1400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1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1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Lê</a:t>
                      </a:r>
                      <a:r>
                        <a:rPr lang="en-US" sz="21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1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Tuyết</a:t>
                      </a:r>
                      <a:r>
                        <a:rPr lang="en-US" sz="21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Mai</a:t>
                      </a:r>
                      <a:endParaRPr lang="vi-VN" sz="1400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006567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894742"/>
              </p:ext>
            </p:extLst>
          </p:nvPr>
        </p:nvGraphicFramePr>
        <p:xfrm>
          <a:off x="5024003" y="5682549"/>
          <a:ext cx="2993882" cy="388620"/>
        </p:xfrm>
        <a:graphic>
          <a:graphicData uri="http://schemas.openxmlformats.org/drawingml/2006/table">
            <a:tbl>
              <a:tblPr/>
              <a:tblGrid>
                <a:gridCol w="2993882">
                  <a:extLst>
                    <a:ext uri="{9D8B030D-6E8A-4147-A177-3AD203B41FA5}">
                      <a16:colId xmlns="" xmlns:a16="http://schemas.microsoft.com/office/drawing/2014/main" val="459949269"/>
                    </a:ext>
                  </a:extLst>
                </a:gridCol>
              </a:tblGrid>
              <a:tr h="388620">
                <a:tc>
                  <a:txBody>
                    <a:bodyPr/>
                    <a:lstStyle/>
                    <a:p>
                      <a:pPr algn="l"/>
                      <a:r>
                        <a:rPr lang="en-US" sz="2100" b="1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21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100" b="1" baseline="0" dirty="0" err="1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21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2100" b="1" baseline="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</a:rPr>
                        <a:t>2023- 2024</a:t>
                      </a:r>
                      <a:endParaRPr lang="vi-VN" sz="1400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4410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" y="-14959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07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4: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Đồ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khối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cầu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? 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57200" y="1085593"/>
            <a:ext cx="3075369" cy="2325194"/>
            <a:chOff x="2839511" y="1484805"/>
            <a:chExt cx="3075369" cy="2325194"/>
          </a:xfrm>
        </p:grpSpPr>
        <p:sp>
          <p:nvSpPr>
            <p:cNvPr id="13" name="Rectangle 12"/>
            <p:cNvSpPr/>
            <p:nvPr/>
          </p:nvSpPr>
          <p:spPr>
            <a:xfrm>
              <a:off x="3606350" y="1484805"/>
              <a:ext cx="2308530" cy="232519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125" r="93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12261" r="8045" b="12791"/>
            <a:stretch/>
          </p:blipFill>
          <p:spPr>
            <a:xfrm>
              <a:off x="3699019" y="1600200"/>
              <a:ext cx="2148244" cy="190718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839511" y="2133600"/>
              <a:ext cx="7066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107645" y="1096503"/>
            <a:ext cx="3374350" cy="2314283"/>
            <a:chOff x="232000" y="4290928"/>
            <a:chExt cx="3374350" cy="2314283"/>
          </a:xfrm>
        </p:grpSpPr>
        <p:sp>
          <p:nvSpPr>
            <p:cNvPr id="24" name="Rectangle 23"/>
            <p:cNvSpPr/>
            <p:nvPr/>
          </p:nvSpPr>
          <p:spPr>
            <a:xfrm>
              <a:off x="914298" y="4290928"/>
              <a:ext cx="2692052" cy="23142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5" b="97997" l="700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3" t="14075" r="9103" b="9695"/>
            <a:stretch/>
          </p:blipFill>
          <p:spPr>
            <a:xfrm>
              <a:off x="1066698" y="4649894"/>
              <a:ext cx="2539652" cy="15963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000" y="4847904"/>
              <a:ext cx="83469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83257" y="3851149"/>
            <a:ext cx="3020625" cy="2106237"/>
            <a:chOff x="5438217" y="4206377"/>
            <a:chExt cx="3020625" cy="2398834"/>
          </a:xfrm>
        </p:grpSpPr>
        <p:sp>
          <p:nvSpPr>
            <p:cNvPr id="23" name="Rectangle 22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379243" y="4412893"/>
              <a:ext cx="1812621" cy="204785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438217" y="4847905"/>
              <a:ext cx="67404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107646" y="3851151"/>
            <a:ext cx="3021957" cy="2244849"/>
            <a:chOff x="217964" y="1249583"/>
            <a:chExt cx="3182852" cy="2712817"/>
          </a:xfrm>
        </p:grpSpPr>
        <p:sp>
          <p:nvSpPr>
            <p:cNvPr id="18" name="Rectangle 17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17964" y="1574104"/>
              <a:ext cx="3019052" cy="2057400"/>
              <a:chOff x="217964" y="1600200"/>
              <a:chExt cx="3019052" cy="20574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217964" y="1951217"/>
                <a:ext cx="790644" cy="15993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4.</a:t>
                </a:r>
                <a:r>
                  <a:rPr lang="en-US" sz="4400" b="1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418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0"/>
            </p:par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209800" y="1670327"/>
            <a:ext cx="3962400" cy="3130273"/>
            <a:chOff x="386013" y="1249583"/>
            <a:chExt cx="3014803" cy="2712817"/>
          </a:xfrm>
        </p:grpSpPr>
        <p:sp>
          <p:nvSpPr>
            <p:cNvPr id="10" name="Rectangle 9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13" name="Rectangle 12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4.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28715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/>
          <a:stretch/>
        </p:blipFill>
        <p:spPr>
          <a:xfrm>
            <a:off x="-14468" y="9348"/>
            <a:ext cx="9158468" cy="68486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1075544" y="24781"/>
            <a:ext cx="6978443" cy="11430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00B050"/>
                </a:solidFill>
              </a:rPr>
              <a:t>Câu</a:t>
            </a:r>
            <a:r>
              <a:rPr lang="en-US" sz="2400" b="1" dirty="0" smtClean="0">
                <a:solidFill>
                  <a:srgbClr val="00B050"/>
                </a:solidFill>
              </a:rPr>
              <a:t> 5: </a:t>
            </a:r>
            <a:r>
              <a:rPr lang="en-US" sz="2400" b="1" dirty="0" err="1" smtClean="0">
                <a:solidFill>
                  <a:srgbClr val="00B050"/>
                </a:solidFill>
              </a:rPr>
              <a:t>Khối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gì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có</a:t>
            </a:r>
            <a:r>
              <a:rPr lang="en-US" sz="2400" b="1" dirty="0">
                <a:solidFill>
                  <a:srgbClr val="00B050"/>
                </a:solidFill>
              </a:rPr>
              <a:t> 6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các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mặt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đều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là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>
                <a:solidFill>
                  <a:srgbClr val="00B050"/>
                </a:solidFill>
              </a:rPr>
              <a:t>hình</a:t>
            </a:r>
            <a:r>
              <a:rPr lang="en-US" sz="2400" b="1" dirty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chữ</a:t>
            </a:r>
            <a:r>
              <a:rPr lang="en-US" sz="2400" b="1" dirty="0" smtClean="0">
                <a:solidFill>
                  <a:srgbClr val="00B050"/>
                </a:solidFill>
              </a:rPr>
              <a:t> </a:t>
            </a:r>
            <a:r>
              <a:rPr lang="en-US" sz="2400" b="1" dirty="0" err="1" smtClean="0">
                <a:solidFill>
                  <a:srgbClr val="00B050"/>
                </a:solidFill>
              </a:rPr>
              <a:t>nhật</a:t>
            </a:r>
            <a:r>
              <a:rPr lang="en-US" sz="4000" b="1" dirty="0">
                <a:solidFill>
                  <a:srgbClr val="00B050"/>
                </a:solidFill>
              </a:rPr>
              <a:t/>
            </a:r>
            <a:br>
              <a:rPr lang="en-US" sz="4000" b="1" dirty="0">
                <a:solidFill>
                  <a:srgbClr val="00B050"/>
                </a:solidFill>
              </a:rPr>
            </a:br>
            <a:r>
              <a:rPr lang="en-US" sz="4000" b="1" dirty="0" smtClean="0">
                <a:solidFill>
                  <a:srgbClr val="00B050"/>
                </a:solidFill>
              </a:rPr>
              <a:t> </a:t>
            </a:r>
            <a:endParaRPr lang="en-US" sz="2800" dirty="0">
              <a:solidFill>
                <a:srgbClr val="00B05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5257800" y="1371600"/>
            <a:ext cx="3232357" cy="2203540"/>
            <a:chOff x="152399" y="1679010"/>
            <a:chExt cx="2784935" cy="2283390"/>
          </a:xfrm>
        </p:grpSpPr>
        <p:sp>
          <p:nvSpPr>
            <p:cNvPr id="28" name="Rectangle 27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152399" y="2276648"/>
              <a:ext cx="609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2.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066800" y="1404634"/>
            <a:ext cx="2993315" cy="2170505"/>
            <a:chOff x="5306860" y="1717632"/>
            <a:chExt cx="2682176" cy="2133600"/>
          </a:xfrm>
        </p:grpSpPr>
        <p:sp>
          <p:nvSpPr>
            <p:cNvPr id="16" name="Rectangle 15"/>
            <p:cNvSpPr/>
            <p:nvPr/>
          </p:nvSpPr>
          <p:spPr>
            <a:xfrm>
              <a:off x="5943600" y="1717632"/>
              <a:ext cx="2045436" cy="21336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6180835" y="1805444"/>
              <a:ext cx="1660430" cy="1957975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306860" y="2162827"/>
              <a:ext cx="609600" cy="110396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918758" y="4298163"/>
            <a:ext cx="2948642" cy="2026437"/>
            <a:chOff x="3125359" y="4405360"/>
            <a:chExt cx="2854881" cy="2362200"/>
          </a:xfrm>
        </p:grpSpPr>
        <p:sp>
          <p:nvSpPr>
            <p:cNvPr id="27" name="Rectangle 26"/>
            <p:cNvSpPr/>
            <p:nvPr/>
          </p:nvSpPr>
          <p:spPr>
            <a:xfrm>
              <a:off x="3827966" y="4405360"/>
              <a:ext cx="2152274" cy="236220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299" b="94249" l="24792" r="759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09" t="1997" r="24383" b="5046"/>
            <a:stretch/>
          </p:blipFill>
          <p:spPr>
            <a:xfrm>
              <a:off x="4002174" y="4526796"/>
              <a:ext cx="1803857" cy="211932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125359" y="4879098"/>
              <a:ext cx="609600" cy="12212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rgbClr val="00B050"/>
                  </a:solidFill>
                </a:rPr>
                <a:t>3.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70538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0"/>
            </p:par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19200" y="914400"/>
            <a:ext cx="6324600" cy="3907554"/>
            <a:chOff x="152399" y="1679010"/>
            <a:chExt cx="2784935" cy="2283390"/>
          </a:xfrm>
        </p:grpSpPr>
        <p:sp>
          <p:nvSpPr>
            <p:cNvPr id="9" name="Rectangle 8"/>
            <p:cNvSpPr/>
            <p:nvPr/>
          </p:nvSpPr>
          <p:spPr>
            <a:xfrm>
              <a:off x="761999" y="1679010"/>
              <a:ext cx="2175335" cy="2283390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44170" b="99647" l="12167" r="9216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27" t="43275" r="4536" b="-1124"/>
            <a:stretch/>
          </p:blipFill>
          <p:spPr>
            <a:xfrm>
              <a:off x="913290" y="1828689"/>
              <a:ext cx="2024044" cy="2096248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52399" y="2015657"/>
              <a:ext cx="609600" cy="1722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11500" b="1" dirty="0" smtClean="0">
                  <a:solidFill>
                    <a:srgbClr val="00B050"/>
                  </a:solidFill>
                </a:rPr>
                <a:t>2.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22418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4"/>
            <a:ext cx="9144000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0557" y="585078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6: </a:t>
            </a:r>
            <a:r>
              <a:rPr lang="en-US" sz="2400" b="1" dirty="0" err="1" smtClean="0">
                <a:solidFill>
                  <a:srgbClr val="FF0000"/>
                </a:solidFill>
              </a:rPr>
              <a:t>Hãy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tìm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đồ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có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hình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dạng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giống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khối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nhật</a:t>
            </a:r>
            <a:r>
              <a:rPr lang="en-US" sz="5400" b="1" dirty="0" smtClean="0">
                <a:solidFill>
                  <a:srgbClr val="00B050"/>
                </a:solidFill>
              </a:rPr>
              <a:t/>
            </a:r>
            <a:br>
              <a:rPr lang="en-US" sz="5400" b="1" dirty="0" smtClean="0">
                <a:solidFill>
                  <a:srgbClr val="00B050"/>
                </a:solidFill>
              </a:rPr>
            </a:br>
            <a:endParaRPr lang="en-US" sz="5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490709" y="1216281"/>
            <a:ext cx="3014803" cy="2253607"/>
            <a:chOff x="386013" y="1249583"/>
            <a:chExt cx="3014803" cy="2712817"/>
          </a:xfrm>
        </p:grpSpPr>
        <p:sp>
          <p:nvSpPr>
            <p:cNvPr id="3" name="Rectangle 2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9" name="Rectangle 28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1.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  <p:grpSp>
        <p:nvGrpSpPr>
          <p:cNvPr id="20" name="Group 19"/>
          <p:cNvGrpSpPr/>
          <p:nvPr/>
        </p:nvGrpSpPr>
        <p:grpSpPr>
          <a:xfrm>
            <a:off x="5181600" y="1216282"/>
            <a:ext cx="2984793" cy="2267624"/>
            <a:chOff x="5110677" y="1272491"/>
            <a:chExt cx="2984793" cy="2712817"/>
          </a:xfrm>
        </p:grpSpPr>
        <p:sp>
          <p:nvSpPr>
            <p:cNvPr id="27" name="Rectangle 26"/>
            <p:cNvSpPr/>
            <p:nvPr/>
          </p:nvSpPr>
          <p:spPr>
            <a:xfrm>
              <a:off x="5733270" y="1272491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781" b="97809" l="9761" r="8984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26134" y="1600200"/>
              <a:ext cx="2176472" cy="2251523"/>
            </a:xfrm>
            <a:prstGeom prst="rect">
              <a:avLst/>
            </a:prstGeom>
          </p:spPr>
        </p:pic>
        <p:sp>
          <p:nvSpPr>
            <p:cNvPr id="30" name="Rectangle 29"/>
            <p:cNvSpPr/>
            <p:nvPr/>
          </p:nvSpPr>
          <p:spPr>
            <a:xfrm>
              <a:off x="5110677" y="1513392"/>
              <a:ext cx="622593" cy="212365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2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. </a:t>
              </a:r>
              <a:r>
                <a:rPr lang="en-US" sz="4400" b="1" dirty="0" smtClean="0">
                  <a:solidFill>
                    <a:srgbClr val="7030A0"/>
                  </a:solidFill>
                </a:rPr>
                <a:t/>
              </a:r>
              <a:br>
                <a:rPr lang="en-US" sz="4400" b="1" dirty="0" smtClean="0">
                  <a:solidFill>
                    <a:srgbClr val="7030A0"/>
                  </a:solidFill>
                </a:rPr>
              </a:br>
              <a:r>
                <a:rPr lang="en-US" sz="4400" b="1" dirty="0" smtClean="0">
                  <a:solidFill>
                    <a:srgbClr val="7030A0"/>
                  </a:solidFill>
                </a:rPr>
                <a:t>   </a:t>
              </a:r>
              <a:endParaRPr lang="en-US" sz="4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129166" y="3851203"/>
            <a:ext cx="4492381" cy="2345499"/>
            <a:chOff x="1908419" y="4334200"/>
            <a:chExt cx="4492381" cy="2345499"/>
          </a:xfrm>
        </p:grpSpPr>
        <p:sp>
          <p:nvSpPr>
            <p:cNvPr id="28" name="Rectangle 27"/>
            <p:cNvSpPr/>
            <p:nvPr/>
          </p:nvSpPr>
          <p:spPr>
            <a:xfrm>
              <a:off x="2576447" y="4334200"/>
              <a:ext cx="3824353" cy="234549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4894" b="90000" l="1240" r="988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4495800"/>
              <a:ext cx="3373428" cy="218389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1908419" y="4851669"/>
              <a:ext cx="62259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rgbClr val="FF0000"/>
                  </a:solidFill>
                </a:rPr>
                <a:t>3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3065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8"/>
            </p:par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78823" y="1219200"/>
            <a:ext cx="6986353" cy="3962400"/>
            <a:chOff x="1908419" y="4334200"/>
            <a:chExt cx="4492381" cy="2345499"/>
          </a:xfrm>
        </p:grpSpPr>
        <p:sp>
          <p:nvSpPr>
            <p:cNvPr id="9" name="Rectangle 8"/>
            <p:cNvSpPr/>
            <p:nvPr/>
          </p:nvSpPr>
          <p:spPr>
            <a:xfrm>
              <a:off x="2576447" y="4334200"/>
              <a:ext cx="3824353" cy="2345499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894" b="90000" l="1240" r="988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9400" y="4495800"/>
              <a:ext cx="3373428" cy="2183899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908419" y="4851669"/>
              <a:ext cx="622593" cy="10384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7200" b="1" dirty="0">
                  <a:solidFill>
                    <a:srgbClr val="FF0000"/>
                  </a:solidFill>
                </a:rPr>
                <a:t>3</a:t>
              </a:r>
              <a:r>
                <a:rPr lang="en-US" sz="7200" b="1" dirty="0" smtClean="0">
                  <a:solidFill>
                    <a:srgbClr val="FF0000"/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01545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68"/>
          <a:stretch/>
        </p:blipFill>
        <p:spPr>
          <a:xfrm>
            <a:off x="381000" y="228600"/>
            <a:ext cx="8112574" cy="5791200"/>
          </a:xfrm>
        </p:spPr>
      </p:pic>
      <p:grpSp>
        <p:nvGrpSpPr>
          <p:cNvPr id="5" name="Group 4"/>
          <p:cNvGrpSpPr/>
          <p:nvPr/>
        </p:nvGrpSpPr>
        <p:grpSpPr>
          <a:xfrm>
            <a:off x="2133600" y="1646903"/>
            <a:ext cx="4343400" cy="2371110"/>
            <a:chOff x="986913" y="1633691"/>
            <a:chExt cx="4343400" cy="237111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34713" y="1633691"/>
              <a:ext cx="1228110" cy="1228110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986913" y="2861801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2:Tăng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endPara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hộp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bí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ẩn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NhacTapAerobic-V.A-31711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8600" y="218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6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49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45" y="-9832"/>
            <a:ext cx="9169345" cy="6858000"/>
          </a:xfrm>
        </p:spPr>
      </p:pic>
      <p:grpSp>
        <p:nvGrpSpPr>
          <p:cNvPr id="5" name="Group 4"/>
          <p:cNvGrpSpPr/>
          <p:nvPr/>
        </p:nvGrpSpPr>
        <p:grpSpPr>
          <a:xfrm>
            <a:off x="1295400" y="1407806"/>
            <a:ext cx="6779488" cy="1782470"/>
            <a:chOff x="746371" y="2749175"/>
            <a:chExt cx="4488654" cy="11950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371" y="2749175"/>
              <a:ext cx="807224" cy="720721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891625" y="2801271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Chung </a:t>
              </a:r>
              <a:r>
                <a:rPr lang="en-US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endParaRPr 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thiết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tài</a:t>
              </a:r>
              <a:r>
                <a:rPr lang="en-US" sz="4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endPara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WordlessYoureBeautifulOST-piano_g2x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800" y="45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1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5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2"/>
          <a:stretch/>
        </p:blipFill>
        <p:spPr>
          <a:xfrm>
            <a:off x="0" y="0"/>
            <a:ext cx="9144000" cy="6871464"/>
          </a:xfrm>
        </p:spPr>
      </p:pic>
      <p:grpSp>
        <p:nvGrpSpPr>
          <p:cNvPr id="5" name="Group 4"/>
          <p:cNvGrpSpPr/>
          <p:nvPr/>
        </p:nvGrpSpPr>
        <p:grpSpPr>
          <a:xfrm>
            <a:off x="1676400" y="2485690"/>
            <a:ext cx="6145556" cy="1505620"/>
            <a:chOff x="1139313" y="2452478"/>
            <a:chExt cx="4343400" cy="150562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732" y="2452478"/>
              <a:ext cx="950042" cy="950042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endPara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giỏi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endPara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Through-the-Arbor-Kevin-Ker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1000" y="236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58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99060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con!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1510481"/>
            <a:ext cx="2971800" cy="2971800"/>
          </a:xfrm>
          <a:prstGeom prst="rect">
            <a:avLst/>
          </a:prstGeom>
        </p:spPr>
      </p:pic>
      <p:pic>
        <p:nvPicPr>
          <p:cNvPr id="6" name="RungChuongVang-TranLap_3wr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850" y="99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67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491"/>
            <a:ext cx="9139084" cy="685735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19200" y="652002"/>
            <a:ext cx="8229600" cy="1143000"/>
          </a:xfrm>
        </p:spPr>
        <p:txBody>
          <a:bodyPr>
            <a:noAutofit/>
          </a:bodyPr>
          <a:lstStyle/>
          <a:p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“Rung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-62604"/>
            <a:ext cx="2819400" cy="2819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46304" y="3348882"/>
            <a:ext cx="5330313" cy="1143000"/>
            <a:chOff x="152400" y="2815098"/>
            <a:chExt cx="5330313" cy="1143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Tăng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tốc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33400" y="2354057"/>
            <a:ext cx="5330313" cy="1143000"/>
            <a:chOff x="152400" y="2815098"/>
            <a:chExt cx="5330313" cy="11430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1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82561" y="4298925"/>
            <a:ext cx="5330313" cy="1143000"/>
            <a:chOff x="152400" y="2815098"/>
            <a:chExt cx="5330313" cy="1143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4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Chung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sức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7309" y="5233911"/>
            <a:ext cx="5330313" cy="1143000"/>
            <a:chOff x="152400" y="2815098"/>
            <a:chExt cx="5330313" cy="114300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916186"/>
              <a:ext cx="950042" cy="950042"/>
            </a:xfrm>
            <a:prstGeom prst="rect">
              <a:avLst/>
            </a:prstGeom>
          </p:spPr>
        </p:pic>
        <p:sp>
          <p:nvSpPr>
            <p:cNvPr id="17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4: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endPara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y2mate.com - VTV9  Hình hiệu Rung Chuông Vàng 2012 No Logo  Lọc Nh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1725" y="238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14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-14750" y="17206"/>
            <a:ext cx="9144001" cy="6840794"/>
          </a:xfrm>
        </p:spPr>
      </p:pic>
      <p:grpSp>
        <p:nvGrpSpPr>
          <p:cNvPr id="6" name="Group 5"/>
          <p:cNvGrpSpPr/>
          <p:nvPr/>
        </p:nvGrpSpPr>
        <p:grpSpPr>
          <a:xfrm>
            <a:off x="533400" y="3437603"/>
            <a:ext cx="8229599" cy="1719109"/>
            <a:chOff x="834813" y="2238989"/>
            <a:chExt cx="4647900" cy="171910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813" y="2238989"/>
              <a:ext cx="950042" cy="1270512"/>
            </a:xfrm>
            <a:prstGeom prst="rect">
              <a:avLst/>
            </a:prstGeom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1139313" y="2815098"/>
              <a:ext cx="4343400" cy="114300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Phần</a:t>
              </a:r>
              <a:r>
                <a:rPr lang="en-US" sz="5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54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endParaRPr lang="en-US" sz="5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Bé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5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8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14090"/>
            <a:ext cx="8458199" cy="635493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Câu</a:t>
            </a:r>
            <a:r>
              <a:rPr lang="en-US" sz="2800" b="1" dirty="0" smtClean="0">
                <a:solidFill>
                  <a:srgbClr val="7030A0"/>
                </a:solidFill>
              </a:rPr>
              <a:t> 1: </a:t>
            </a:r>
            <a:r>
              <a:rPr lang="en-US" sz="2800" b="1" dirty="0" err="1" smtClean="0">
                <a:solidFill>
                  <a:srgbClr val="7030A0"/>
                </a:solidFill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sau</a:t>
            </a:r>
            <a:r>
              <a:rPr lang="en-US" sz="2800" b="1" dirty="0" smtClean="0">
                <a:solidFill>
                  <a:srgbClr val="7030A0"/>
                </a:solidFill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vuông</a:t>
            </a:r>
            <a:r>
              <a:rPr lang="en-US" sz="2800" b="1" dirty="0" smtClean="0">
                <a:solidFill>
                  <a:srgbClr val="7030A0"/>
                </a:solidFill>
              </a:rPr>
              <a:t>?</a:t>
            </a:r>
            <a:r>
              <a:rPr lang="en-US" sz="4000" b="1" dirty="0" smtClean="0">
                <a:solidFill>
                  <a:srgbClr val="7030A0"/>
                </a:solidFill>
              </a:rPr>
              <a:t/>
            </a:r>
            <a:br>
              <a:rPr lang="en-US" sz="4000" b="1" dirty="0" smtClean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1434377"/>
            <a:ext cx="3385354" cy="2071325"/>
            <a:chOff x="5605924" y="1568213"/>
            <a:chExt cx="3385354" cy="2320655"/>
          </a:xfrm>
        </p:grpSpPr>
        <p:sp>
          <p:nvSpPr>
            <p:cNvPr id="14" name="Rectangle 13"/>
            <p:cNvSpPr/>
            <p:nvPr/>
          </p:nvSpPr>
          <p:spPr>
            <a:xfrm>
              <a:off x="6279666" y="1568213"/>
              <a:ext cx="2658721" cy="2320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5924" y="2362200"/>
              <a:ext cx="6737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2.                      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00" b="86400" l="26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1" r="5934" b="15636"/>
            <a:stretch/>
          </p:blipFill>
          <p:spPr>
            <a:xfrm>
              <a:off x="6195831" y="1657752"/>
              <a:ext cx="2795447" cy="214157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0" y="4124465"/>
            <a:ext cx="2721027" cy="2276335"/>
            <a:chOff x="93601" y="1568213"/>
            <a:chExt cx="2801999" cy="2358756"/>
          </a:xfrm>
        </p:grpSpPr>
        <p:grpSp>
          <p:nvGrpSpPr>
            <p:cNvPr id="16" name="Group 15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411" y="1434377"/>
            <a:ext cx="2720990" cy="2071325"/>
            <a:chOff x="2994833" y="4214261"/>
            <a:chExt cx="3061555" cy="2559837"/>
          </a:xfrm>
        </p:grpSpPr>
        <p:sp>
          <p:nvSpPr>
            <p:cNvPr id="10" name="Rectangle 9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5791200" y="4089136"/>
            <a:ext cx="2947987" cy="2311664"/>
            <a:chOff x="5791200" y="4148735"/>
            <a:chExt cx="2947987" cy="261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4.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69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828800" y="1524000"/>
            <a:ext cx="3962400" cy="3200400"/>
            <a:chOff x="93601" y="1568213"/>
            <a:chExt cx="2801999" cy="2358756"/>
          </a:xfrm>
        </p:grpSpPr>
        <p:grpSp>
          <p:nvGrpSpPr>
            <p:cNvPr id="10" name="Group 9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771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" y="-14958"/>
            <a:ext cx="9135319" cy="68514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0731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                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Câu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2: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Đồ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vật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gì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có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dạng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khối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75000"/>
                  </a:schemeClr>
                </a:solidFill>
              </a:rPr>
              <a:t>vuông</a:t>
            </a: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68744" y="1143000"/>
            <a:ext cx="3075369" cy="2267818"/>
            <a:chOff x="2839511" y="1484805"/>
            <a:chExt cx="3075369" cy="2325194"/>
          </a:xfrm>
        </p:grpSpPr>
        <p:sp>
          <p:nvSpPr>
            <p:cNvPr id="13" name="Rectangle 12"/>
            <p:cNvSpPr/>
            <p:nvPr/>
          </p:nvSpPr>
          <p:spPr>
            <a:xfrm>
              <a:off x="3606350" y="1484805"/>
              <a:ext cx="2308530" cy="232519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6125" r="933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12261" r="8045" b="12791"/>
            <a:stretch/>
          </p:blipFill>
          <p:spPr>
            <a:xfrm>
              <a:off x="3699019" y="1600200"/>
              <a:ext cx="2148244" cy="1907187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2839511" y="2133600"/>
              <a:ext cx="706667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1.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9994" y="1125561"/>
            <a:ext cx="3014803" cy="2247121"/>
            <a:chOff x="232000" y="4290928"/>
            <a:chExt cx="3374350" cy="2314283"/>
          </a:xfrm>
        </p:grpSpPr>
        <p:sp>
          <p:nvSpPr>
            <p:cNvPr id="24" name="Rectangle 23"/>
            <p:cNvSpPr/>
            <p:nvPr/>
          </p:nvSpPr>
          <p:spPr>
            <a:xfrm>
              <a:off x="914298" y="4290928"/>
              <a:ext cx="2692052" cy="2314283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65" b="97997" l="7002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3" t="14075" r="9103" b="9695"/>
            <a:stretch/>
          </p:blipFill>
          <p:spPr>
            <a:xfrm>
              <a:off x="1066698" y="4649894"/>
              <a:ext cx="2539652" cy="159635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000" y="4847904"/>
              <a:ext cx="834698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2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46942" y="3882606"/>
            <a:ext cx="3020625" cy="2168650"/>
            <a:chOff x="5438217" y="4206377"/>
            <a:chExt cx="3020625" cy="2398834"/>
          </a:xfrm>
        </p:grpSpPr>
        <p:sp>
          <p:nvSpPr>
            <p:cNvPr id="23" name="Rectangle 22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379243" y="4412893"/>
              <a:ext cx="1812621" cy="2047851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5438217" y="4847905"/>
              <a:ext cx="674049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44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44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40281" y="3793779"/>
            <a:ext cx="3014803" cy="2257478"/>
            <a:chOff x="386013" y="1249583"/>
            <a:chExt cx="3014803" cy="2712817"/>
          </a:xfrm>
        </p:grpSpPr>
        <p:sp>
          <p:nvSpPr>
            <p:cNvPr id="18" name="Rectangle 17"/>
            <p:cNvSpPr/>
            <p:nvPr/>
          </p:nvSpPr>
          <p:spPr>
            <a:xfrm>
              <a:off x="1038616" y="1249583"/>
              <a:ext cx="2362200" cy="2712817"/>
            </a:xfrm>
            <a:prstGeom prst="rect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86013" y="1574104"/>
              <a:ext cx="2851003" cy="2057400"/>
              <a:chOff x="386013" y="1600200"/>
              <a:chExt cx="2851003" cy="2057400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58784" y="1600200"/>
                <a:ext cx="1978232" cy="205740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/>
            </p:nvSpPr>
            <p:spPr>
              <a:xfrm>
                <a:off x="386013" y="1951218"/>
                <a:ext cx="622593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FF0000"/>
                    </a:solidFill>
                  </a:rPr>
                  <a:t>4.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89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0"/>
            </p:par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143000" y="1143000"/>
            <a:ext cx="5181600" cy="4191000"/>
            <a:chOff x="5438218" y="4206377"/>
            <a:chExt cx="3020624" cy="2398834"/>
          </a:xfrm>
        </p:grpSpPr>
        <p:sp>
          <p:nvSpPr>
            <p:cNvPr id="9" name="Rectangle 8"/>
            <p:cNvSpPr/>
            <p:nvPr/>
          </p:nvSpPr>
          <p:spPr>
            <a:xfrm>
              <a:off x="6112267" y="4206377"/>
              <a:ext cx="2346575" cy="239883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34" t="2836" r="10527" b="4756"/>
            <a:stretch/>
          </p:blipFill>
          <p:spPr>
            <a:xfrm>
              <a:off x="6297922" y="4424144"/>
              <a:ext cx="2010753" cy="2047851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5438218" y="4847905"/>
              <a:ext cx="6096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 smtClean="0">
                  <a:solidFill>
                    <a:srgbClr val="7030A0"/>
                  </a:solidFill>
                </a:rPr>
                <a:t> </a:t>
              </a:r>
            </a:p>
            <a:p>
              <a:r>
                <a:rPr lang="en-US" sz="3600" b="1" dirty="0">
                  <a:solidFill>
                    <a:schemeClr val="accent6">
                      <a:lumMod val="75000"/>
                    </a:schemeClr>
                  </a:solidFill>
                </a:rPr>
                <a:t>3</a:t>
              </a:r>
              <a:r>
                <a:rPr lang="en-US" sz="3600" b="1" dirty="0" smtClean="0">
                  <a:solidFill>
                    <a:schemeClr val="accent6">
                      <a:lumMod val="75000"/>
                    </a:schemeClr>
                  </a:solidFill>
                </a:rPr>
                <a:t>. </a:t>
              </a:r>
              <a:r>
                <a:rPr lang="en-US" b="1" dirty="0" smtClean="0">
                  <a:solidFill>
                    <a:srgbClr val="7030A0"/>
                  </a:solidFill>
                </a:rPr>
                <a:t/>
              </a:r>
              <a:br>
                <a:rPr lang="en-US" b="1" dirty="0" smtClean="0">
                  <a:solidFill>
                    <a:srgbClr val="7030A0"/>
                  </a:solidFill>
                </a:rPr>
              </a:br>
              <a:r>
                <a:rPr lang="en-US" b="1" dirty="0" smtClean="0">
                  <a:solidFill>
                    <a:srgbClr val="7030A0"/>
                  </a:solidFill>
                </a:rPr>
                <a:t>   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2422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04800" y="614090"/>
            <a:ext cx="8458199" cy="635493"/>
          </a:xfrm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7030A0"/>
                </a:solidFill>
              </a:rPr>
              <a:t>Câu</a:t>
            </a:r>
            <a:r>
              <a:rPr lang="en-US" sz="2800" b="1" dirty="0" smtClean="0">
                <a:solidFill>
                  <a:srgbClr val="7030A0"/>
                </a:solidFill>
              </a:rPr>
              <a:t> 3: </a:t>
            </a:r>
            <a:r>
              <a:rPr lang="en-US" sz="2800" b="1" dirty="0" err="1" smtClean="0">
                <a:solidFill>
                  <a:srgbClr val="7030A0"/>
                </a:solidFill>
              </a:rPr>
              <a:t>Trong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các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sau</a:t>
            </a:r>
            <a:r>
              <a:rPr lang="en-US" sz="2800" b="1" dirty="0" smtClean="0">
                <a:solidFill>
                  <a:srgbClr val="7030A0"/>
                </a:solidFill>
              </a:rPr>
              <a:t>,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nào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là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</a:rPr>
              <a:t>khối</a:t>
            </a:r>
            <a:r>
              <a:rPr lang="en-US" sz="2800" b="1" dirty="0" smtClean="0">
                <a:solidFill>
                  <a:srgbClr val="7030A0"/>
                </a:solidFill>
              </a:rPr>
              <a:t> </a:t>
            </a:r>
            <a:r>
              <a:rPr lang="en-US" sz="2800" b="1" dirty="0" err="1">
                <a:solidFill>
                  <a:srgbClr val="7030A0"/>
                </a:solidFill>
              </a:rPr>
              <a:t>cầu</a:t>
            </a:r>
            <a:r>
              <a:rPr lang="en-US" sz="2800" b="1" dirty="0">
                <a:solidFill>
                  <a:srgbClr val="7030A0"/>
                </a:solidFill>
              </a:rPr>
              <a:t>?</a:t>
            </a:r>
            <a:r>
              <a:rPr lang="en-US" sz="4000" b="1" dirty="0" smtClean="0">
                <a:solidFill>
                  <a:srgbClr val="7030A0"/>
                </a:solidFill>
              </a:rPr>
              <a:t/>
            </a:r>
            <a:br>
              <a:rPr lang="en-US" sz="4000" b="1" dirty="0" smtClean="0">
                <a:solidFill>
                  <a:srgbClr val="7030A0"/>
                </a:solidFill>
              </a:rPr>
            </a:br>
            <a:endParaRPr lang="en-US" sz="3600" b="1" dirty="0">
              <a:solidFill>
                <a:srgbClr val="00B05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962400" y="1434377"/>
            <a:ext cx="3385354" cy="2040217"/>
            <a:chOff x="5605924" y="1568213"/>
            <a:chExt cx="3385354" cy="2320655"/>
          </a:xfrm>
        </p:grpSpPr>
        <p:sp>
          <p:nvSpPr>
            <p:cNvPr id="14" name="Rectangle 13"/>
            <p:cNvSpPr/>
            <p:nvPr/>
          </p:nvSpPr>
          <p:spPr>
            <a:xfrm>
              <a:off x="6279666" y="1568213"/>
              <a:ext cx="2658721" cy="2320655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605924" y="2362200"/>
              <a:ext cx="67374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2.                      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600" b="86400" l="2600" r="95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301" r="5934" b="15636"/>
            <a:stretch/>
          </p:blipFill>
          <p:spPr>
            <a:xfrm>
              <a:off x="6195831" y="1657752"/>
              <a:ext cx="2795447" cy="214157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6000" y="4124465"/>
            <a:ext cx="2721027" cy="2200135"/>
            <a:chOff x="93601" y="1568213"/>
            <a:chExt cx="2801999" cy="2358756"/>
          </a:xfrm>
        </p:grpSpPr>
        <p:grpSp>
          <p:nvGrpSpPr>
            <p:cNvPr id="16" name="Group 15"/>
            <p:cNvGrpSpPr/>
            <p:nvPr/>
          </p:nvGrpSpPr>
          <p:grpSpPr>
            <a:xfrm>
              <a:off x="93601" y="1568213"/>
              <a:ext cx="2801999" cy="2358756"/>
              <a:chOff x="93601" y="1568213"/>
              <a:chExt cx="2801999" cy="2358756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870880" y="1568213"/>
                <a:ext cx="2024720" cy="2358756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93601" y="2272655"/>
                <a:ext cx="714698" cy="1226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4400" b="1" dirty="0" smtClean="0">
                    <a:solidFill>
                      <a:srgbClr val="7030A0"/>
                    </a:solidFill>
                  </a:rPr>
                  <a:t>3. </a:t>
                </a:r>
                <a:r>
                  <a:rPr lang="en-US" b="1" dirty="0" smtClean="0">
                    <a:solidFill>
                      <a:srgbClr val="7030A0"/>
                    </a:solidFill>
                  </a:rPr>
                  <a:t/>
                </a:r>
                <a:br>
                  <a:rPr lang="en-US" b="1" dirty="0" smtClean="0">
                    <a:solidFill>
                      <a:srgbClr val="7030A0"/>
                    </a:solidFill>
                  </a:rPr>
                </a:br>
                <a:r>
                  <a:rPr lang="en-US" b="1" dirty="0" smtClean="0">
                    <a:solidFill>
                      <a:srgbClr val="7030A0"/>
                    </a:solidFill>
                  </a:rPr>
                  <a:t>   </a:t>
                </a:r>
                <a:endParaRPr lang="en-US" dirty="0"/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90" t="9599" r="35943" b="9273"/>
            <a:stretch/>
          </p:blipFill>
          <p:spPr>
            <a:xfrm>
              <a:off x="977838" y="1828784"/>
              <a:ext cx="1805796" cy="2017287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9411" y="1434377"/>
            <a:ext cx="2720990" cy="2040217"/>
            <a:chOff x="2994833" y="4214261"/>
            <a:chExt cx="3061555" cy="2559837"/>
          </a:xfrm>
        </p:grpSpPr>
        <p:sp>
          <p:nvSpPr>
            <p:cNvPr id="10" name="Rectangle 9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  <p:grpSp>
        <p:nvGrpSpPr>
          <p:cNvPr id="4" name="Group 3"/>
          <p:cNvGrpSpPr/>
          <p:nvPr/>
        </p:nvGrpSpPr>
        <p:grpSpPr>
          <a:xfrm>
            <a:off x="5791200" y="4089136"/>
            <a:ext cx="2947987" cy="2235464"/>
            <a:chOff x="5791200" y="4148735"/>
            <a:chExt cx="2947987" cy="26162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9400" y="4148735"/>
              <a:ext cx="2109787" cy="2616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5791200" y="5072114"/>
              <a:ext cx="7489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4.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89" b="91389" l="1690" r="925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9036" y="106583"/>
            <a:ext cx="1002242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9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ong ho dem nguoc 5 giay (online-audio-converter.com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133600" y="1752600"/>
            <a:ext cx="3810000" cy="2819400"/>
            <a:chOff x="2994833" y="4214261"/>
            <a:chExt cx="3061555" cy="2559837"/>
          </a:xfrm>
        </p:grpSpPr>
        <p:sp>
          <p:nvSpPr>
            <p:cNvPr id="5" name="Rectangle 4"/>
            <p:cNvSpPr/>
            <p:nvPr/>
          </p:nvSpPr>
          <p:spPr>
            <a:xfrm>
              <a:off x="2994833" y="5128905"/>
              <a:ext cx="842660" cy="8518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b="1" dirty="0" smtClean="0">
                  <a:solidFill>
                    <a:srgbClr val="7030A0"/>
                  </a:solidFill>
                </a:rPr>
                <a:t>1. </a:t>
              </a:r>
              <a:endParaRPr lang="en-US" sz="4400" dirty="0">
                <a:solidFill>
                  <a:srgbClr val="7030A0"/>
                </a:solidFill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744800" y="4214261"/>
              <a:ext cx="2311588" cy="2559837"/>
              <a:chOff x="1875899" y="4279635"/>
              <a:chExt cx="2152274" cy="23622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875899" y="4279635"/>
                <a:ext cx="2152274" cy="2362200"/>
              </a:xfrm>
              <a:prstGeom prst="rect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1299" b="94249" l="24792" r="759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109" t="1997" r="24383" b="5046"/>
              <a:stretch/>
            </p:blipFill>
            <p:spPr>
              <a:xfrm>
                <a:off x="2014962" y="4430064"/>
                <a:ext cx="1803857" cy="211932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85300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584</TotalTime>
  <Words>289</Words>
  <Application>Microsoft Office PowerPoint</Application>
  <PresentationFormat>On-screen Show (4:3)</PresentationFormat>
  <Paragraphs>80</Paragraphs>
  <Slides>19</Slides>
  <Notes>2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Chương trình:  “Rung chuông vàng”</vt:lpstr>
      <vt:lpstr>PowerPoint Presentation</vt:lpstr>
      <vt:lpstr>Câu 1: Trong các khối sau, khối nào là khối vuông? </vt:lpstr>
      <vt:lpstr>PowerPoint Presentation</vt:lpstr>
      <vt:lpstr>                 Câu 2: Đồ vật gì có dạng khối vuông?</vt:lpstr>
      <vt:lpstr>PowerPoint Presentation</vt:lpstr>
      <vt:lpstr>Câu 3: Trong các khối sau, khối nào là khối cầu? </vt:lpstr>
      <vt:lpstr>PowerPoint Presentation</vt:lpstr>
      <vt:lpstr>                 Câu 4: Đồ vật gì có dạng khối cầu? </vt:lpstr>
      <vt:lpstr>PowerPoint Presentation</vt:lpstr>
      <vt:lpstr>Câu 5: Khối gì có 6 mặt các mặt đều là hình chữ nhật  </vt:lpstr>
      <vt:lpstr>PowerPoint Presentation</vt:lpstr>
      <vt:lpstr>Câu 6: Hãy tìm đồ vật có hình dạng giống khối chữ nhật </vt:lpstr>
      <vt:lpstr>PowerPoint Presentation</vt:lpstr>
      <vt:lpstr>PowerPoint Presentation</vt:lpstr>
      <vt:lpstr>PowerPoint Presentation</vt:lpstr>
      <vt:lpstr>PowerPoint Presentation</vt:lpstr>
      <vt:lpstr>Chúc mừng các con!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1: Ngày lễ Halowin là ngày nào trong năm? 1. 31/10  2.  20/10  3. 10/10</dc:title>
  <dc:creator>Welcome</dc:creator>
  <cp:lastModifiedBy>Techsi.vn</cp:lastModifiedBy>
  <cp:revision>73</cp:revision>
  <dcterms:created xsi:type="dcterms:W3CDTF">2017-10-18T09:55:45Z</dcterms:created>
  <dcterms:modified xsi:type="dcterms:W3CDTF">2024-03-13T03:39:52Z</dcterms:modified>
</cp:coreProperties>
</file>