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Lst>
  <p:notesMasterIdLst>
    <p:notesMasterId r:id="rId17"/>
  </p:notesMasterIdLst>
  <p:sldIdLst>
    <p:sldId id="322" r:id="rId3"/>
    <p:sldId id="259" r:id="rId4"/>
    <p:sldId id="260" r:id="rId5"/>
    <p:sldId id="261" r:id="rId6"/>
    <p:sldId id="262" r:id="rId7"/>
    <p:sldId id="314" r:id="rId8"/>
    <p:sldId id="315" r:id="rId9"/>
    <p:sldId id="316" r:id="rId10"/>
    <p:sldId id="268" r:id="rId11"/>
    <p:sldId id="317" r:id="rId12"/>
    <p:sldId id="318" r:id="rId13"/>
    <p:sldId id="319" r:id="rId14"/>
    <p:sldId id="320" r:id="rId15"/>
    <p:sldId id="321" r:id="rId16"/>
  </p:sldIdLst>
  <p:sldSz cx="9144000" cy="6858000" type="screen4x3"/>
  <p:notesSz cx="6858000" cy="9144000"/>
  <p:embeddedFontLst>
    <p:embeddedFont>
      <p:font typeface="Calibri" panose="020F0502020204030204" pitchFamily="34" charset="0"/>
      <p:regular r:id="rId18"/>
      <p:bold r:id="rId19"/>
      <p:italic r:id="rId20"/>
      <p:boldItalic r:id="rId21"/>
    </p:embeddedFont>
    <p:embeddedFont>
      <p:font typeface=".VnTimeH" panose="020B7200000000000000" pitchFamily="34" charset="0"/>
      <p:regular r:id="rId22"/>
      <p:bold r:id="rId23"/>
      <p:italic r:id="rId24"/>
      <p:boldItalic r:id="rId25"/>
    </p:embeddedFont>
    <p:embeddedFont>
      <p:font typeface=".VnTeknical" panose="020B7200000000000000" pitchFamily="3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1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597F9C-C29C-4914-9950-A790EA703D51}" type="datetimeFigureOut">
              <a:rPr lang="en-US" smtClean="0"/>
              <a:t>9/11/2024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C42471-9065-451B-B311-340933ACA4CC}" type="slidenum">
              <a:rPr lang="en-US" smtClean="0"/>
              <a:t>‹#›</a:t>
            </a:fld>
            <a:endParaRPr lang="en-US"/>
          </a:p>
        </p:txBody>
      </p:sp>
    </p:spTree>
    <p:extLst>
      <p:ext uri="{BB962C8B-B14F-4D97-AF65-F5344CB8AC3E}">
        <p14:creationId xmlns:p14="http://schemas.microsoft.com/office/powerpoint/2010/main" val="880764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0BC42471-9065-451B-B311-340933ACA4CC}" type="slidenum">
              <a:rPr lang="en-US" smtClean="0"/>
              <a:t>14</a:t>
            </a:fld>
            <a:endParaRPr lang="en-US"/>
          </a:p>
        </p:txBody>
      </p:sp>
    </p:spTree>
    <p:extLst>
      <p:ext uri="{BB962C8B-B14F-4D97-AF65-F5344CB8AC3E}">
        <p14:creationId xmlns:p14="http://schemas.microsoft.com/office/powerpoint/2010/main" val="2959490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F21FBB-F357-4E27-84AD-13444B2F47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282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483DA3-AE69-49CB-A4C7-4DF01436E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5377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F0DCBF-A490-4180-BF28-805AC30596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390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69215C-7D73-4184-9247-A5E0E6425B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7111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F21FBB-F357-4E27-84AD-13444B2F47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3785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EFC4DD-FC99-402D-9563-C0B36742D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9046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8A150B-6B04-4EBA-8205-210181A2AA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0346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9CF8F8-32C8-4113-8025-06D1545C26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791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860701-DBC0-4CAB-B3BF-25FE21ED1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7503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42A990-939B-42E7-9B26-15C4D1C48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924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42138B7-AAFF-4D90-B921-5D374678A5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3481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EFC4DD-FC99-402D-9563-C0B36742D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1781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798D20-8A38-4F9B-BD54-0F3080CB73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6183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277282-10CF-4E33-9E5E-DF1CC5B839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288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483DA3-AE69-49CB-A4C7-4DF01436E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2010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F0DCBF-A490-4180-BF28-805AC30596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4820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69215C-7D73-4184-9247-A5E0E6425B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4994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8A150B-6B04-4EBA-8205-210181A2AA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1612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9CF8F8-32C8-4113-8025-06D1545C26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3928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860701-DBC0-4CAB-B3BF-25FE21ED1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8702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42A990-939B-42E7-9B26-15C4D1C48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1254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42138B7-AAFF-4D90-B921-5D374678A5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9068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798D20-8A38-4F9B-BD54-0F3080CB73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040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277282-10CF-4E33-9E5E-DF1CC5B839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6728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DCEDB379-5DF6-4724-9E1C-18D29FCAB51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417592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DCEDB379-5DF6-4724-9E1C-18D29FCAB51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509473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4.jpg"/><Relationship Id="rId1" Type="http://schemas.openxmlformats.org/officeDocument/2006/relationships/slideLayout" Target="../slideLayouts/slideLayout19.xml"/><Relationship Id="rId6" Type="http://schemas.openxmlformats.org/officeDocument/2006/relationships/slide" Target="slide12.xml"/><Relationship Id="rId5" Type="http://schemas.openxmlformats.org/officeDocument/2006/relationships/slide" Target="slide14.xml"/><Relationship Id="rId4" Type="http://schemas.openxmlformats.org/officeDocument/2006/relationships/slide" Target="slide13.xml"/></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slide" Target="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66875" cy="6858000"/>
          </a:xfrm>
          <a:prstGeom prst="rect">
            <a:avLst/>
          </a:prstGeom>
        </p:spPr>
      </p:pic>
      <p:sp>
        <p:nvSpPr>
          <p:cNvPr id="5" name="Rectangle 3"/>
          <p:cNvSpPr>
            <a:spLocks noChangeArrowheads="1"/>
          </p:cNvSpPr>
          <p:nvPr/>
        </p:nvSpPr>
        <p:spPr bwMode="auto">
          <a:xfrm>
            <a:off x="85802" y="2061030"/>
            <a:ext cx="914400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a:solidFill>
                  <a:srgbClr val="0000FF"/>
                </a:solidFill>
                <a:latin typeface=".VnTimeH" panose="020B7200000000000000" pitchFamily="34" charset="0"/>
              </a:rPr>
              <a:t/>
            </a:r>
            <a:br>
              <a:rPr lang="en-US" altLang="en-US" sz="4000" b="1" dirty="0">
                <a:solidFill>
                  <a:srgbClr val="0000FF"/>
                </a:solidFill>
                <a:latin typeface=".VnTimeH" panose="020B7200000000000000" pitchFamily="34" charset="0"/>
              </a:rPr>
            </a:br>
            <a:r>
              <a:rPr lang="en-US" altLang="en-US" sz="4000" b="1" dirty="0" err="1" smtClean="0">
                <a:solidFill>
                  <a:srgbClr val="C00000"/>
                </a:solidFill>
                <a:latin typeface="Times New Roman" panose="02020603050405020304" pitchFamily="18" charset="0"/>
              </a:rPr>
              <a:t>Dạy</a:t>
            </a:r>
            <a:r>
              <a:rPr lang="en-US" altLang="en-US" sz="4000" b="1" dirty="0" smtClean="0">
                <a:solidFill>
                  <a:srgbClr val="C00000"/>
                </a:solidFill>
                <a:latin typeface="Times New Roman" panose="02020603050405020304" pitchFamily="18" charset="0"/>
              </a:rPr>
              <a:t> </a:t>
            </a:r>
            <a:r>
              <a:rPr lang="en-US" altLang="en-US" sz="4000" b="1" dirty="0" err="1" smtClean="0">
                <a:solidFill>
                  <a:srgbClr val="C00000"/>
                </a:solidFill>
                <a:latin typeface="Times New Roman" panose="02020603050405020304" pitchFamily="18" charset="0"/>
              </a:rPr>
              <a:t>hát</a:t>
            </a:r>
            <a:r>
              <a:rPr lang="en-US" altLang="en-US" sz="4000" b="1" dirty="0" smtClean="0">
                <a:solidFill>
                  <a:srgbClr val="C00000"/>
                </a:solidFill>
                <a:latin typeface="Times New Roman" panose="02020603050405020304" pitchFamily="18" charset="0"/>
              </a:rPr>
              <a:t>: </a:t>
            </a:r>
            <a:r>
              <a:rPr lang="en-US" altLang="en-US" sz="4000" b="1" dirty="0" err="1" smtClean="0">
                <a:solidFill>
                  <a:srgbClr val="C00000"/>
                </a:solidFill>
                <a:latin typeface="Times New Roman" panose="02020603050405020304" pitchFamily="18" charset="0"/>
              </a:rPr>
              <a:t>Gác</a:t>
            </a:r>
            <a:r>
              <a:rPr lang="en-US" altLang="en-US" sz="4000" b="1" dirty="0" smtClean="0">
                <a:solidFill>
                  <a:srgbClr val="C00000"/>
                </a:solidFill>
                <a:latin typeface="Times New Roman" panose="02020603050405020304" pitchFamily="18" charset="0"/>
              </a:rPr>
              <a:t> </a:t>
            </a:r>
            <a:r>
              <a:rPr lang="en-US" altLang="en-US" sz="4000" b="1" dirty="0" err="1" smtClean="0">
                <a:solidFill>
                  <a:srgbClr val="C00000"/>
                </a:solidFill>
                <a:latin typeface="Times New Roman" panose="02020603050405020304" pitchFamily="18" charset="0"/>
              </a:rPr>
              <a:t>trăng</a:t>
            </a:r>
            <a:endParaRPr lang="en-US" altLang="en-US" sz="3200" b="1" dirty="0">
              <a:solidFill>
                <a:srgbClr val="C00000"/>
              </a:solidFill>
              <a:latin typeface=".VnTimeH" panose="020B7200000000000000" pitchFamily="34" charset="0"/>
            </a:endParaRPr>
          </a:p>
          <a:p>
            <a:pPr algn="ctr" eaLnBrk="1" hangingPunct="1"/>
            <a:r>
              <a:rPr lang="en-US" altLang="en-US" sz="3200" b="1" dirty="0" err="1">
                <a:solidFill>
                  <a:srgbClr val="002060"/>
                </a:solidFill>
                <a:latin typeface="Times New Roman" panose="02020603050405020304" pitchFamily="18" charset="0"/>
              </a:rPr>
              <a:t>Đối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tượng</a:t>
            </a:r>
            <a:r>
              <a:rPr lang="en-US" altLang="en-US" b="1" dirty="0">
                <a:solidFill>
                  <a:srgbClr val="002060"/>
                </a:solidFill>
                <a:latin typeface=".VnTeknical" pitchFamily="34" charset="0"/>
              </a:rPr>
              <a:t>:</a:t>
            </a:r>
            <a:r>
              <a:rPr lang="en-US" altLang="en-US" sz="3200" b="1" dirty="0">
                <a:solidFill>
                  <a:srgbClr val="002060"/>
                </a:solidFill>
                <a:latin typeface=".VnTeknical" pitchFamily="34" charset="0"/>
              </a:rPr>
              <a:t> </a:t>
            </a:r>
            <a:r>
              <a:rPr lang="en-US" altLang="en-US" sz="3200" b="1" dirty="0" err="1">
                <a:solidFill>
                  <a:srgbClr val="002060"/>
                </a:solidFill>
                <a:latin typeface="Times New Roman" panose="02020603050405020304" pitchFamily="18" charset="0"/>
              </a:rPr>
              <a:t>Mẫu</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giáo</a:t>
            </a:r>
            <a:r>
              <a:rPr lang="en-US" altLang="en-US" sz="3200" b="1" dirty="0">
                <a:solidFill>
                  <a:srgbClr val="002060"/>
                </a:solidFill>
                <a:latin typeface="Times New Roman" panose="02020603050405020304" pitchFamily="18" charset="0"/>
              </a:rPr>
              <a:t> </a:t>
            </a:r>
            <a:r>
              <a:rPr lang="en-US" altLang="en-US" sz="3200" b="1" dirty="0" err="1" smtClean="0">
                <a:solidFill>
                  <a:srgbClr val="002060"/>
                </a:solidFill>
                <a:latin typeface="Times New Roman" panose="02020603050405020304" pitchFamily="18" charset="0"/>
              </a:rPr>
              <a:t>lớn</a:t>
            </a:r>
            <a:endParaRPr lang="en-US" altLang="en-US" sz="3200" b="1" dirty="0" smtClean="0">
              <a:solidFill>
                <a:srgbClr val="002060"/>
              </a:solidFill>
              <a:latin typeface="Times New Roman" panose="02020603050405020304" pitchFamily="18" charset="0"/>
            </a:endParaRPr>
          </a:p>
          <a:p>
            <a:pPr algn="ctr" eaLnBrk="1" hangingPunct="1"/>
            <a:r>
              <a:rPr lang="en-US" altLang="en-US" sz="3200" b="1" dirty="0" smtClean="0">
                <a:solidFill>
                  <a:srgbClr val="002060"/>
                </a:solidFill>
                <a:latin typeface="Times New Roman" panose="02020603050405020304" pitchFamily="18" charset="0"/>
              </a:rPr>
              <a:t>GV: </a:t>
            </a:r>
            <a:r>
              <a:rPr lang="en-US" altLang="en-US" sz="3200" b="1" dirty="0" err="1" smtClean="0">
                <a:solidFill>
                  <a:srgbClr val="002060"/>
                </a:solidFill>
                <a:latin typeface="Times New Roman" panose="02020603050405020304" pitchFamily="18" charset="0"/>
              </a:rPr>
              <a:t>Nguyễn</a:t>
            </a:r>
            <a:r>
              <a:rPr lang="en-US" altLang="en-US" sz="3200" b="1" dirty="0" smtClean="0">
                <a:solidFill>
                  <a:srgbClr val="002060"/>
                </a:solidFill>
                <a:latin typeface="Times New Roman" panose="02020603050405020304" pitchFamily="18" charset="0"/>
              </a:rPr>
              <a:t> </a:t>
            </a:r>
            <a:r>
              <a:rPr lang="en-US" altLang="en-US" sz="3200" b="1" dirty="0" err="1" smtClean="0">
                <a:solidFill>
                  <a:srgbClr val="002060"/>
                </a:solidFill>
                <a:latin typeface="Times New Roman" panose="02020603050405020304" pitchFamily="18" charset="0"/>
              </a:rPr>
              <a:t>Thị</a:t>
            </a:r>
            <a:r>
              <a:rPr lang="en-US" altLang="en-US" sz="3200" b="1" dirty="0" smtClean="0">
                <a:solidFill>
                  <a:srgbClr val="002060"/>
                </a:solidFill>
                <a:latin typeface="Times New Roman" panose="02020603050405020304" pitchFamily="18" charset="0"/>
              </a:rPr>
              <a:t> </a:t>
            </a:r>
            <a:r>
              <a:rPr lang="en-US" altLang="en-US" sz="3200" b="1" dirty="0" err="1" smtClean="0">
                <a:solidFill>
                  <a:srgbClr val="002060"/>
                </a:solidFill>
                <a:latin typeface="Times New Roman" panose="02020603050405020304" pitchFamily="18" charset="0"/>
              </a:rPr>
              <a:t>Hồng</a:t>
            </a:r>
            <a:r>
              <a:rPr lang="en-US" altLang="en-US" sz="3200" b="1" dirty="0" smtClean="0">
                <a:solidFill>
                  <a:srgbClr val="002060"/>
                </a:solidFill>
                <a:latin typeface="Times New Roman" panose="02020603050405020304" pitchFamily="18" charset="0"/>
              </a:rPr>
              <a:t> </a:t>
            </a:r>
            <a:r>
              <a:rPr lang="en-US" altLang="en-US" sz="3200" b="1" dirty="0" err="1" smtClean="0">
                <a:solidFill>
                  <a:srgbClr val="002060"/>
                </a:solidFill>
                <a:latin typeface="Times New Roman" panose="02020603050405020304" pitchFamily="18" charset="0"/>
              </a:rPr>
              <a:t>Diệp</a:t>
            </a:r>
            <a:r>
              <a:rPr lang="en-US" altLang="en-US" sz="3200" b="1" dirty="0" smtClean="0">
                <a:solidFill>
                  <a:srgbClr val="002060"/>
                </a:solidFill>
                <a:latin typeface="Times New Roman" panose="02020603050405020304" pitchFamily="18" charset="0"/>
              </a:rPr>
              <a:t> </a:t>
            </a:r>
            <a:r>
              <a:rPr lang="en-US" altLang="en-US" sz="3200" b="1" dirty="0">
                <a:solidFill>
                  <a:srgbClr val="002060"/>
                </a:solidFill>
                <a:latin typeface="Times New Roman" panose="02020603050405020304" pitchFamily="18" charset="0"/>
              </a:rPr>
              <a:t/>
            </a:r>
            <a:br>
              <a:rPr lang="en-US" altLang="en-US" sz="3200" b="1" dirty="0">
                <a:solidFill>
                  <a:srgbClr val="002060"/>
                </a:solidFill>
                <a:latin typeface="Times New Roman" panose="02020603050405020304" pitchFamily="18" charset="0"/>
              </a:rPr>
            </a:br>
            <a:endParaRPr lang="en-US" altLang="en-US" sz="3600" b="1" dirty="0">
              <a:solidFill>
                <a:srgbClr val="002060"/>
              </a:solidFill>
              <a:latin typeface="Times New Roman" panose="02020603050405020304" pitchFamily="18" charset="0"/>
            </a:endParaRPr>
          </a:p>
        </p:txBody>
      </p:sp>
      <p:sp>
        <p:nvSpPr>
          <p:cNvPr id="6" name="Subtitle 2"/>
          <p:cNvSpPr txBox="1">
            <a:spLocks noChangeArrowheads="1"/>
          </p:cNvSpPr>
          <p:nvPr/>
        </p:nvSpPr>
        <p:spPr bwMode="auto">
          <a:xfrm>
            <a:off x="1600278" y="260350"/>
            <a:ext cx="61150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ts val="1000"/>
              </a:spcBef>
              <a:buFontTx/>
              <a:buNone/>
            </a:pPr>
            <a:r>
              <a:rPr lang="en-US" altLang="en-US" sz="1800" b="1" dirty="0">
                <a:solidFill>
                  <a:schemeClr val="accent2">
                    <a:lumMod val="75000"/>
                  </a:schemeClr>
                </a:solidFill>
                <a:latin typeface="Times New Roman" panose="02020603050405020304" pitchFamily="18" charset="0"/>
                <a:cs typeface="Times New Roman" panose="02020603050405020304" pitchFamily="18" charset="0"/>
              </a:rPr>
              <a:t>UỶ BAN NHÂN DÂN QUẬN </a:t>
            </a:r>
            <a:r>
              <a:rPr lang="en-US" altLang="en-US" sz="1800" b="1" dirty="0" smtClean="0">
                <a:solidFill>
                  <a:schemeClr val="accent2">
                    <a:lumMod val="75000"/>
                  </a:schemeClr>
                </a:solidFill>
                <a:latin typeface="Times New Roman" panose="02020603050405020304" pitchFamily="18" charset="0"/>
                <a:cs typeface="Times New Roman" panose="02020603050405020304" pitchFamily="18" charset="0"/>
              </a:rPr>
              <a:t>LONG BIÊN </a:t>
            </a:r>
            <a:endParaRPr lang="en-US" altLang="en-US" sz="1800" b="1" dirty="0">
              <a:solidFill>
                <a:schemeClr val="accent2">
                  <a:lumMod val="75000"/>
                </a:schemeClr>
              </a:solidFill>
              <a:latin typeface="Times New Roman" panose="02020603050405020304" pitchFamily="18" charset="0"/>
              <a:cs typeface="Times New Roman" panose="02020603050405020304" pitchFamily="18" charset="0"/>
            </a:endParaRPr>
          </a:p>
          <a:p>
            <a:pPr algn="ctr" eaLnBrk="1" hangingPunct="1">
              <a:lnSpc>
                <a:spcPct val="80000"/>
              </a:lnSpc>
              <a:spcBef>
                <a:spcPts val="1000"/>
              </a:spcBef>
              <a:buFontTx/>
              <a:buNone/>
            </a:pPr>
            <a:r>
              <a:rPr lang="en-US" altLang="en-US" sz="1800" b="1" dirty="0">
                <a:solidFill>
                  <a:schemeClr val="accent2">
                    <a:lumMod val="75000"/>
                  </a:schemeClr>
                </a:solidFill>
                <a:latin typeface="Times New Roman" panose="02020603050405020304" pitchFamily="18" charset="0"/>
                <a:cs typeface="Times New Roman" panose="02020603050405020304" pitchFamily="18" charset="0"/>
              </a:rPr>
              <a:t>TRƯỜNG MẦM NON </a:t>
            </a:r>
            <a:r>
              <a:rPr lang="en-US" altLang="en-US" sz="1800" b="1" dirty="0" smtClean="0">
                <a:solidFill>
                  <a:schemeClr val="accent2">
                    <a:lumMod val="75000"/>
                  </a:schemeClr>
                </a:solidFill>
                <a:latin typeface="Times New Roman" panose="02020603050405020304" pitchFamily="18" charset="0"/>
                <a:cs typeface="Times New Roman" panose="02020603050405020304" pitchFamily="18" charset="0"/>
              </a:rPr>
              <a:t>HOA SỮA </a:t>
            </a:r>
            <a:endParaRPr lang="en-US" altLang="en-US" sz="18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8391" y="1123950"/>
            <a:ext cx="832378" cy="758248"/>
          </a:xfrm>
          <a:prstGeom prst="ellipse">
            <a:avLst/>
          </a:prstGeom>
        </p:spPr>
      </p:pic>
      <p:sp>
        <p:nvSpPr>
          <p:cNvPr id="8" name="Subtitle 2"/>
          <p:cNvSpPr txBox="1">
            <a:spLocks noChangeArrowheads="1"/>
          </p:cNvSpPr>
          <p:nvPr/>
        </p:nvSpPr>
        <p:spPr bwMode="auto">
          <a:xfrm>
            <a:off x="990600" y="2081812"/>
            <a:ext cx="77152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ts val="1000"/>
              </a:spcBef>
              <a:buFontTx/>
              <a:buNone/>
            </a:pPr>
            <a:r>
              <a:rPr lang="en-US" altLang="en-US" b="1" dirty="0" smtClean="0">
                <a:solidFill>
                  <a:schemeClr val="accent2">
                    <a:lumMod val="75000"/>
                  </a:schemeClr>
                </a:solidFill>
                <a:latin typeface="Times New Roman" panose="02020603050405020304" pitchFamily="18" charset="0"/>
                <a:cs typeface="Times New Roman" panose="02020603050405020304" pitchFamily="18" charset="0"/>
              </a:rPr>
              <a:t>LĨNH VỰC PHÁT TRIỂN THẨM MỸ</a:t>
            </a:r>
          </a:p>
          <a:p>
            <a:pPr algn="ctr" eaLnBrk="1" hangingPunct="1">
              <a:lnSpc>
                <a:spcPct val="80000"/>
              </a:lnSpc>
              <a:spcBef>
                <a:spcPts val="1000"/>
              </a:spcBef>
              <a:buFontTx/>
              <a:buNone/>
            </a:pPr>
            <a:r>
              <a:rPr lang="en-US" altLang="en-US" b="1" dirty="0" smtClean="0">
                <a:solidFill>
                  <a:schemeClr val="accent2">
                    <a:lumMod val="75000"/>
                  </a:schemeClr>
                </a:solidFill>
                <a:latin typeface="Times New Roman" panose="02020603050405020304" pitchFamily="18" charset="0"/>
                <a:cs typeface="Times New Roman" panose="02020603050405020304" pitchFamily="18" charset="0"/>
              </a:rPr>
              <a:t>HOẠT ĐỘNG ÂM NHẠC</a:t>
            </a:r>
            <a:endParaRPr lang="en-US" alt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1198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5-Point Star 15">
            <a:hlinkClick r:id="rId3" action="ppaction://hlinksldjump"/>
          </p:cNvPr>
          <p:cNvSpPr/>
          <p:nvPr/>
        </p:nvSpPr>
        <p:spPr>
          <a:xfrm>
            <a:off x="804553" y="487878"/>
            <a:ext cx="2590800" cy="2438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1</a:t>
            </a:r>
            <a:endParaRPr lang="vi-VN" sz="4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17" name="5-Point Star 16">
            <a:hlinkClick r:id="rId4" action="ppaction://hlinksldjump"/>
          </p:cNvPr>
          <p:cNvSpPr/>
          <p:nvPr/>
        </p:nvSpPr>
        <p:spPr>
          <a:xfrm>
            <a:off x="2133600" y="2897579"/>
            <a:ext cx="2590800" cy="2438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endParaRPr lang="vi-VN"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8" name="5-Point Star 17">
            <a:hlinkClick r:id="rId5" action="ppaction://hlinksldjump"/>
          </p:cNvPr>
          <p:cNvSpPr/>
          <p:nvPr/>
        </p:nvSpPr>
        <p:spPr>
          <a:xfrm>
            <a:off x="6104906" y="2438400"/>
            <a:ext cx="2590800" cy="2438400"/>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4</a:t>
            </a:r>
            <a:endParaRPr lang="vi-VN" sz="48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19" name="5-Point Star 18">
            <a:hlinkClick r:id="rId6" action="ppaction://hlinksldjump"/>
          </p:cNvPr>
          <p:cNvSpPr/>
          <p:nvPr/>
        </p:nvSpPr>
        <p:spPr>
          <a:xfrm>
            <a:off x="4419600" y="676894"/>
            <a:ext cx="2590800" cy="2438400"/>
          </a:xfrm>
          <a:prstGeom prst="star5">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2</a:t>
            </a:r>
            <a:endParaRPr lang="vi-VN" sz="4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75735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fltVal val="0"/>
                                          </p:val>
                                        </p:tav>
                                        <p:tav tm="100000">
                                          <p:val>
                                            <p:strVal val="#ppt_w"/>
                                          </p:val>
                                        </p:tav>
                                      </p:tavLst>
                                    </p:anim>
                                    <p:anim calcmode="lin" valueType="num">
                                      <p:cBhvr>
                                        <p:cTn id="23" dur="1000" fill="hold"/>
                                        <p:tgtEl>
                                          <p:spTgt spid="18"/>
                                        </p:tgtEl>
                                        <p:attrNameLst>
                                          <p:attrName>ppt_h</p:attrName>
                                        </p:attrNameLst>
                                      </p:cBhvr>
                                      <p:tavLst>
                                        <p:tav tm="0">
                                          <p:val>
                                            <p:fltVal val="0"/>
                                          </p:val>
                                        </p:tav>
                                        <p:tav tm="100000">
                                          <p:val>
                                            <p:strVal val="#ppt_h"/>
                                          </p:val>
                                        </p:tav>
                                      </p:tavLst>
                                    </p:anim>
                                    <p:anim calcmode="lin" valueType="num">
                                      <p:cBhvr>
                                        <p:cTn id="24" dur="1000" fill="hold"/>
                                        <p:tgtEl>
                                          <p:spTgt spid="18"/>
                                        </p:tgtEl>
                                        <p:attrNameLst>
                                          <p:attrName>style.rotation</p:attrName>
                                        </p:attrNameLst>
                                      </p:cBhvr>
                                      <p:tavLst>
                                        <p:tav tm="0">
                                          <p:val>
                                            <p:fltVal val="90"/>
                                          </p:val>
                                        </p:tav>
                                        <p:tav tm="100000">
                                          <p:val>
                                            <p:fltVal val="0"/>
                                          </p:val>
                                        </p:tav>
                                      </p:tavLst>
                                    </p:anim>
                                    <p:animEffect transition="in" filter="fade">
                                      <p:cBhvr>
                                        <p:cTn id="2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325" y="1294105"/>
            <a:ext cx="8229600" cy="5182895"/>
          </a:xfrm>
          <a:prstGeom prst="rect">
            <a:avLst/>
          </a:prstGeom>
        </p:spPr>
      </p:pic>
      <p:sp>
        <p:nvSpPr>
          <p:cNvPr id="4" name="Title 3"/>
          <p:cNvSpPr>
            <a:spLocks noGrp="1"/>
          </p:cNvSpPr>
          <p:nvPr>
            <p:ph type="title"/>
          </p:nvPr>
        </p:nvSpPr>
        <p:spPr>
          <a:xfrm>
            <a:off x="2133600" y="155369"/>
            <a:ext cx="5181600" cy="1143000"/>
          </a:xfrm>
        </p:spPr>
        <p:txBody>
          <a:bodyPr/>
          <a:lstStyle/>
          <a:p>
            <a:r>
              <a:rPr lang="vi-VN" b="1" dirty="0">
                <a:solidFill>
                  <a:srgbClr val="FF0000"/>
                </a:solidFill>
                <a:latin typeface="Times New Roman" pitchFamily="18" charset="0"/>
                <a:cs typeface="Times New Roman" pitchFamily="18" charset="0"/>
              </a:rPr>
              <a:t>Gác trăng</a:t>
            </a:r>
            <a:endParaRPr lang="vi-VN" dirty="0">
              <a:solidFill>
                <a:srgbClr val="FF0000"/>
              </a:solidFill>
            </a:endParaRPr>
          </a:p>
        </p:txBody>
      </p:sp>
      <p:sp>
        <p:nvSpPr>
          <p:cNvPr id="5" name="Left Arrow 4">
            <a:hlinkClick r:id="rId3" action="ppaction://hlinksldjump"/>
          </p:cNvPr>
          <p:cNvSpPr/>
          <p:nvPr/>
        </p:nvSpPr>
        <p:spPr>
          <a:xfrm>
            <a:off x="7620000" y="363187"/>
            <a:ext cx="9144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464199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674" y="1524000"/>
            <a:ext cx="8088086" cy="4529328"/>
          </a:xfrm>
          <a:prstGeom prst="rect">
            <a:avLst/>
          </a:prstGeom>
        </p:spPr>
      </p:pic>
      <p:sp>
        <p:nvSpPr>
          <p:cNvPr id="3" name="Title 2"/>
          <p:cNvSpPr>
            <a:spLocks noGrp="1"/>
          </p:cNvSpPr>
          <p:nvPr>
            <p:ph type="title"/>
          </p:nvPr>
        </p:nvSpPr>
        <p:spPr/>
        <p:txBody>
          <a:bodyPr/>
          <a:lstStyle/>
          <a:p>
            <a:r>
              <a:rPr lang="vi-VN" dirty="0" smtClean="0">
                <a:latin typeface="Times New Roman" pitchFamily="18" charset="0"/>
                <a:cs typeface="Times New Roman" pitchFamily="18" charset="0"/>
              </a:rPr>
              <a:t>Em di mau giao</a:t>
            </a:r>
            <a:endParaRPr lang="vi-VN" dirty="0">
              <a:latin typeface="Times New Roman" pitchFamily="18" charset="0"/>
              <a:cs typeface="Times New Roman" pitchFamily="18" charset="0"/>
            </a:endParaRPr>
          </a:p>
        </p:txBody>
      </p:sp>
      <p:sp>
        <p:nvSpPr>
          <p:cNvPr id="4" name="Left Arrow 3">
            <a:hlinkClick r:id="rId3" action="ppaction://hlinksldjump"/>
          </p:cNvPr>
          <p:cNvSpPr/>
          <p:nvPr/>
        </p:nvSpPr>
        <p:spPr>
          <a:xfrm>
            <a:off x="7658100" y="537358"/>
            <a:ext cx="8382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717971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95400"/>
            <a:ext cx="7943850" cy="5105400"/>
          </a:xfrm>
          <a:prstGeom prst="rect">
            <a:avLst/>
          </a:prstGeom>
        </p:spPr>
      </p:pic>
      <p:sp>
        <p:nvSpPr>
          <p:cNvPr id="3" name="Title 2"/>
          <p:cNvSpPr>
            <a:spLocks noGrp="1"/>
          </p:cNvSpPr>
          <p:nvPr>
            <p:ph type="title"/>
          </p:nvPr>
        </p:nvSpPr>
        <p:spPr>
          <a:xfrm>
            <a:off x="609600" y="274638"/>
            <a:ext cx="8077200" cy="868362"/>
          </a:xfrm>
        </p:spPr>
        <p:txBody>
          <a:bodyPr/>
          <a:lstStyle/>
          <a:p>
            <a:r>
              <a:rPr lang="vi-VN" dirty="0" smtClean="0">
                <a:latin typeface="Times New Roman" pitchFamily="18" charset="0"/>
                <a:cs typeface="Times New Roman" pitchFamily="18" charset="0"/>
              </a:rPr>
              <a:t>Tay thom tay ngoan</a:t>
            </a:r>
            <a:endParaRPr lang="vi-VN" dirty="0">
              <a:latin typeface="Times New Roman" pitchFamily="18" charset="0"/>
              <a:cs typeface="Times New Roman" pitchFamily="18" charset="0"/>
            </a:endParaRPr>
          </a:p>
        </p:txBody>
      </p:sp>
      <p:sp>
        <p:nvSpPr>
          <p:cNvPr id="4" name="Left Arrow 3">
            <a:hlinkClick r:id="rId3" action="ppaction://hlinksldjump"/>
          </p:cNvPr>
          <p:cNvSpPr/>
          <p:nvPr/>
        </p:nvSpPr>
        <p:spPr>
          <a:xfrm>
            <a:off x="7696200" y="381000"/>
            <a:ext cx="85725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2975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066800"/>
            <a:ext cx="7620000" cy="5029200"/>
          </a:xfrm>
          <a:prstGeom prst="rect">
            <a:avLst/>
          </a:prstGeom>
        </p:spPr>
      </p:pic>
      <p:sp>
        <p:nvSpPr>
          <p:cNvPr id="3" name="Left Arrow 2">
            <a:hlinkClick r:id="rId4" action="ppaction://hlinksldjump"/>
          </p:cNvPr>
          <p:cNvSpPr/>
          <p:nvPr/>
        </p:nvSpPr>
        <p:spPr>
          <a:xfrm>
            <a:off x="7848600" y="152400"/>
            <a:ext cx="9906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70768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2743200" y="3048000"/>
            <a:ext cx="4800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50000"/>
              </a:spcBef>
              <a:spcAft>
                <a:spcPct val="0"/>
              </a:spcAft>
            </a:pPr>
            <a:endParaRPr lang="vi-VN" sz="1400">
              <a:solidFill>
                <a:srgbClr val="FFFFFF"/>
              </a:solidFill>
            </a:endParaRPr>
          </a:p>
        </p:txBody>
      </p:sp>
      <p:sp>
        <p:nvSpPr>
          <p:cNvPr id="2" name="Title 1"/>
          <p:cNvSpPr>
            <a:spLocks noGrp="1"/>
          </p:cNvSpPr>
          <p:nvPr>
            <p:ph type="title"/>
          </p:nvPr>
        </p:nvSpPr>
        <p:spPr>
          <a:xfrm>
            <a:off x="495300" y="304800"/>
            <a:ext cx="8229600" cy="1143000"/>
          </a:xfrm>
        </p:spPr>
        <p:txBody>
          <a:bodyPr/>
          <a:lstStyle/>
          <a:p>
            <a:r>
              <a:rPr lang="vi-VN" dirty="0" smtClean="0">
                <a:solidFill>
                  <a:srgbClr val="FF0000"/>
                </a:solidFill>
                <a:effectLst>
                  <a:outerShdw blurRad="50800" dist="38100" dir="10800000" algn="r" rotWithShape="0">
                    <a:prstClr val="black">
                      <a:alpha val="40000"/>
                    </a:prstClr>
                  </a:outerShdw>
                </a:effectLst>
              </a:rPr>
              <a:t>MỤC ĐÍCH YÊU CẦU</a:t>
            </a:r>
            <a:endParaRPr lang="vi-VN" dirty="0">
              <a:solidFill>
                <a:srgbClr val="FF0000"/>
              </a:solidFill>
              <a:effectLst>
                <a:outerShdw blurRad="50800" dist="38100" dir="10800000" algn="r" rotWithShape="0">
                  <a:prstClr val="black">
                    <a:alpha val="40000"/>
                  </a:prstClr>
                </a:outerShdw>
              </a:effectLst>
            </a:endParaRPr>
          </a:p>
        </p:txBody>
      </p:sp>
      <p:sp>
        <p:nvSpPr>
          <p:cNvPr id="3" name="Rectangle 2"/>
          <p:cNvSpPr/>
          <p:nvPr/>
        </p:nvSpPr>
        <p:spPr>
          <a:xfrm>
            <a:off x="990600" y="1524000"/>
            <a:ext cx="7239000" cy="5016758"/>
          </a:xfrm>
          <a:prstGeom prst="rect">
            <a:avLst/>
          </a:prstGeom>
        </p:spPr>
        <p:txBody>
          <a:bodyPr wrap="square">
            <a:spAutoFit/>
          </a:bodyPr>
          <a:lstStyle/>
          <a:p>
            <a:r>
              <a:rPr lang="nl-NL" sz="3200" dirty="0">
                <a:latin typeface="Times New Roman" pitchFamily="18" charset="0"/>
                <a:cs typeface="Times New Roman" pitchFamily="18" charset="0"/>
              </a:rPr>
              <a:t>- Trẻ biết tên bài hát, tên tác giả, thuộc bài hát, hiểu nội dung bài hát Gác trăng. Trẻ cảm nhận được giai điệu bài hát rước đèn tháng 8.</a:t>
            </a:r>
            <a:endParaRPr lang="vi-VN" sz="3200" dirty="0">
              <a:latin typeface="Times New Roman" pitchFamily="18" charset="0"/>
              <a:cs typeface="Times New Roman" pitchFamily="18" charset="0"/>
            </a:endParaRPr>
          </a:p>
          <a:p>
            <a:r>
              <a:rPr lang="nl-NL" sz="3200" dirty="0">
                <a:latin typeface="Times New Roman" pitchFamily="18" charset="0"/>
                <a:cs typeface="Times New Roman" pitchFamily="18" charset="0"/>
              </a:rPr>
              <a:t>- Trẻ biết trung thu là ngày rằm tháng 8, là ngày dành cho các bạn nhỏ được đi rước đèn.</a:t>
            </a:r>
            <a:endParaRPr lang="vi-VN" sz="3200" dirty="0">
              <a:latin typeface="Times New Roman" pitchFamily="18" charset="0"/>
              <a:cs typeface="Times New Roman" pitchFamily="18" charset="0"/>
            </a:endParaRPr>
          </a:p>
          <a:p>
            <a:r>
              <a:rPr lang="nl-NL" sz="3200" dirty="0">
                <a:latin typeface="Times New Roman" pitchFamily="18" charset="0"/>
                <a:cs typeface="Times New Roman" pitchFamily="18" charset="0"/>
              </a:rPr>
              <a:t>- Trẻ biết tham gia TC, hứng thú tham gia các hoạt động.</a:t>
            </a:r>
            <a:endParaRPr lang="vi-VN" sz="3200" dirty="0">
              <a:latin typeface="Times New Roman" pitchFamily="18" charset="0"/>
              <a:cs typeface="Times New Roman" pitchFamily="18" charset="0"/>
            </a:endParaRPr>
          </a:p>
          <a:p>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1159413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021020"/>
          <p:cNvPicPr>
            <a:picLocks noChangeAspect="1" noChangeArrowheads="1"/>
          </p:cNvPicPr>
          <p:nvPr/>
        </p:nvPicPr>
        <p:blipFill>
          <a:blip r:embed="rId2" cstate="print">
            <a:clrChange>
              <a:clrFrom>
                <a:srgbClr val="FAFAFD"/>
              </a:clrFrom>
              <a:clrTo>
                <a:srgbClr val="FAFAFD">
                  <a:alpha val="0"/>
                </a:srgbClr>
              </a:clrTo>
            </a:clrChange>
            <a:extLst>
              <a:ext uri="{28A0092B-C50C-407E-A947-70E740481C1C}">
                <a14:useLocalDpi xmlns:a14="http://schemas.microsoft.com/office/drawing/2010/main" val="0"/>
              </a:ext>
            </a:extLst>
          </a:blip>
          <a:srcRect/>
          <a:stretch>
            <a:fillRect/>
          </a:stretch>
        </p:blipFill>
        <p:spPr bwMode="auto">
          <a:xfrm>
            <a:off x="0" y="4876800"/>
            <a:ext cx="1600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021020"/>
          <p:cNvPicPr>
            <a:picLocks noChangeAspect="1" noChangeArrowheads="1"/>
          </p:cNvPicPr>
          <p:nvPr/>
        </p:nvPicPr>
        <p:blipFill>
          <a:blip r:embed="rId2">
            <a:clrChange>
              <a:clrFrom>
                <a:srgbClr val="FAFAFD"/>
              </a:clrFrom>
              <a:clrTo>
                <a:srgbClr val="FAFAFD">
                  <a:alpha val="0"/>
                </a:srgbClr>
              </a:clrTo>
            </a:clrChange>
            <a:extLst>
              <a:ext uri="{28A0092B-C50C-407E-A947-70E740481C1C}">
                <a14:useLocalDpi xmlns:a14="http://schemas.microsoft.com/office/drawing/2010/main" val="0"/>
              </a:ext>
            </a:extLst>
          </a:blip>
          <a:srcRect/>
          <a:stretch>
            <a:fillRect/>
          </a:stretch>
        </p:blipFill>
        <p:spPr bwMode="auto">
          <a:xfrm>
            <a:off x="7391400" y="4267200"/>
            <a:ext cx="1752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5429250"/>
            <a:ext cx="23812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0150" y="5429250"/>
            <a:ext cx="23812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36312" flipH="1">
            <a:off x="8293100" y="4449763"/>
            <a:ext cx="10842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819714">
            <a:off x="-193675" y="4225925"/>
            <a:ext cx="10842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80286" flipH="1">
            <a:off x="8389938" y="15875"/>
            <a:ext cx="892175"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001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29223" y="597158"/>
            <a:ext cx="7557294" cy="4832092"/>
          </a:xfrm>
          <a:prstGeom prst="rect">
            <a:avLst/>
          </a:prstGeom>
        </p:spPr>
        <p:txBody>
          <a:bodyPr wrap="square">
            <a:spAutoFit/>
          </a:bodyPr>
          <a:lstStyle/>
          <a:p>
            <a:r>
              <a:rPr lang="vi-VN" sz="2800" u="sng" dirty="0">
                <a:solidFill>
                  <a:srgbClr val="FF0000"/>
                </a:solidFill>
                <a:latin typeface="Times New Roman" pitchFamily="18" charset="0"/>
                <a:cs typeface="Times New Roman" pitchFamily="18" charset="0"/>
              </a:rPr>
              <a:t>Hoạt động 1: </a:t>
            </a:r>
            <a:r>
              <a:rPr lang="vi-VN" sz="2800" dirty="0">
                <a:solidFill>
                  <a:srgbClr val="FF0000"/>
                </a:solidFill>
                <a:latin typeface="Times New Roman" pitchFamily="18" charset="0"/>
                <a:cs typeface="Times New Roman" pitchFamily="18" charset="0"/>
              </a:rPr>
              <a:t>ổn định+giới thiệu</a:t>
            </a:r>
          </a:p>
          <a:p>
            <a:r>
              <a:rPr lang="nl-NL" sz="2800" dirty="0">
                <a:latin typeface="Times New Roman" pitchFamily="18" charset="0"/>
                <a:cs typeface="Times New Roman" pitchFamily="18" charset="0"/>
              </a:rPr>
              <a:t>Cô cho trẻ hát bài hát: “Rước đèn dưới trăng”.</a:t>
            </a:r>
            <a:endParaRPr lang="vi-VN" sz="2800" dirty="0">
              <a:latin typeface="Times New Roman" pitchFamily="18" charset="0"/>
              <a:cs typeface="Times New Roman" pitchFamily="18" charset="0"/>
            </a:endParaRPr>
          </a:p>
          <a:p>
            <a:r>
              <a:rPr lang="nl-NL" sz="2800" dirty="0">
                <a:latin typeface="Times New Roman" pitchFamily="18" charset="0"/>
                <a:cs typeface="Times New Roman" pitchFamily="18" charset="0"/>
              </a:rPr>
              <a:t>- CC vừa hát bài hát nói về điều gì?</a:t>
            </a:r>
            <a:endParaRPr lang="vi-VN" sz="2800" dirty="0">
              <a:latin typeface="Times New Roman" pitchFamily="18" charset="0"/>
              <a:cs typeface="Times New Roman" pitchFamily="18" charset="0"/>
            </a:endParaRPr>
          </a:p>
          <a:p>
            <a:r>
              <a:rPr lang="nl-NL" sz="2800" dirty="0">
                <a:latin typeface="Times New Roman" pitchFamily="18" charset="0"/>
                <a:cs typeface="Times New Roman" pitchFamily="18" charset="0"/>
              </a:rPr>
              <a:t>- Bé đi rước đèn có vui không?</a:t>
            </a:r>
            <a:endParaRPr lang="vi-VN" sz="2800" dirty="0">
              <a:latin typeface="Times New Roman" pitchFamily="18" charset="0"/>
              <a:cs typeface="Times New Roman" pitchFamily="18" charset="0"/>
            </a:endParaRPr>
          </a:p>
          <a:p>
            <a:r>
              <a:rPr lang="nl-NL" sz="2800" dirty="0">
                <a:latin typeface="Times New Roman" pitchFamily="18" charset="0"/>
                <a:cs typeface="Times New Roman" pitchFamily="18" charset="0"/>
              </a:rPr>
              <a:t>- Muốn đi rước đèn thì cần có gì?</a:t>
            </a:r>
            <a:endParaRPr lang="vi-VN" sz="2800" dirty="0">
              <a:latin typeface="Times New Roman" pitchFamily="18" charset="0"/>
              <a:cs typeface="Times New Roman" pitchFamily="18" charset="0"/>
            </a:endParaRPr>
          </a:p>
          <a:p>
            <a:r>
              <a:rPr lang="nl-NL" sz="2800" dirty="0">
                <a:latin typeface="Times New Roman" pitchFamily="18" charset="0"/>
                <a:cs typeface="Times New Roman" pitchFamily="18" charset="0"/>
              </a:rPr>
              <a:t>-  Cc biết hôm nay là ngày gì không?</a:t>
            </a:r>
            <a:endParaRPr lang="vi-VN" sz="2800" dirty="0">
              <a:latin typeface="Times New Roman" pitchFamily="18" charset="0"/>
              <a:cs typeface="Times New Roman" pitchFamily="18" charset="0"/>
            </a:endParaRPr>
          </a:p>
          <a:p>
            <a:r>
              <a:rPr lang="nl-NL" sz="2800" dirty="0">
                <a:latin typeface="Times New Roman" pitchFamily="18" charset="0"/>
                <a:cs typeface="Times New Roman" pitchFamily="18" charset="0"/>
              </a:rPr>
              <a:t>- Hôm nay là tết trung thu đó cc ạ. Để biết vào ngày tết trung thu như thế nào, thì điều đó sẽ được thể hiện qua bài hát Gác Trăng của tác giả Hoàng Long. Hôm nay cô và cc cùng hát nhé. </a:t>
            </a:r>
            <a:endParaRPr lang="vi-VN" sz="2800"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13266358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1486762"/>
            <a:ext cx="609600" cy="609600"/>
          </a:xfrm>
          <a:prstGeom prst="rect">
            <a:avLst/>
          </a:prstGeom>
        </p:spPr>
      </p:pic>
      <p:sp>
        <p:nvSpPr>
          <p:cNvPr id="4" name="Rectangle 3"/>
          <p:cNvSpPr/>
          <p:nvPr/>
        </p:nvSpPr>
        <p:spPr>
          <a:xfrm>
            <a:off x="533400" y="1791562"/>
            <a:ext cx="8229600" cy="1815882"/>
          </a:xfrm>
          <a:prstGeom prst="rect">
            <a:avLst/>
          </a:prstGeom>
        </p:spPr>
        <p:txBody>
          <a:bodyPr wrap="square">
            <a:spAutoFit/>
          </a:bodyPr>
          <a:lstStyle/>
          <a:p>
            <a:r>
              <a:rPr lang="nl-NL" sz="2800" b="1" dirty="0">
                <a:latin typeface="Times New Roman" pitchFamily="18" charset="0"/>
                <a:cs typeface="Times New Roman" pitchFamily="18" charset="0"/>
              </a:rPr>
              <a:t>*Dạy hát “ </a:t>
            </a:r>
            <a:r>
              <a:rPr lang="vi-VN" sz="2800" b="1" dirty="0" smtClean="0">
                <a:latin typeface="Times New Roman" pitchFamily="18" charset="0"/>
                <a:cs typeface="Times New Roman" pitchFamily="18" charset="0"/>
              </a:rPr>
              <a:t>Gác trăng</a:t>
            </a:r>
            <a:r>
              <a:rPr lang="nl-NL" sz="2800" b="1"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a:p>
            <a:r>
              <a:rPr lang="nl-NL" sz="2800" dirty="0">
                <a:latin typeface="Times New Roman" pitchFamily="18" charset="0"/>
                <a:cs typeface="Times New Roman" pitchFamily="18" charset="0"/>
              </a:rPr>
              <a:t>Cô hát lần </a:t>
            </a:r>
            <a:r>
              <a:rPr lang="nl-NL" sz="2800" dirty="0" smtClean="0">
                <a:latin typeface="Times New Roman" pitchFamily="18" charset="0"/>
                <a:cs typeface="Times New Roman" pitchFamily="18" charset="0"/>
              </a:rPr>
              <a:t>1</a:t>
            </a:r>
            <a:endParaRPr lang="vi-VN" sz="2800" dirty="0" smtClean="0">
              <a:latin typeface="Times New Roman" pitchFamily="18" charset="0"/>
              <a:cs typeface="Times New Roman" pitchFamily="18" charset="0"/>
            </a:endParaRPr>
          </a:p>
          <a:p>
            <a:r>
              <a:rPr lang="nl-NL"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G</a:t>
            </a:r>
            <a:r>
              <a:rPr lang="nl-NL" sz="2800" dirty="0" smtClean="0">
                <a:latin typeface="Times New Roman" pitchFamily="18" charset="0"/>
                <a:cs typeface="Times New Roman" pitchFamily="18" charset="0"/>
              </a:rPr>
              <a:t>iảng </a:t>
            </a:r>
            <a:r>
              <a:rPr lang="nl-NL" sz="2800" dirty="0">
                <a:latin typeface="Times New Roman" pitchFamily="18" charset="0"/>
                <a:cs typeface="Times New Roman" pitchFamily="18" charset="0"/>
              </a:rPr>
              <a:t>nội dung: Bài hát nói về niềm vui của bạn nhỏ khi được đi rước đèn dưới ánh trăng rất là vui</a:t>
            </a:r>
            <a:r>
              <a:rPr lang="vi-VN"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1710956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8" fill="hold" display="0">
                  <p:stCondLst>
                    <p:cond delay="indefinite"/>
                  </p:stCondLst>
                  <p:endCondLst>
                    <p:cond evt="onStopAudio" delay="0">
                      <p:tgtEl>
                        <p:sldTgt/>
                      </p:tgtEl>
                    </p:cond>
                  </p:endCondLst>
                </p:cTn>
                <p:tgtEl>
                  <p:spTgt spid="7"/>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874" r="15506"/>
          <a:stretch/>
        </p:blipFill>
        <p:spPr>
          <a:xfrm>
            <a:off x="4812228" y="609599"/>
            <a:ext cx="4191000" cy="5638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51" y="609601"/>
            <a:ext cx="4571999" cy="5638798"/>
          </a:xfrm>
          <a:prstGeom prst="rect">
            <a:avLst/>
          </a:prstGeom>
        </p:spPr>
      </p:pic>
    </p:spTree>
    <p:extLst>
      <p:ext uri="{BB962C8B-B14F-4D97-AF65-F5344CB8AC3E}">
        <p14:creationId xmlns:p14="http://schemas.microsoft.com/office/powerpoint/2010/main" val="25058375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1371600" y="228600"/>
            <a:ext cx="6248400" cy="2246769"/>
          </a:xfrm>
          <a:prstGeom prst="rect">
            <a:avLst/>
          </a:prstGeom>
        </p:spPr>
        <p:txBody>
          <a:bodyPr wrap="square">
            <a:spAutoFit/>
          </a:bodyPr>
          <a:lstStyle/>
          <a:p>
            <a:r>
              <a:rPr lang="vi-VN" sz="2800" dirty="0">
                <a:latin typeface="Times New Roman" pitchFamily="18" charset="0"/>
                <a:cs typeface="Times New Roman" pitchFamily="18" charset="0"/>
              </a:rPr>
              <a:t>*</a:t>
            </a:r>
            <a:r>
              <a:rPr lang="nl-NL" sz="2800" dirty="0" smtClean="0">
                <a:latin typeface="Times New Roman" pitchFamily="18" charset="0"/>
                <a:cs typeface="Times New Roman" pitchFamily="18" charset="0"/>
              </a:rPr>
              <a:t>Cô </a:t>
            </a:r>
            <a:r>
              <a:rPr lang="nl-NL" sz="2800" dirty="0">
                <a:latin typeface="Times New Roman" pitchFamily="18" charset="0"/>
                <a:cs typeface="Times New Roman" pitchFamily="18" charset="0"/>
              </a:rPr>
              <a:t>hát lần 2 : kết hợp với </a:t>
            </a:r>
            <a:r>
              <a:rPr lang="nl-NL" sz="2800" dirty="0" smtClean="0">
                <a:latin typeface="Times New Roman" pitchFamily="18" charset="0"/>
                <a:cs typeface="Times New Roman" pitchFamily="18" charset="0"/>
              </a:rPr>
              <a:t>nhạc</a:t>
            </a:r>
            <a:endParaRPr lang="vi-VN" sz="2800" dirty="0" smtClean="0">
              <a:latin typeface="Times New Roman" pitchFamily="18" charset="0"/>
              <a:cs typeface="Times New Roman" pitchFamily="18" charset="0"/>
            </a:endParaRPr>
          </a:p>
          <a:p>
            <a:r>
              <a:rPr lang="vi-VN" sz="2800" dirty="0" smtClean="0">
                <a:latin typeface="Times New Roman" pitchFamily="18" charset="0"/>
                <a:cs typeface="Times New Roman" pitchFamily="18" charset="0"/>
              </a:rPr>
              <a:t>- Cô dạy cả lớp hát từng câu</a:t>
            </a:r>
            <a:r>
              <a:rPr lang="nl-NL" sz="2800" dirty="0" smtClean="0">
                <a:latin typeface="Times New Roman" pitchFamily="18" charset="0"/>
                <a:cs typeface="Times New Roman" pitchFamily="18" charset="0"/>
              </a:rPr>
              <a:t> </a:t>
            </a:r>
            <a:endParaRPr lang="vi-VN" sz="2800" dirty="0">
              <a:latin typeface="Times New Roman" pitchFamily="18" charset="0"/>
              <a:cs typeface="Times New Roman" pitchFamily="18" charset="0"/>
            </a:endParaRPr>
          </a:p>
          <a:p>
            <a:r>
              <a:rPr lang="nl-NL" sz="2800" dirty="0">
                <a:latin typeface="Times New Roman" pitchFamily="18" charset="0"/>
                <a:cs typeface="Times New Roman" pitchFamily="18" charset="0"/>
              </a:rPr>
              <a:t>- Cô cho trẻ hát cùng cô 2 – 3 lần, </a:t>
            </a:r>
            <a:endParaRPr lang="vi-VN" sz="2800" dirty="0">
              <a:latin typeface="Times New Roman" pitchFamily="18" charset="0"/>
              <a:cs typeface="Times New Roman" pitchFamily="18" charset="0"/>
            </a:endParaRPr>
          </a:p>
          <a:p>
            <a:r>
              <a:rPr lang="nl-NL" sz="2800" dirty="0">
                <a:latin typeface="Times New Roman" pitchFamily="18" charset="0"/>
                <a:cs typeface="Times New Roman" pitchFamily="18" charset="0"/>
              </a:rPr>
              <a:t>- Cô cho trẻ hát theo nhóm trai, nhóm gái</a:t>
            </a:r>
            <a:endParaRPr lang="vi-VN" sz="2800" dirty="0">
              <a:latin typeface="Times New Roman" pitchFamily="18" charset="0"/>
              <a:cs typeface="Times New Roman" pitchFamily="18" charset="0"/>
            </a:endParaRPr>
          </a:p>
          <a:p>
            <a:r>
              <a:rPr lang="nl-NL" sz="2800" dirty="0">
                <a:latin typeface="Times New Roman" pitchFamily="18" charset="0"/>
                <a:cs typeface="Times New Roman" pitchFamily="18" charset="0"/>
              </a:rPr>
              <a:t>- Chú ý sửa sai cho trẻ</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336146512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Gác trăng - Beat nhạc mầm non - Nhạc thiếu nhi - Nhạc karaoke - Nhạc không lờ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9067800" cy="6096000"/>
          </a:xfrm>
          <a:prstGeom prst="rect">
            <a:avLst/>
          </a:prstGeom>
        </p:spPr>
      </p:pic>
    </p:spTree>
    <p:extLst>
      <p:ext uri="{BB962C8B-B14F-4D97-AF65-F5344CB8AC3E}">
        <p14:creationId xmlns:p14="http://schemas.microsoft.com/office/powerpoint/2010/main" val="338316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54717">
                <p:cTn id="8"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228600" y="151180"/>
            <a:ext cx="8686800" cy="3785652"/>
          </a:xfrm>
          <a:prstGeom prst="rect">
            <a:avLst/>
          </a:prstGeom>
        </p:spPr>
        <p:txBody>
          <a:bodyPr wrap="square">
            <a:spAutoFit/>
          </a:bodyPr>
          <a:lstStyle/>
          <a:p>
            <a:r>
              <a:rPr lang="nl-NL" sz="2400" b="1" dirty="0">
                <a:latin typeface="Times New Roman" pitchFamily="18" charset="0"/>
                <a:cs typeface="Times New Roman" pitchFamily="18" charset="0"/>
              </a:rPr>
              <a:t>Hoạt động 2: Nghe hát </a:t>
            </a:r>
            <a:r>
              <a:rPr lang="vi-VN" sz="2400" b="1" dirty="0" smtClean="0">
                <a:latin typeface="Times New Roman" pitchFamily="18" charset="0"/>
                <a:cs typeface="Times New Roman" pitchFamily="18" charset="0"/>
              </a:rPr>
              <a:t>R</a:t>
            </a:r>
            <a:r>
              <a:rPr lang="nl-NL" sz="2400" b="1" dirty="0" smtClean="0">
                <a:latin typeface="Times New Roman" pitchFamily="18" charset="0"/>
                <a:cs typeface="Times New Roman" pitchFamily="18" charset="0"/>
              </a:rPr>
              <a:t>ước </a:t>
            </a:r>
            <a:r>
              <a:rPr lang="nl-NL" sz="2400" b="1" dirty="0">
                <a:latin typeface="Times New Roman" pitchFamily="18" charset="0"/>
                <a:cs typeface="Times New Roman" pitchFamily="18" charset="0"/>
              </a:rPr>
              <a:t>đèn tháng 8</a:t>
            </a:r>
            <a:endParaRPr lang="vi-VN" sz="2400" dirty="0">
              <a:latin typeface="Times New Roman" pitchFamily="18" charset="0"/>
              <a:cs typeface="Times New Roman" pitchFamily="18" charset="0"/>
            </a:endParaRPr>
          </a:p>
          <a:p>
            <a:endParaRPr lang="vi-VN" sz="2400" dirty="0" smtClean="0">
              <a:latin typeface="Times New Roman" pitchFamily="18" charset="0"/>
              <a:cs typeface="Times New Roman" pitchFamily="18" charset="0"/>
            </a:endParaRPr>
          </a:p>
          <a:p>
            <a:r>
              <a:rPr lang="nl-NL" sz="2400" dirty="0" smtClean="0">
                <a:latin typeface="Times New Roman" pitchFamily="18" charset="0"/>
                <a:cs typeface="Times New Roman" pitchFamily="18" charset="0"/>
              </a:rPr>
              <a:t>- </a:t>
            </a:r>
            <a:r>
              <a:rPr lang="nl-NL" sz="2400" dirty="0">
                <a:latin typeface="Times New Roman" pitchFamily="18" charset="0"/>
                <a:cs typeface="Times New Roman" pitchFamily="18" charset="0"/>
              </a:rPr>
              <a:t>Các con ơi, vừa rồi các bạn biểu diễn có hay không nào? Để nối tiếp bầu khí sôi nổi ngày hôm nay cô còn mang đến lớp mình 1 bài hát nữa mang tên “Rước đèn tháng 8” 1 sáng tác của chú Văn Thanh, cô mời các con cùng thưởng thức.</a:t>
            </a:r>
            <a:endParaRPr lang="vi-VN" sz="2400" dirty="0">
              <a:latin typeface="Times New Roman" pitchFamily="18" charset="0"/>
              <a:cs typeface="Times New Roman" pitchFamily="18" charset="0"/>
            </a:endParaRPr>
          </a:p>
          <a:p>
            <a:r>
              <a:rPr lang="nl-NL" sz="2400" dirty="0">
                <a:latin typeface="Times New Roman" pitchFamily="18" charset="0"/>
                <a:cs typeface="Times New Roman" pitchFamily="18" charset="0"/>
              </a:rPr>
              <a:t>- Cô cho trẻ nghe nhạc lần 1: </a:t>
            </a:r>
            <a:endParaRPr lang="vi-VN" sz="2400" dirty="0">
              <a:latin typeface="Times New Roman" pitchFamily="18" charset="0"/>
              <a:cs typeface="Times New Roman" pitchFamily="18" charset="0"/>
            </a:endParaRPr>
          </a:p>
          <a:p>
            <a:pPr lvl="0"/>
            <a:r>
              <a:rPr lang="pt-BR" sz="2400" b="1" i="1" dirty="0">
                <a:latin typeface="Times New Roman" pitchFamily="18" charset="0"/>
                <a:cs typeface="Times New Roman" pitchFamily="18" charset="0"/>
              </a:rPr>
              <a:t>Giảng nội dung:</a:t>
            </a:r>
            <a:r>
              <a:rPr lang="pt-BR" sz="2400" dirty="0">
                <a:latin typeface="Times New Roman" pitchFamily="18" charset="0"/>
                <a:cs typeface="Times New Roman" pitchFamily="18" charset="0"/>
              </a:rPr>
              <a:t> Bài hát có giai điệu vui tươi, rộn ràng các bạn nhỏ được vui chơi trung thu có rất nhiều lồng đèn hình ông sao, cá chép…</a:t>
            </a:r>
            <a:endParaRPr lang="vi-VN" sz="2400" dirty="0">
              <a:latin typeface="Times New Roman" pitchFamily="18" charset="0"/>
              <a:cs typeface="Times New Roman" pitchFamily="18" charset="0"/>
            </a:endParaRPr>
          </a:p>
        </p:txBody>
      </p:sp>
      <p:pic>
        <p:nvPicPr>
          <p:cNvPr id="4" name="RuocDenThangTam-TopCa_48pmn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4114800" y="4114800"/>
            <a:ext cx="1066800" cy="1066800"/>
          </a:xfrm>
          <a:prstGeom prst="rect">
            <a:avLst/>
          </a:prstGeom>
        </p:spPr>
      </p:pic>
      <p:sp>
        <p:nvSpPr>
          <p:cNvPr id="5" name="Rectangle 4"/>
          <p:cNvSpPr/>
          <p:nvPr/>
        </p:nvSpPr>
        <p:spPr>
          <a:xfrm>
            <a:off x="228600" y="5786735"/>
            <a:ext cx="6553200" cy="461665"/>
          </a:xfrm>
          <a:prstGeom prst="rect">
            <a:avLst/>
          </a:prstGeom>
        </p:spPr>
        <p:txBody>
          <a:bodyPr wrap="square">
            <a:spAutoFit/>
          </a:bodyPr>
          <a:lstStyle/>
          <a:p>
            <a:r>
              <a:rPr lang="pt-BR" sz="2400" dirty="0">
                <a:latin typeface="Times New Roman" pitchFamily="18" charset="0"/>
                <a:cs typeface="Times New Roman" pitchFamily="18" charset="0"/>
              </a:rPr>
              <a:t>- Cô cho trẻ nghe nhạc lần 2 cho trẻ hưởng ứng </a:t>
            </a:r>
            <a:endParaRPr lang="vi-VN" sz="2400" dirty="0">
              <a:latin typeface="Times New Roman" pitchFamily="18" charset="0"/>
              <a:cs typeface="Times New Roman" pitchFamily="18" charset="0"/>
            </a:endParaRPr>
          </a:p>
        </p:txBody>
      </p:sp>
    </p:spTree>
    <p:extLst>
      <p:ext uri="{BB962C8B-B14F-4D97-AF65-F5344CB8AC3E}">
        <p14:creationId xmlns:p14="http://schemas.microsoft.com/office/powerpoint/2010/main" val="147484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0943">
                <p:cTn id="20" fill="hold" display="0">
                  <p:stCondLst>
                    <p:cond delay="indefinite"/>
                  </p:stCondLst>
                  <p:endCondLst>
                    <p:cond evt="onStopAudio" delay="0">
                      <p:tgtEl>
                        <p:sldTgt/>
                      </p:tgtEl>
                    </p:cond>
                  </p:endCondLst>
                </p:cTn>
                <p:tgtEl>
                  <p:spTgt spid="4"/>
                </p:tgtEl>
              </p:cMediaNode>
            </p:audio>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
            <a:ext cx="8153400" cy="5257800"/>
          </a:xfrm>
        </p:spPr>
        <p:txBody>
          <a:bodyPr/>
          <a:lstStyle/>
          <a:p>
            <a:r>
              <a:rPr lang="vi-VN" sz="2800" b="1" dirty="0" smtClean="0">
                <a:latin typeface="Times New Roman" pitchFamily="18" charset="0"/>
                <a:cs typeface="Times New Roman" pitchFamily="18" charset="0"/>
              </a:rPr>
              <a:t>Trò chơi âm nhạc</a:t>
            </a:r>
            <a:r>
              <a:rPr lang="vi-VN" sz="2800"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 </a:t>
            </a:r>
            <a:r>
              <a:rPr lang="en-US" sz="2800" b="1" i="1" dirty="0" smtClean="0">
                <a:latin typeface="Times New Roman" pitchFamily="18" charset="0"/>
                <a:cs typeface="Times New Roman" pitchFamily="18" charset="0"/>
              </a:rPr>
              <a:t>“ </a:t>
            </a:r>
            <a:r>
              <a:rPr lang="pt-BR" sz="2800" b="1" i="1" dirty="0">
                <a:latin typeface="Times New Roman" pitchFamily="18" charset="0"/>
                <a:cs typeface="Times New Roman" pitchFamily="18" charset="0"/>
              </a:rPr>
              <a:t>N</a:t>
            </a:r>
            <a:r>
              <a:rPr lang="pt-BR" sz="2800" b="1" i="1" dirty="0" smtClean="0">
                <a:latin typeface="Times New Roman" pitchFamily="18" charset="0"/>
                <a:cs typeface="Times New Roman" pitchFamily="18" charset="0"/>
              </a:rPr>
              <a:t>gôi </a:t>
            </a:r>
            <a:r>
              <a:rPr lang="pt-BR" sz="2800" b="1" i="1" dirty="0">
                <a:latin typeface="Times New Roman" pitchFamily="18" charset="0"/>
                <a:cs typeface="Times New Roman" pitchFamily="18" charset="0"/>
              </a:rPr>
              <a:t>sao may </a:t>
            </a:r>
            <a:r>
              <a:rPr lang="pt-BR" sz="2800" b="1" i="1" dirty="0" smtClean="0">
                <a:latin typeface="Times New Roman" pitchFamily="18" charset="0"/>
                <a:cs typeface="Times New Roman" pitchFamily="18" charset="0"/>
              </a:rPr>
              <a:t>mắn</a:t>
            </a:r>
            <a:r>
              <a:rPr lang="vi-VN" sz="2800" b="1" i="1" dirty="0" smtClean="0">
                <a:latin typeface="Times New Roman" pitchFamily="18" charset="0"/>
                <a:cs typeface="Times New Roman" pitchFamily="18" charset="0"/>
              </a:rPr>
              <a:t> </a:t>
            </a:r>
            <a:r>
              <a:rPr lang="en-US" sz="2800" b="1" i="1" dirty="0" smtClean="0">
                <a:latin typeface="Times New Roman" pitchFamily="18" charset="0"/>
                <a:cs typeface="Times New Roman" pitchFamily="18" charset="0"/>
              </a:rPr>
              <a:t>”.</a:t>
            </a:r>
            <a:r>
              <a:rPr lang="vi-VN" sz="2800" dirty="0">
                <a:latin typeface="Times New Roman" pitchFamily="18" charset="0"/>
                <a:cs typeface="Times New Roman" pitchFamily="18" charset="0"/>
              </a:rPr>
              <a:t/>
            </a:r>
            <a:br>
              <a:rPr lang="vi-VN" sz="2800" dirty="0">
                <a:latin typeface="Times New Roman" pitchFamily="18" charset="0"/>
                <a:cs typeface="Times New Roman" pitchFamily="18" charset="0"/>
              </a:rPr>
            </a:br>
            <a:r>
              <a:rPr lang="en-US" sz="2800" dirty="0" err="1">
                <a:latin typeface="Times New Roman" pitchFamily="18" charset="0"/>
                <a:cs typeface="Times New Roman" pitchFamily="18" charset="0"/>
              </a:rPr>
              <a:t>Luật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Cc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a:r>
            <a:br>
              <a:rPr lang="vi-VN" sz="2800" dirty="0">
                <a:latin typeface="Times New Roman" pitchFamily="18" charset="0"/>
                <a:cs typeface="Times New Roman" pitchFamily="18" charset="0"/>
              </a:rPr>
            </a:b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 chia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may </a:t>
            </a:r>
            <a:r>
              <a:rPr lang="en-US" sz="2800" dirty="0" err="1">
                <a:latin typeface="Times New Roman" pitchFamily="18" charset="0"/>
                <a:cs typeface="Times New Roman" pitchFamily="18" charset="0"/>
              </a:rPr>
              <a:t>mắn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thưởng</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bông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thắng</a:t>
            </a:r>
            <a:endParaRPr lang="vi-VN" sz="2800" i="1" dirty="0">
              <a:latin typeface="Times New Roman" pitchFamily="18" charset="0"/>
              <a:cs typeface="Times New Roman" pitchFamily="18" charset="0"/>
            </a:endParaRPr>
          </a:p>
        </p:txBody>
      </p:sp>
    </p:spTree>
    <p:extLst>
      <p:ext uri="{BB962C8B-B14F-4D97-AF65-F5344CB8AC3E}">
        <p14:creationId xmlns:p14="http://schemas.microsoft.com/office/powerpoint/2010/main" val="3517513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693</TotalTime>
  <Words>447</Words>
  <Application>Microsoft Office PowerPoint</Application>
  <PresentationFormat>On-screen Show (4:3)</PresentationFormat>
  <Paragraphs>41</Paragraphs>
  <Slides>14</Slides>
  <Notes>1</Notes>
  <HiddenSlides>4</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Times New Roman</vt:lpstr>
      <vt:lpstr>Calibri</vt:lpstr>
      <vt:lpstr>.VnTimeH</vt:lpstr>
      <vt:lpstr>.VnTeknical</vt:lpstr>
      <vt:lpstr>Default Design</vt:lpstr>
      <vt:lpstr>1_Default Design</vt:lpstr>
      <vt:lpstr>PowerPoint Presentation</vt:lpstr>
      <vt:lpstr>MỤC ĐÍCH YÊU CẦU</vt:lpstr>
      <vt:lpstr>PowerPoint Presentation</vt:lpstr>
      <vt:lpstr>PowerPoint Presentation</vt:lpstr>
      <vt:lpstr>PowerPoint Presentation</vt:lpstr>
      <vt:lpstr>PowerPoint Presentation</vt:lpstr>
      <vt:lpstr>PowerPoint Presentation</vt:lpstr>
      <vt:lpstr>PowerPoint Presentation</vt:lpstr>
      <vt:lpstr>Trò chơi âm nhạc: “ Ngôi sao may mắn ”. Luật chơi: Cc phải đoán đúng tên bài hát và thể hiện đúng bài hát đó. - Cách chơi: Cô chia lớp thành 2 nhóm. Trên màn hình cô có những ngôi sao may mắn, đại diện từng nhóm sẽ chọn ngôi sao số mấy. Trong ngôi sao sẽ có hình ảnh của bài hát. Mỗi đội sẽ đoán tên bài hát và hát bài hát đó. Đội nào đoán đúng và hát được sẽ được thưởng 1 bông hoa. Cuối trò chơi đội nào được nhiều bông hoa hơn sẽ thắng</vt:lpstr>
      <vt:lpstr>PowerPoint Presentation</vt:lpstr>
      <vt:lpstr>Gác trăng</vt:lpstr>
      <vt:lpstr>Em di mau giao</vt:lpstr>
      <vt:lpstr>Tay thom tay ngoan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HAIP</cp:lastModifiedBy>
  <cp:revision>82</cp:revision>
  <dcterms:created xsi:type="dcterms:W3CDTF">2017-01-11T14:40:45Z</dcterms:created>
  <dcterms:modified xsi:type="dcterms:W3CDTF">2024-09-11T09:10:38Z</dcterms:modified>
</cp:coreProperties>
</file>