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90" r:id="rId2"/>
    <p:sldId id="258" r:id="rId3"/>
    <p:sldId id="259"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9"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VnArial NarrowH" panose="020B0604020202020204"/>
      <p:regular r:id="rId28"/>
    </p:embeddedFont>
  </p:embeddedFont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88F28-6758-409A-A63E-83BC0CB94766}" type="datetimeFigureOut">
              <a:rPr lang="en-US" smtClean="0"/>
              <a:t>9/16/2024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8D19A-B03E-4E58-8276-DB2F6529EF85}" type="slidenum">
              <a:rPr lang="en-US" smtClean="0"/>
              <a:t>‹#›</a:t>
            </a:fld>
            <a:endParaRPr lang="en-US"/>
          </a:p>
        </p:txBody>
      </p:sp>
    </p:spTree>
    <p:extLst>
      <p:ext uri="{BB962C8B-B14F-4D97-AF65-F5344CB8AC3E}">
        <p14:creationId xmlns:p14="http://schemas.microsoft.com/office/powerpoint/2010/main" val="255614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7F5A15-1A8C-46DF-BD2C-7C5EB96A389C}" type="slidenum">
              <a:rPr lang="en-US" altLang="en-US">
                <a:solidFill>
                  <a:prstClr val="black"/>
                </a:solidFill>
              </a:rPr>
              <a:pPr eaLnBrk="1" hangingPunct="1">
                <a:spcBef>
                  <a:spcPct val="0"/>
                </a:spcBef>
              </a:pPr>
              <a:t>4</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7097385-31AD-4414-9A53-84CA7F106F0E}" type="slidenum">
              <a:rPr lang="en-US" altLang="en-US">
                <a:solidFill>
                  <a:prstClr val="black"/>
                </a:solidFill>
              </a:rPr>
              <a:pPr eaLnBrk="1" hangingPunct="1">
                <a:spcBef>
                  <a:spcPct val="0"/>
                </a:spcBef>
              </a:pPr>
              <a:t>21</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a:t>25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80BF66-8E32-4224-BEB1-70B943F218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137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9DE93A-7EA6-44C8-BB57-7A5AEB319A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732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0F9CC3-F854-4C92-9165-862FCEB237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8614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D68A8E-C1E2-41BC-95EA-715C274951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146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11EC31-171D-4FBF-950C-0EC8D7C873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006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BE2CF2-5611-4428-8E93-BD83EE2621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932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D305E-AA80-4ED3-B00F-E0316E6B7B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9229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795659-E81C-44EB-9D5C-161AE050CCC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919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04B420F-E356-451D-AB62-F6D3724B49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188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A26F53-2369-48FB-A1B1-68BA1260D7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623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49905E-4474-4879-A561-53064FCBB2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712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ADEA66-C011-49EB-9835-6CBFEB5655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343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C06460-7A1D-4F4F-90D1-8C1DCDD86D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1208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E861A1F-7F29-4FB7-9EF0-AE3AD12DF8A5}"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25039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7.jpe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3.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3.gif"/><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4.xml"/><Relationship Id="rId7" Type="http://schemas.openxmlformats.org/officeDocument/2006/relationships/image" Target="../media/image14.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3.gif"/><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1.xml"/><Relationship Id="rId18" Type="http://schemas.openxmlformats.org/officeDocument/2006/relationships/image" Target="../media/image20.gif"/><Relationship Id="rId3" Type="http://schemas.openxmlformats.org/officeDocument/2006/relationships/tags" Target="../tags/tag30.xml"/><Relationship Id="rId21" Type="http://schemas.openxmlformats.org/officeDocument/2006/relationships/image" Target="../media/image23.gif"/><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image" Target="../media/image19.wmf"/><Relationship Id="rId2" Type="http://schemas.openxmlformats.org/officeDocument/2006/relationships/tags" Target="../tags/tag29.xml"/><Relationship Id="rId16" Type="http://schemas.openxmlformats.org/officeDocument/2006/relationships/image" Target="../media/image18.wmf"/><Relationship Id="rId20" Type="http://schemas.openxmlformats.org/officeDocument/2006/relationships/image" Target="../media/image22.gif"/><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audio" Target="../media/audio1.wav"/><Relationship Id="rId10" Type="http://schemas.openxmlformats.org/officeDocument/2006/relationships/tags" Target="../tags/tag37.xml"/><Relationship Id="rId19" Type="http://schemas.openxmlformats.org/officeDocument/2006/relationships/image" Target="../media/image21.gif"/><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3.gif"/><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jpe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3.gif"/><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094" y="158620"/>
            <a:ext cx="9084906" cy="6699380"/>
          </a:xfrm>
          <a:prstGeom prst="rect">
            <a:avLst/>
          </a:prstGeom>
        </p:spPr>
      </p:pic>
      <p:sp>
        <p:nvSpPr>
          <p:cNvPr id="4" name="TextBox 3"/>
          <p:cNvSpPr txBox="1">
            <a:spLocks noChangeArrowheads="1"/>
          </p:cNvSpPr>
          <p:nvPr/>
        </p:nvSpPr>
        <p:spPr bwMode="auto">
          <a:xfrm>
            <a:off x="2514600" y="2941645"/>
            <a:ext cx="3462807" cy="1200329"/>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400" b="1" dirty="0" err="1" smtClean="0">
                <a:solidFill>
                  <a:srgbClr val="339933"/>
                </a:solidFill>
              </a:rPr>
              <a:t>Đề</a:t>
            </a:r>
            <a:r>
              <a:rPr lang="en-US" altLang="en-US" sz="2400" b="1" dirty="0" smtClean="0">
                <a:solidFill>
                  <a:srgbClr val="339933"/>
                </a:solidFill>
              </a:rPr>
              <a:t> </a:t>
            </a:r>
            <a:r>
              <a:rPr lang="en-US" altLang="en-US" sz="2400" b="1" dirty="0" err="1" smtClean="0">
                <a:solidFill>
                  <a:srgbClr val="339933"/>
                </a:solidFill>
              </a:rPr>
              <a:t>tài</a:t>
            </a:r>
            <a:r>
              <a:rPr lang="en-US" altLang="en-US" sz="2400" b="1" dirty="0" smtClean="0">
                <a:solidFill>
                  <a:srgbClr val="339933"/>
                </a:solidFill>
              </a:rPr>
              <a:t>: </a:t>
            </a:r>
            <a:r>
              <a:rPr lang="en-US" altLang="en-US" sz="2400" b="1" dirty="0" err="1" smtClean="0">
                <a:solidFill>
                  <a:srgbClr val="339933"/>
                </a:solidFill>
              </a:rPr>
              <a:t>Tết</a:t>
            </a:r>
            <a:r>
              <a:rPr lang="en-US" altLang="en-US" sz="2400" b="1" dirty="0" smtClean="0">
                <a:solidFill>
                  <a:srgbClr val="339933"/>
                </a:solidFill>
              </a:rPr>
              <a:t> </a:t>
            </a:r>
            <a:r>
              <a:rPr lang="en-US" altLang="en-US" sz="2400" b="1" dirty="0" err="1" smtClean="0">
                <a:solidFill>
                  <a:srgbClr val="339933"/>
                </a:solidFill>
              </a:rPr>
              <a:t>Trung</a:t>
            </a:r>
            <a:r>
              <a:rPr lang="en-US" altLang="en-US" sz="2400" b="1" dirty="0" smtClean="0">
                <a:solidFill>
                  <a:srgbClr val="339933"/>
                </a:solidFill>
              </a:rPr>
              <a:t> Thu</a:t>
            </a:r>
            <a:endParaRPr lang="en-US" altLang="en-US" sz="2400" b="1" dirty="0">
              <a:solidFill>
                <a:srgbClr val="339933"/>
              </a:solidFill>
            </a:endParaRPr>
          </a:p>
          <a:p>
            <a:pPr eaLnBrk="1" fontAlgn="base" hangingPunct="1">
              <a:spcBef>
                <a:spcPct val="0"/>
              </a:spcBef>
              <a:spcAft>
                <a:spcPct val="0"/>
              </a:spcAft>
              <a:buFontTx/>
              <a:buNone/>
            </a:pPr>
            <a:r>
              <a:rPr lang="en-US" altLang="en-US" sz="2400" b="1" dirty="0">
                <a:solidFill>
                  <a:srgbClr val="339933"/>
                </a:solidFill>
              </a:rPr>
              <a:t>Lứa tuổi: 3- 4 tuổi</a:t>
            </a:r>
          </a:p>
          <a:p>
            <a:pPr eaLnBrk="1" fontAlgn="base" hangingPunct="1">
              <a:spcBef>
                <a:spcPct val="0"/>
              </a:spcBef>
              <a:spcAft>
                <a:spcPct val="0"/>
              </a:spcAft>
              <a:buFontTx/>
              <a:buNone/>
            </a:pPr>
            <a:r>
              <a:rPr lang="en-US" altLang="en-US" sz="2400" b="1" dirty="0">
                <a:solidFill>
                  <a:srgbClr val="339933"/>
                </a:solidFill>
              </a:rPr>
              <a:t>Giáo viên: </a:t>
            </a:r>
            <a:r>
              <a:rPr lang="en-US" altLang="en-US" sz="2400" b="1" dirty="0" err="1" smtClean="0">
                <a:solidFill>
                  <a:srgbClr val="339933"/>
                </a:solidFill>
              </a:rPr>
              <a:t>Bùi</a:t>
            </a:r>
            <a:r>
              <a:rPr lang="en-US" altLang="en-US" sz="2400" b="1" dirty="0" smtClean="0">
                <a:solidFill>
                  <a:srgbClr val="339933"/>
                </a:solidFill>
              </a:rPr>
              <a:t> </a:t>
            </a:r>
            <a:r>
              <a:rPr lang="en-US" altLang="en-US" sz="2400" b="1" dirty="0" err="1" smtClean="0">
                <a:solidFill>
                  <a:srgbClr val="339933"/>
                </a:solidFill>
              </a:rPr>
              <a:t>Thị</a:t>
            </a:r>
            <a:r>
              <a:rPr lang="en-US" altLang="en-US" sz="2400" b="1" dirty="0" smtClean="0">
                <a:solidFill>
                  <a:srgbClr val="339933"/>
                </a:solidFill>
              </a:rPr>
              <a:t> </a:t>
            </a:r>
            <a:r>
              <a:rPr lang="en-US" altLang="en-US" sz="2400" b="1" dirty="0" err="1" smtClean="0">
                <a:solidFill>
                  <a:srgbClr val="339933"/>
                </a:solidFill>
              </a:rPr>
              <a:t>Hoa</a:t>
            </a:r>
            <a:endParaRPr lang="en-US" altLang="en-US" sz="2400" b="1" dirty="0">
              <a:solidFill>
                <a:srgbClr val="339933"/>
              </a:solidFill>
            </a:endParaRPr>
          </a:p>
        </p:txBody>
      </p:sp>
      <p:sp>
        <p:nvSpPr>
          <p:cNvPr id="5" name="Rectangle 4"/>
          <p:cNvSpPr/>
          <p:nvPr/>
        </p:nvSpPr>
        <p:spPr>
          <a:xfrm>
            <a:off x="1952424" y="1905000"/>
            <a:ext cx="5298245" cy="523220"/>
          </a:xfrm>
          <a:prstGeom prst="rect">
            <a:avLst/>
          </a:prstGeom>
          <a:noFill/>
        </p:spPr>
        <p:txBody>
          <a:bodyPr wrap="none">
            <a:spAutoFit/>
          </a:bodyPr>
          <a:lstStyle/>
          <a:p>
            <a:pPr algn="ctr" fontAlgn="base">
              <a:spcBef>
                <a:spcPct val="0"/>
              </a:spcBef>
              <a:spcAft>
                <a:spcPct val="0"/>
              </a:spcAft>
              <a:defRPr/>
            </a:pPr>
            <a:r>
              <a:rPr lang="en-US" sz="2800" b="1"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rPr>
              <a:t>Lĩnh vực phát triển nhận thức</a:t>
            </a:r>
          </a:p>
        </p:txBody>
      </p:sp>
      <p:sp>
        <p:nvSpPr>
          <p:cNvPr id="6" name="Rectangle 5"/>
          <p:cNvSpPr/>
          <p:nvPr/>
        </p:nvSpPr>
        <p:spPr>
          <a:xfrm>
            <a:off x="2209800" y="534200"/>
            <a:ext cx="4572000" cy="646331"/>
          </a:xfrm>
          <a:prstGeom prst="rect">
            <a:avLst/>
          </a:prstGeom>
        </p:spPr>
        <p:txBody>
          <a:bodyPr>
            <a:spAutoFit/>
          </a:bodyPr>
          <a:lstStyle/>
          <a:p>
            <a:pPr algn="ctr" fontAlgn="base">
              <a:spcBef>
                <a:spcPct val="0"/>
              </a:spcBef>
              <a:spcAft>
                <a:spcPct val="0"/>
              </a:spcAft>
              <a:defRPr/>
            </a:pPr>
            <a:r>
              <a:rPr lang="en-US" b="1" dirty="0">
                <a:solidFill>
                  <a:srgbClr val="FFFFFF"/>
                </a:solidFill>
              </a:rPr>
              <a:t>ỦY BAN NHÂN DÂN QUẬN LONG BIÊN</a:t>
            </a:r>
          </a:p>
          <a:p>
            <a:pPr algn="ctr" fontAlgn="base">
              <a:spcBef>
                <a:spcPct val="0"/>
              </a:spcBef>
              <a:spcAft>
                <a:spcPct val="0"/>
              </a:spcAft>
              <a:defRPr/>
            </a:pPr>
            <a:r>
              <a:rPr lang="en-US" b="1" dirty="0">
                <a:solidFill>
                  <a:srgbClr val="FFFFFF"/>
                </a:solidFill>
              </a:rPr>
              <a:t>TRƯỜNG MẦM NON </a:t>
            </a:r>
            <a:r>
              <a:rPr lang="en-US" b="1" dirty="0" smtClean="0">
                <a:solidFill>
                  <a:srgbClr val="FFFFFF"/>
                </a:solidFill>
              </a:rPr>
              <a:t>HOA SỮA</a:t>
            </a:r>
            <a:endParaRPr lang="en-US" b="1" dirty="0">
              <a:solidFill>
                <a:srgbClr val="FFFFFF"/>
              </a:solidFill>
            </a:endParaRPr>
          </a:p>
        </p:txBody>
      </p:sp>
    </p:spTree>
    <p:extLst>
      <p:ext uri="{BB962C8B-B14F-4D97-AF65-F5344CB8AC3E}">
        <p14:creationId xmlns:p14="http://schemas.microsoft.com/office/powerpoint/2010/main" val="203070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a:p>
        </p:txBody>
      </p:sp>
      <p:sp>
        <p:nvSpPr>
          <p:cNvPr id="17411" name="Rectangle 3"/>
          <p:cNvSpPr>
            <a:spLocks noGrp="1" noChangeArrowheads="1"/>
          </p:cNvSpPr>
          <p:nvPr>
            <p:ph type="body" idx="1"/>
          </p:nvPr>
        </p:nvSpPr>
        <p:spPr/>
        <p:txBody>
          <a:bodyPr/>
          <a:lstStyle/>
          <a:p>
            <a:pPr eaLnBrk="1" hangingPunct="1"/>
            <a:endParaRPr lang="en-US" altLang="en-US"/>
          </a:p>
        </p:txBody>
      </p:sp>
      <p:pic>
        <p:nvPicPr>
          <p:cNvPr id="17412" name="Picture 4" descr="D:\GA dien tu hien\anh day hoc\trung thu\16.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46619644"/>
      </p:ext>
    </p:extLst>
  </p:cSld>
  <p:clrMapOvr>
    <a:masterClrMapping/>
  </p:clrMapOvr>
  <p:transition>
    <p:wheel spokes="3"/>
    <p:sndAc>
      <p:stSnd>
        <p:snd r:embed="rId4"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948488"/>
            <a:chOff x="0" y="0"/>
            <a:chExt cx="5760" cy="4377"/>
          </a:xfrm>
        </p:grpSpPr>
        <p:pic>
          <p:nvPicPr>
            <p:cNvPr id="18436"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14"/>
          <p:cNvSpPr txBox="1">
            <a:spLocks noChangeArrowheads="1"/>
          </p:cNvSpPr>
          <p:nvPr/>
        </p:nvSpPr>
        <p:spPr bwMode="auto">
          <a:xfrm>
            <a:off x="698500" y="1889125"/>
            <a:ext cx="8001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a:solidFill>
                  <a:srgbClr val="0000FF"/>
                </a:solidFill>
                <a:latin typeface="Times New Roman" pitchFamily="18" charset="0"/>
              </a:rPr>
              <a:t>Bánh gì chỉ có vào ngày tết trung thu?</a:t>
            </a:r>
          </a:p>
          <a:p>
            <a:pPr algn="ctr" eaLnBrk="1" fontAlgn="base" hangingPunct="1">
              <a:spcBef>
                <a:spcPct val="50000"/>
              </a:spcBef>
              <a:spcAft>
                <a:spcPct val="0"/>
              </a:spcAft>
              <a:buFontTx/>
              <a:buNone/>
            </a:pPr>
            <a:r>
              <a:rPr lang="en-US" altLang="en-US" sz="3600">
                <a:solidFill>
                  <a:srgbClr val="0000FF"/>
                </a:solidFill>
                <a:latin typeface="Times New Roman" pitchFamily="18" charset="0"/>
              </a:rPr>
              <a:t>Con thấy loại quả nào thường bày trong mâm cỗ trung thu?</a:t>
            </a:r>
          </a:p>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979954562"/>
      </p:ext>
    </p:extLst>
  </p:cSld>
  <p:clrMapOvr>
    <a:masterClrMapping/>
  </p:clrMapOvr>
  <p:transition>
    <p:wheel spokes="3"/>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 y="0"/>
            <a:ext cx="525162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599" y="3297382"/>
            <a:ext cx="4747491" cy="356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9954140"/>
      </p:ext>
    </p:extLst>
  </p:cSld>
  <p:clrMapOvr>
    <a:masterClrMapping/>
  </p:clrMapOvr>
  <p:transition>
    <p:wheel spokes="3"/>
    <p:sndAc>
      <p:stSnd>
        <p:snd r:embed="rId3"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81" y="304799"/>
            <a:ext cx="7993811" cy="577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253846165"/>
      </p:ext>
    </p:extLst>
  </p:cSld>
  <p:clrMapOvr>
    <a:masterClrMapping/>
  </p:clrMapOvr>
  <p:transition>
    <p:wheel spokes="3"/>
    <p:sndAc>
      <p:stSnd>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a:p>
        </p:txBody>
      </p:sp>
      <p:sp>
        <p:nvSpPr>
          <p:cNvPr id="21507" name="Rectangle 3"/>
          <p:cNvSpPr>
            <a:spLocks noGrp="1" noChangeArrowheads="1"/>
          </p:cNvSpPr>
          <p:nvPr>
            <p:ph type="body" idx="1"/>
          </p:nvPr>
        </p:nvSpPr>
        <p:spPr/>
        <p:txBody>
          <a:bodyPr/>
          <a:lstStyle/>
          <a:p>
            <a:pPr eaLnBrk="1" hangingPunct="1"/>
            <a:endParaRPr lang="en-US" alt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 y="-1"/>
            <a:ext cx="913707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67435365"/>
      </p:ext>
    </p:extLst>
  </p:cSld>
  <p:clrMapOvr>
    <a:masterClrMapping/>
  </p:clrMapOvr>
  <p:transition>
    <p:wheel spokes="3"/>
    <p:sndAc>
      <p:stSnd>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08581566"/>
      </p:ext>
    </p:extLst>
  </p:cSld>
  <p:clrMapOvr>
    <a:masterClrMapping/>
  </p:clrMapOvr>
  <p:transition>
    <p:wheel spokes="3"/>
    <p:sndAc>
      <p:stSnd>
        <p:snd r:embed="rId3"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9144000" cy="6948488"/>
            <a:chOff x="0" y="0"/>
            <a:chExt cx="5760" cy="4377"/>
          </a:xfrm>
        </p:grpSpPr>
        <p:pic>
          <p:nvPicPr>
            <p:cNvPr id="23556"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5" name="Text Box 14"/>
          <p:cNvSpPr txBox="1">
            <a:spLocks noChangeArrowheads="1"/>
          </p:cNvSpPr>
          <p:nvPr/>
        </p:nvSpPr>
        <p:spPr bwMode="auto">
          <a:xfrm>
            <a:off x="692150" y="7620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a:p>
            <a:pPr algn="ctr" eaLnBrk="1" fontAlgn="base" hangingPunct="1">
              <a:spcBef>
                <a:spcPct val="50000"/>
              </a:spcBef>
              <a:spcAft>
                <a:spcPct val="0"/>
              </a:spcAft>
              <a:buFontTx/>
              <a:buNone/>
            </a:pPr>
            <a:r>
              <a:rPr lang="en-US" altLang="en-US" sz="4800">
                <a:solidFill>
                  <a:srgbClr val="0000FF"/>
                </a:solidFill>
                <a:latin typeface="Times New Roman" pitchFamily="18" charset="0"/>
              </a:rPr>
              <a:t>Vào ngày tết trung thu có những hoạt động gì?</a:t>
            </a:r>
          </a:p>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794795141"/>
      </p:ext>
    </p:extLst>
  </p:cSld>
  <p:clrMapOvr>
    <a:masterClrMapping/>
  </p:clrMapOvr>
  <p:transition>
    <p:wheel spokes="3"/>
    <p:sndAc>
      <p:stSnd>
        <p:snd r:embed="rId3"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ltLang="en-US"/>
          </a:p>
        </p:txBody>
      </p:sp>
      <p:sp>
        <p:nvSpPr>
          <p:cNvPr id="24579" name="Rectangle 3"/>
          <p:cNvSpPr>
            <a:spLocks noGrp="1" noChangeArrowheads="1"/>
          </p:cNvSpPr>
          <p:nvPr>
            <p:ph type="body" idx="1"/>
          </p:nvPr>
        </p:nvSpPr>
        <p:spPr/>
        <p:txBody>
          <a:bodyPr/>
          <a:lstStyle/>
          <a:p>
            <a:pPr eaLnBrk="1" hangingPunct="1"/>
            <a:endParaRPr lang="en-US" alt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855"/>
            <a:ext cx="9156458" cy="687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2297142"/>
      </p:ext>
    </p:extLst>
  </p:cSld>
  <p:clrMapOvr>
    <a:masterClrMapping/>
  </p:clrMapOvr>
  <p:transition>
    <p:wheel spokes="3"/>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GA dien tu hien\anh day hoc\trung thu\7_82.jp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D:\GA dien tu hien\anh day hoc\trung thu\1190344419_nv.jp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D:\GA dien tu hien\anh day hoc\trung thu\Rong%20ran%20len%20may%20theo%20Su%20tu2.jp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10024241"/>
      </p:ext>
    </p:extLst>
  </p:cSld>
  <p:clrMapOvr>
    <a:masterClrMapping/>
  </p:clrMapOvr>
  <p:transition>
    <p:wheel spokes="3"/>
    <p:sndAc>
      <p:stSnd>
        <p:snd r:embed="rId6"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amond(in)">
                                      <p:cBhvr>
                                        <p:cTn id="7" dur="3000"/>
                                        <p:tgtEl>
                                          <p:spTgt spid="37890"/>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diamond(in)">
                                      <p:cBhvr>
                                        <p:cTn id="11" dur="3000"/>
                                        <p:tgtEl>
                                          <p:spTgt spid="37891"/>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diamond(in)">
                                      <p:cBhvr>
                                        <p:cTn id="15" dur="3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a:p>
        </p:txBody>
      </p:sp>
      <p:sp>
        <p:nvSpPr>
          <p:cNvPr id="26627" name="Rectangle 3"/>
          <p:cNvSpPr>
            <a:spLocks noGrp="1" noChangeArrowheads="1"/>
          </p:cNvSpPr>
          <p:nvPr>
            <p:ph type="body" idx="1"/>
          </p:nvPr>
        </p:nvSpPr>
        <p:spPr/>
        <p:txBody>
          <a:bodyPr/>
          <a:lstStyle/>
          <a:p>
            <a:pPr eaLnBrk="1" hangingPunct="1"/>
            <a:endParaRPr lang="en-US" altLang="en-US"/>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10513428"/>
      </p:ext>
    </p:extLst>
  </p:cSld>
  <p:clrMapOvr>
    <a:masterClrMapping/>
  </p:clrMapOvr>
  <p:transition>
    <p:wheel spokes="3"/>
    <p:sndAc>
      <p:stSnd>
        <p:snd r:embed="rId3"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1"/>
          <p:cNvGrpSpPr>
            <a:grpSpLocks/>
          </p:cNvGrpSpPr>
          <p:nvPr/>
        </p:nvGrpSpPr>
        <p:grpSpPr bwMode="auto">
          <a:xfrm>
            <a:off x="0" y="-90488"/>
            <a:ext cx="9144000" cy="6948488"/>
            <a:chOff x="0" y="0"/>
            <a:chExt cx="5760" cy="4377"/>
          </a:xfrm>
        </p:grpSpPr>
        <p:pic>
          <p:nvPicPr>
            <p:cNvPr id="5125"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6"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ext Box 20"/>
          <p:cNvSpPr txBox="1">
            <a:spLocks noChangeArrowheads="1"/>
          </p:cNvSpPr>
          <p:nvPr/>
        </p:nvSpPr>
        <p:spPr bwMode="auto">
          <a:xfrm>
            <a:off x="2362200" y="457200"/>
            <a:ext cx="495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b="1">
                <a:solidFill>
                  <a:srgbClr val="C00000"/>
                </a:solidFill>
                <a:latin typeface="Times New Roman" pitchFamily="18" charset="0"/>
              </a:rPr>
              <a:t>Mục đích – yêu cầu</a:t>
            </a:r>
          </a:p>
        </p:txBody>
      </p:sp>
      <p:sp>
        <p:nvSpPr>
          <p:cNvPr id="5124" name="Text Box 23"/>
          <p:cNvSpPr txBox="1">
            <a:spLocks noChangeArrowheads="1"/>
          </p:cNvSpPr>
          <p:nvPr/>
        </p:nvSpPr>
        <p:spPr bwMode="auto">
          <a:xfrm>
            <a:off x="838200" y="1371600"/>
            <a:ext cx="7315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000" b="1">
                <a:solidFill>
                  <a:srgbClr val="0000FF"/>
                </a:solidFill>
                <a:latin typeface="Times New Roman" pitchFamily="18" charset="0"/>
              </a:rPr>
              <a:t>1.Kiến thức: </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hiểu được ý nghĩa của ngày tết trung thu.</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biết một số đặc điểm đặc trưng của ngày tết trung thu: Có mâm ngũ quả,có đèn ông sao…, được phá cỗ, xem múa sư tử.</a:t>
            </a:r>
          </a:p>
          <a:p>
            <a:pPr eaLnBrk="1" fontAlgn="base" hangingPunct="1">
              <a:spcBef>
                <a:spcPct val="0"/>
              </a:spcBef>
              <a:spcAft>
                <a:spcPct val="0"/>
              </a:spcAft>
              <a:buFontTx/>
              <a:buNone/>
            </a:pPr>
            <a:r>
              <a:rPr lang="en-US" altLang="en-US" sz="2000" b="1">
                <a:solidFill>
                  <a:srgbClr val="0000FF"/>
                </a:solidFill>
                <a:latin typeface="Times New Roman" pitchFamily="18" charset="0"/>
              </a:rPr>
              <a:t>2. Kỹ năng: </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kể tên một số đồ chơi, món ăn, một số hoạt động trong ngày tết trung thu.</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trả lời các câu hỏi của cô rõ ràng, mạch lạc, đủ câu.</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chọn được hình ảnh về ngày tết trung thu khi chơi trò chơi.</a:t>
            </a:r>
          </a:p>
          <a:p>
            <a:pPr eaLnBrk="1" fontAlgn="base" hangingPunct="1">
              <a:spcBef>
                <a:spcPct val="0"/>
              </a:spcBef>
              <a:spcAft>
                <a:spcPct val="0"/>
              </a:spcAft>
              <a:buFontTx/>
              <a:buNone/>
            </a:pPr>
            <a:r>
              <a:rPr lang="en-US" altLang="en-US" sz="2000" b="1">
                <a:solidFill>
                  <a:srgbClr val="0000FF"/>
                </a:solidFill>
                <a:latin typeface="Times New Roman" pitchFamily="18" charset="0"/>
              </a:rPr>
              <a:t>3. Thái độ:</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ngoan ngoãn, nghe theo yêu cầu của cô.</a:t>
            </a:r>
          </a:p>
          <a:p>
            <a:pPr eaLnBrk="1" fontAlgn="base" hangingPunct="1">
              <a:spcBef>
                <a:spcPct val="0"/>
              </a:spcBef>
              <a:spcAft>
                <a:spcPct val="0"/>
              </a:spcAft>
              <a:buFontTx/>
              <a:buChar char="-"/>
            </a:pPr>
            <a:r>
              <a:rPr lang="en-US" altLang="en-US" sz="2000">
                <a:solidFill>
                  <a:srgbClr val="0000FF"/>
                </a:solidFill>
                <a:latin typeface="Times New Roman" pitchFamily="18" charset="0"/>
              </a:rPr>
              <a:t> Trẻ hứng thú tham gia hoạt động.</a:t>
            </a:r>
          </a:p>
          <a:p>
            <a:pPr eaLnBrk="1" fontAlgn="base" hangingPunct="1">
              <a:spcBef>
                <a:spcPct val="0"/>
              </a:spcBef>
              <a:spcAft>
                <a:spcPct val="0"/>
              </a:spcAft>
              <a:buFontTx/>
              <a:buNone/>
            </a:pPr>
            <a:r>
              <a:rPr lang="en-US" altLang="en-US" sz="2000">
                <a:solidFill>
                  <a:srgbClr val="0000FF"/>
                </a:solidFill>
                <a:latin typeface="Times New Roman" pitchFamily="18" charset="0"/>
              </a:rPr>
              <a:t>- Giáo dục trẻ biết cách giữ gìn các đồ dùng, đồ chơi.</a:t>
            </a:r>
          </a:p>
        </p:txBody>
      </p:sp>
    </p:spTree>
    <p:custDataLst>
      <p:tags r:id="rId1"/>
    </p:custDataLst>
    <p:extLst>
      <p:ext uri="{BB962C8B-B14F-4D97-AF65-F5344CB8AC3E}">
        <p14:creationId xmlns:p14="http://schemas.microsoft.com/office/powerpoint/2010/main" val="1216177061"/>
      </p:ext>
    </p:extLst>
  </p:cSld>
  <p:clrMapOvr>
    <a:masterClrMapping/>
  </p:clrMapOvr>
  <p:transition>
    <p:wheel spokes="3"/>
    <p:sndAc>
      <p:stSnd>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4000" cy="6948488"/>
            <a:chOff x="0" y="0"/>
            <a:chExt cx="5760" cy="4377"/>
          </a:xfrm>
        </p:grpSpPr>
        <p:pic>
          <p:nvPicPr>
            <p:cNvPr id="27652"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Text Box 14"/>
          <p:cNvSpPr txBox="1">
            <a:spLocks noChangeArrowheads="1"/>
          </p:cNvSpPr>
          <p:nvPr/>
        </p:nvSpPr>
        <p:spPr bwMode="auto">
          <a:xfrm>
            <a:off x="1562100" y="2120900"/>
            <a:ext cx="6019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4800" b="1" dirty="0" err="1">
                <a:solidFill>
                  <a:srgbClr val="C00000"/>
                </a:solidFill>
                <a:latin typeface="Times New Roman" pitchFamily="18" charset="0"/>
              </a:rPr>
              <a:t>Hoạt</a:t>
            </a:r>
            <a:r>
              <a:rPr lang="en-US" altLang="en-US" sz="4800" b="1" dirty="0">
                <a:solidFill>
                  <a:srgbClr val="C00000"/>
                </a:solidFill>
                <a:latin typeface="Times New Roman" pitchFamily="18" charset="0"/>
              </a:rPr>
              <a:t> </a:t>
            </a:r>
            <a:r>
              <a:rPr lang="en-US" altLang="en-US" sz="4800" b="1" dirty="0" err="1">
                <a:solidFill>
                  <a:srgbClr val="C00000"/>
                </a:solidFill>
                <a:latin typeface="Times New Roman" pitchFamily="18" charset="0"/>
              </a:rPr>
              <a:t>động</a:t>
            </a:r>
            <a:r>
              <a:rPr lang="en-US" altLang="en-US" sz="4800" b="1" dirty="0">
                <a:solidFill>
                  <a:srgbClr val="C00000"/>
                </a:solidFill>
                <a:latin typeface="Times New Roman" pitchFamily="18" charset="0"/>
              </a:rPr>
              <a:t> 3:</a:t>
            </a:r>
          </a:p>
          <a:p>
            <a:pPr algn="ctr" eaLnBrk="1" fontAlgn="base" hangingPunct="1">
              <a:spcBef>
                <a:spcPct val="50000"/>
              </a:spcBef>
              <a:spcAft>
                <a:spcPct val="0"/>
              </a:spcAft>
              <a:buFontTx/>
              <a:buNone/>
            </a:pPr>
            <a:r>
              <a:rPr lang="en-US" altLang="en-US" sz="4800" b="1" dirty="0" err="1">
                <a:solidFill>
                  <a:srgbClr val="0000FF"/>
                </a:solidFill>
                <a:latin typeface="Times New Roman" pitchFamily="18" charset="0"/>
              </a:rPr>
              <a:t>Trò</a:t>
            </a:r>
            <a:r>
              <a:rPr lang="en-US" altLang="en-US" sz="4800" b="1" dirty="0">
                <a:solidFill>
                  <a:srgbClr val="0000FF"/>
                </a:solidFill>
                <a:latin typeface="Times New Roman" pitchFamily="18" charset="0"/>
              </a:rPr>
              <a:t> </a:t>
            </a:r>
            <a:r>
              <a:rPr lang="en-US" altLang="en-US" sz="4800" b="1" dirty="0" err="1">
                <a:solidFill>
                  <a:srgbClr val="0000FF"/>
                </a:solidFill>
                <a:latin typeface="Times New Roman" pitchFamily="18" charset="0"/>
              </a:rPr>
              <a:t>chơi</a:t>
            </a:r>
            <a:r>
              <a:rPr lang="en-US" altLang="en-US" sz="4800" b="1" dirty="0">
                <a:solidFill>
                  <a:srgbClr val="0000FF"/>
                </a:solidFill>
                <a:latin typeface="Times New Roman" pitchFamily="18" charset="0"/>
              </a:rPr>
              <a:t>: </a:t>
            </a:r>
            <a:r>
              <a:rPr lang="en-US" altLang="en-US" sz="4800" b="1" dirty="0" err="1" smtClean="0">
                <a:solidFill>
                  <a:srgbClr val="0000FF"/>
                </a:solidFill>
                <a:latin typeface="Times New Roman" pitchFamily="18" charset="0"/>
              </a:rPr>
              <a:t>Thi</a:t>
            </a:r>
            <a:r>
              <a:rPr lang="en-US" altLang="en-US" sz="4800" b="1" dirty="0" smtClean="0">
                <a:solidFill>
                  <a:srgbClr val="0000FF"/>
                </a:solidFill>
                <a:latin typeface="Times New Roman" pitchFamily="18" charset="0"/>
              </a:rPr>
              <a:t> </a:t>
            </a:r>
            <a:r>
              <a:rPr lang="en-US" altLang="en-US" sz="4800" b="1" dirty="0" err="1" smtClean="0">
                <a:solidFill>
                  <a:srgbClr val="0000FF"/>
                </a:solidFill>
                <a:latin typeface="Times New Roman" pitchFamily="18" charset="0"/>
              </a:rPr>
              <a:t>xem</a:t>
            </a:r>
            <a:r>
              <a:rPr lang="en-US" altLang="en-US" sz="4800" b="1" dirty="0" smtClean="0">
                <a:solidFill>
                  <a:srgbClr val="0000FF"/>
                </a:solidFill>
                <a:latin typeface="Times New Roman" pitchFamily="18" charset="0"/>
              </a:rPr>
              <a:t> </a:t>
            </a:r>
            <a:r>
              <a:rPr lang="en-US" altLang="en-US" sz="4800" b="1" dirty="0" err="1" smtClean="0">
                <a:solidFill>
                  <a:srgbClr val="0000FF"/>
                </a:solidFill>
                <a:latin typeface="Times New Roman" pitchFamily="18" charset="0"/>
              </a:rPr>
              <a:t>đội</a:t>
            </a:r>
            <a:r>
              <a:rPr lang="en-US" altLang="en-US" sz="4800" b="1" dirty="0" smtClean="0">
                <a:solidFill>
                  <a:srgbClr val="0000FF"/>
                </a:solidFill>
                <a:latin typeface="Times New Roman" pitchFamily="18" charset="0"/>
              </a:rPr>
              <a:t> </a:t>
            </a:r>
            <a:r>
              <a:rPr lang="en-US" altLang="en-US" sz="4800" b="1" dirty="0" err="1" smtClean="0">
                <a:solidFill>
                  <a:srgbClr val="0000FF"/>
                </a:solidFill>
                <a:latin typeface="Times New Roman" pitchFamily="18" charset="0"/>
              </a:rPr>
              <a:t>nào</a:t>
            </a:r>
            <a:r>
              <a:rPr lang="en-US" altLang="en-US" sz="4800" b="1" dirty="0" smtClean="0">
                <a:solidFill>
                  <a:srgbClr val="0000FF"/>
                </a:solidFill>
                <a:latin typeface="Times New Roman" pitchFamily="18" charset="0"/>
              </a:rPr>
              <a:t> </a:t>
            </a:r>
            <a:r>
              <a:rPr lang="en-US" altLang="en-US" sz="4800" b="1" dirty="0" err="1" smtClean="0">
                <a:solidFill>
                  <a:srgbClr val="0000FF"/>
                </a:solidFill>
                <a:latin typeface="Times New Roman" pitchFamily="18" charset="0"/>
              </a:rPr>
              <a:t>nhanh</a:t>
            </a:r>
            <a:endParaRPr lang="en-US" altLang="en-US" sz="4800" b="1" dirty="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2380442535"/>
      </p:ext>
    </p:extLst>
  </p:cSld>
  <p:clrMapOvr>
    <a:masterClrMapping/>
  </p:clrMapOvr>
  <p:transition>
    <p:wheel spokes="3"/>
    <p:sndAc>
      <p:stSnd>
        <p:snd r:embed="rId3"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33"/>
            </a:gs>
            <a:gs pos="100000">
              <a:srgbClr val="FFFF66"/>
            </a:gs>
          </a:gsLst>
          <a:lin ang="5400000" scaled="1"/>
        </a:gradFill>
        <a:effectLst/>
      </p:bgPr>
    </p:bg>
    <p:spTree>
      <p:nvGrpSpPr>
        <p:cNvPr id="1" name=""/>
        <p:cNvGrpSpPr/>
        <p:nvPr/>
      </p:nvGrpSpPr>
      <p:grpSpPr>
        <a:xfrm>
          <a:off x="0" y="0"/>
          <a:ext cx="0" cy="0"/>
          <a:chOff x="0" y="0"/>
          <a:chExt cx="0" cy="0"/>
        </a:xfrm>
      </p:grpSpPr>
      <p:pic>
        <p:nvPicPr>
          <p:cNvPr id="35842" name="Picture 2" descr="J0124039"/>
          <p:cNvPicPr>
            <a:picLocks noChangeAspect="1" noChangeArrowheads="1"/>
          </p:cNvPicPr>
          <p:nvPr>
            <p:custDataLst>
              <p:tags r:id="rId2"/>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7513637" y="-122237"/>
            <a:ext cx="1508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UYG"/>
          <p:cNvPicPr>
            <a:picLocks noChangeAspect="1" noChangeArrowheads="1"/>
          </p:cNvPicPr>
          <p:nvPr>
            <p:custDataLst>
              <p:tags r:id="rId3"/>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J0124039"/>
          <p:cNvPicPr>
            <a:picLocks noChangeAspect="1" noChangeArrowheads="1"/>
          </p:cNvPicPr>
          <p:nvPr>
            <p:custDataLst>
              <p:tags r:id="rId4"/>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356394" y="5118894"/>
            <a:ext cx="15732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UYG"/>
          <p:cNvPicPr>
            <a:picLocks noChangeAspect="1" noChangeArrowheads="1"/>
          </p:cNvPicPr>
          <p:nvPr>
            <p:custDataLst>
              <p:tags r:id="rId5"/>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rot="10800000">
            <a:off x="0" y="0"/>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sun14[1]"/>
          <p:cNvPicPr>
            <a:picLocks noChangeAspect="1" noChangeArrowheads="1" noCrop="1"/>
          </p:cNvPicPr>
          <p:nvPr>
            <p:custDataLst>
              <p:tags r:id="rId6"/>
            </p:custDataLst>
          </p:nvPr>
        </p:nvPicPr>
        <p:blipFill>
          <a:blip r:embed="rId18">
            <a:lum bright="-6000"/>
            <a:extLst>
              <a:ext uri="{28A0092B-C50C-407E-A947-70E740481C1C}">
                <a14:useLocalDpi xmlns:a14="http://schemas.microsoft.com/office/drawing/2010/main" val="0"/>
              </a:ext>
            </a:extLst>
          </a:blip>
          <a:srcRect/>
          <a:stretch>
            <a:fillRect/>
          </a:stretch>
        </p:blipFill>
        <p:spPr bwMode="auto">
          <a:xfrm>
            <a:off x="-685800" y="54102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Line 7"/>
          <p:cNvSpPr>
            <a:spLocks noChangeShapeType="1"/>
          </p:cNvSpPr>
          <p:nvPr/>
        </p:nvSpPr>
        <p:spPr bwMode="auto">
          <a:xfrm>
            <a:off x="0" y="457200"/>
            <a:ext cx="6858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0" name="Line 8"/>
          <p:cNvSpPr>
            <a:spLocks noChangeShapeType="1"/>
          </p:cNvSpPr>
          <p:nvPr/>
        </p:nvSpPr>
        <p:spPr bwMode="auto">
          <a:xfrm>
            <a:off x="1371600" y="1676400"/>
            <a:ext cx="6858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1" name="Line 9"/>
          <p:cNvSpPr>
            <a:spLocks noChangeShapeType="1"/>
          </p:cNvSpPr>
          <p:nvPr/>
        </p:nvSpPr>
        <p:spPr bwMode="auto">
          <a:xfrm flipV="1">
            <a:off x="0" y="1447800"/>
            <a:ext cx="685800" cy="6096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2" name="Line 10"/>
          <p:cNvSpPr>
            <a:spLocks noChangeShapeType="1"/>
          </p:cNvSpPr>
          <p:nvPr/>
        </p:nvSpPr>
        <p:spPr bwMode="auto">
          <a:xfrm flipV="1">
            <a:off x="1295400" y="304800"/>
            <a:ext cx="685800" cy="6096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3" name="Line 11"/>
          <p:cNvSpPr>
            <a:spLocks noChangeShapeType="1"/>
          </p:cNvSpPr>
          <p:nvPr/>
        </p:nvSpPr>
        <p:spPr bwMode="auto">
          <a:xfrm>
            <a:off x="1600200" y="1219200"/>
            <a:ext cx="8382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4" name="Line 12"/>
          <p:cNvSpPr>
            <a:spLocks noChangeShapeType="1"/>
          </p:cNvSpPr>
          <p:nvPr/>
        </p:nvSpPr>
        <p:spPr bwMode="auto">
          <a:xfrm>
            <a:off x="1524000" y="1219200"/>
            <a:ext cx="838200" cy="0"/>
          </a:xfrm>
          <a:prstGeom prst="line">
            <a:avLst/>
          </a:prstGeom>
          <a:noFill/>
          <a:ln w="952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5" name="Line 13"/>
          <p:cNvSpPr>
            <a:spLocks noChangeShapeType="1"/>
          </p:cNvSpPr>
          <p:nvPr/>
        </p:nvSpPr>
        <p:spPr bwMode="auto">
          <a:xfrm>
            <a:off x="2047875" y="4046538"/>
            <a:ext cx="0" cy="7620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086" name="Line 14"/>
          <p:cNvSpPr>
            <a:spLocks noChangeShapeType="1"/>
          </p:cNvSpPr>
          <p:nvPr/>
        </p:nvSpPr>
        <p:spPr bwMode="auto">
          <a:xfrm>
            <a:off x="2057400" y="2362200"/>
            <a:ext cx="0" cy="76200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35855" name="Picture 15" descr="n3"/>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flipV="1">
            <a:off x="42863" y="28575"/>
            <a:ext cx="904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6" descr="n3"/>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flipV="1">
            <a:off x="101600" y="6715125"/>
            <a:ext cx="904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7" name="Picture 17" descr="n3"/>
          <p:cNvPicPr>
            <a:picLocks noChangeAspect="1" noChangeArrowheads="1"/>
          </p:cNvPicPr>
          <p:nvPr>
            <p:custDataLst>
              <p:tags r:id="rId9"/>
            </p:custDataLst>
          </p:nvPr>
        </p:nvPicPr>
        <p:blipFill>
          <a:blip r:embed="rId19">
            <a:extLst>
              <a:ext uri="{28A0092B-C50C-407E-A947-70E740481C1C}">
                <a14:useLocalDpi xmlns:a14="http://schemas.microsoft.com/office/drawing/2010/main" val="0"/>
              </a:ext>
            </a:extLst>
          </a:blip>
          <a:srcRect/>
          <a:stretch>
            <a:fillRect/>
          </a:stretch>
        </p:blipFill>
        <p:spPr bwMode="auto">
          <a:xfrm rot="5400000" flipH="1" flipV="1">
            <a:off x="-3332163" y="3379788"/>
            <a:ext cx="68484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n3"/>
          <p:cNvPicPr>
            <a:picLocks noChangeAspect="1" noChangeArrowheads="1"/>
          </p:cNvPicPr>
          <p:nvPr>
            <p:custDataLst>
              <p:tags r:id="rId10"/>
            </p:custDataLst>
          </p:nvPr>
        </p:nvPicPr>
        <p:blipFill>
          <a:blip r:embed="rId19">
            <a:extLst>
              <a:ext uri="{28A0092B-C50C-407E-A947-70E740481C1C}">
                <a14:useLocalDpi xmlns:a14="http://schemas.microsoft.com/office/drawing/2010/main" val="0"/>
              </a:ext>
            </a:extLst>
          </a:blip>
          <a:srcRect/>
          <a:stretch>
            <a:fillRect/>
          </a:stretch>
        </p:blipFill>
        <p:spPr bwMode="auto">
          <a:xfrm rot="5400000" flipH="1" flipV="1">
            <a:off x="5651500" y="3379788"/>
            <a:ext cx="68484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9" name="Picture 31" descr="white_W"/>
          <p:cNvPicPr>
            <a:picLocks noChangeAspect="1" noChangeArrowheads="1" noCrop="1"/>
          </p:cNvPicPr>
          <p:nvPr>
            <p:custDataLst>
              <p:tags r:id="rId11"/>
            </p:custDataLst>
          </p:nvPr>
        </p:nvPicPr>
        <p:blipFill>
          <a:blip r:embed="rId20">
            <a:extLst>
              <a:ext uri="{28A0092B-C50C-407E-A947-70E740481C1C}">
                <a14:useLocalDpi xmlns:a14="http://schemas.microsoft.com/office/drawing/2010/main" val="0"/>
              </a:ext>
            </a:extLst>
          </a:blip>
          <a:srcRect/>
          <a:stretch>
            <a:fillRect/>
          </a:stretch>
        </p:blipFill>
        <p:spPr bwMode="auto">
          <a:xfrm>
            <a:off x="4419600" y="6019800"/>
            <a:ext cx="6096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Text Box 32"/>
          <p:cNvSpPr txBox="1">
            <a:spLocks noChangeArrowheads="1"/>
          </p:cNvSpPr>
          <p:nvPr/>
        </p:nvSpPr>
        <p:spPr bwMode="auto">
          <a:xfrm>
            <a:off x="2743200" y="6096000"/>
            <a:ext cx="510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endParaRPr lang="en-US" altLang="en-US" sz="4000">
              <a:solidFill>
                <a:srgbClr val="FF0000"/>
              </a:solidFill>
              <a:latin typeface=".VnArial NarrowH" pitchFamily="34" charset="0"/>
            </a:endParaRPr>
          </a:p>
        </p:txBody>
      </p:sp>
      <p:pic>
        <p:nvPicPr>
          <p:cNvPr id="35861" name="Picture 33" descr="xsgs_9002"/>
          <p:cNvPicPr>
            <a:picLocks noChangeAspect="1" noChangeArrowheads="1" noCrop="1"/>
          </p:cNvPicPr>
          <p:nvPr>
            <p:custDataLst>
              <p:tags r:id="rId12"/>
            </p:custDataLst>
          </p:nvPr>
        </p:nvPicPr>
        <p:blipFill>
          <a:blip r:embed="rId21">
            <a:extLst>
              <a:ext uri="{28A0092B-C50C-407E-A947-70E740481C1C}">
                <a14:useLocalDpi xmlns:a14="http://schemas.microsoft.com/office/drawing/2010/main" val="0"/>
              </a:ext>
            </a:extLst>
          </a:blip>
          <a:srcRect/>
          <a:stretch>
            <a:fillRect/>
          </a:stretch>
        </p:blipFill>
        <p:spPr bwMode="auto">
          <a:xfrm>
            <a:off x="304800" y="1905000"/>
            <a:ext cx="8096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Text Box 39"/>
          <p:cNvSpPr txBox="1">
            <a:spLocks noChangeArrowheads="1"/>
          </p:cNvSpPr>
          <p:nvPr/>
        </p:nvSpPr>
        <p:spPr bwMode="auto">
          <a:xfrm>
            <a:off x="1181100" y="1676400"/>
            <a:ext cx="7696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b="1" i="1">
                <a:solidFill>
                  <a:srgbClr val="FF3300"/>
                </a:solidFill>
                <a:latin typeface="Times New Roman" pitchFamily="18" charset="0"/>
              </a:rPr>
              <a:t>Hoạt động khám phá của các bé đến đây là kết thúc rồi, chúc các bé chăm ngoan học giỏi. Xin cảm ơn quý vị, các cô giáo đã theo dõi bài giảng.</a:t>
            </a:r>
          </a:p>
        </p:txBody>
      </p:sp>
    </p:spTree>
    <p:custDataLst>
      <p:tags r:id="rId1"/>
    </p:custDataLst>
    <p:extLst>
      <p:ext uri="{BB962C8B-B14F-4D97-AF65-F5344CB8AC3E}">
        <p14:creationId xmlns:p14="http://schemas.microsoft.com/office/powerpoint/2010/main" val="916189220"/>
      </p:ext>
    </p:extLst>
  </p:cSld>
  <p:clrMapOvr>
    <a:masterClrMapping/>
  </p:clrMapOvr>
  <p:transition>
    <p:wheel spokes="3"/>
    <p:sndAc>
      <p:stSnd>
        <p:snd r:embed="rId15"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withEffect">
                                  <p:stCondLst>
                                    <p:cond delay="0"/>
                                  </p:stCondLst>
                                  <p:childTnLst>
                                    <p:animMotion origin="layout" path="M -0.0125 0.08185 L 0.10417 -0.66589 " pathEditMode="relative" rAng="0" ptsTypes="AA">
                                      <p:cBhvr>
                                        <p:cTn id="6" dur="5000" fill="hold"/>
                                        <p:tgtEl>
                                          <p:spTgt spid="3078"/>
                                        </p:tgtEl>
                                        <p:attrNameLst>
                                          <p:attrName>ppt_x</p:attrName>
                                          <p:attrName>ppt_y</p:attrName>
                                        </p:attrNameLst>
                                      </p:cBhvr>
                                      <p:rCtr x="5833" y="-37387"/>
                                    </p:animMotion>
                                  </p:childTnLst>
                                </p:cTn>
                              </p:par>
                              <p:par>
                                <p:cTn id="7" presetID="21" presetClass="entr" presetSubtype="4" repeatCount="indefinite" fill="hold" grpId="0" nodeType="withEffect">
                                  <p:stCondLst>
                                    <p:cond delay="0"/>
                                  </p:stCondLst>
                                  <p:childTnLst>
                                    <p:set>
                                      <p:cBhvr>
                                        <p:cTn id="8" dur="1" fill="hold">
                                          <p:stCondLst>
                                            <p:cond delay="0"/>
                                          </p:stCondLst>
                                        </p:cTn>
                                        <p:tgtEl>
                                          <p:spTgt spid="3079"/>
                                        </p:tgtEl>
                                        <p:attrNameLst>
                                          <p:attrName>style.visibility</p:attrName>
                                        </p:attrNameLst>
                                      </p:cBhvr>
                                      <p:to>
                                        <p:strVal val="visible"/>
                                      </p:to>
                                    </p:set>
                                    <p:animEffect transition="in" filter="wheel(4)">
                                      <p:cBhvr>
                                        <p:cTn id="9" dur="2000"/>
                                        <p:tgtEl>
                                          <p:spTgt spid="3079"/>
                                        </p:tgtEl>
                                      </p:cBhvr>
                                    </p:animEffect>
                                  </p:childTnLst>
                                </p:cTn>
                              </p:par>
                              <p:par>
                                <p:cTn id="10" presetID="21" presetClass="entr" presetSubtype="4" repeatCount="indefinite" fill="hold" grpId="0" nodeType="with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heel(4)">
                                      <p:cBhvr>
                                        <p:cTn id="12" dur="2000"/>
                                        <p:tgtEl>
                                          <p:spTgt spid="3080"/>
                                        </p:tgtEl>
                                      </p:cBhvr>
                                    </p:animEffect>
                                  </p:childTnLst>
                                </p:cTn>
                              </p:par>
                              <p:par>
                                <p:cTn id="13" presetID="21" presetClass="entr" presetSubtype="4" repeatCount="indefinite"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wheel(4)">
                                      <p:cBhvr>
                                        <p:cTn id="15" dur="2000"/>
                                        <p:tgtEl>
                                          <p:spTgt spid="3081"/>
                                        </p:tgtEl>
                                      </p:cBhvr>
                                    </p:animEffect>
                                  </p:childTnLst>
                                </p:cTn>
                              </p:par>
                              <p:par>
                                <p:cTn id="16" presetID="21" presetClass="entr" presetSubtype="4" repeatCount="indefinite" fill="hold" grpId="0"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wheel(4)">
                                      <p:cBhvr>
                                        <p:cTn id="18" dur="2000"/>
                                        <p:tgtEl>
                                          <p:spTgt spid="3082"/>
                                        </p:tgtEl>
                                      </p:cBhvr>
                                    </p:animEffect>
                                  </p:childTnLst>
                                </p:cTn>
                              </p:par>
                            </p:childTnLst>
                          </p:cTn>
                        </p:par>
                        <p:par>
                          <p:cTn id="19" fill="hold" nodeType="afterGroup">
                            <p:stCondLst>
                              <p:cond delay="5000"/>
                            </p:stCondLst>
                            <p:childTnLst>
                              <p:par>
                                <p:cTn id="20" presetID="21" presetClass="entr" presetSubtype="4" repeatCount="indefinite" fill="hold" grpId="0" nodeType="afterEffect">
                                  <p:stCondLst>
                                    <p:cond delay="0"/>
                                  </p:stCondLst>
                                  <p:childTnLst>
                                    <p:set>
                                      <p:cBhvr>
                                        <p:cTn id="21" dur="1" fill="hold">
                                          <p:stCondLst>
                                            <p:cond delay="0"/>
                                          </p:stCondLst>
                                        </p:cTn>
                                        <p:tgtEl>
                                          <p:spTgt spid="3083"/>
                                        </p:tgtEl>
                                        <p:attrNameLst>
                                          <p:attrName>style.visibility</p:attrName>
                                        </p:attrNameLst>
                                      </p:cBhvr>
                                      <p:to>
                                        <p:strVal val="visible"/>
                                      </p:to>
                                    </p:set>
                                    <p:animEffect transition="in" filter="wheel(4)">
                                      <p:cBhvr>
                                        <p:cTn id="22" dur="2000"/>
                                        <p:tgtEl>
                                          <p:spTgt spid="3083"/>
                                        </p:tgtEl>
                                      </p:cBhvr>
                                    </p:animEffect>
                                  </p:childTnLst>
                                </p:cTn>
                              </p:par>
                            </p:childTnLst>
                          </p:cTn>
                        </p:par>
                        <p:par>
                          <p:cTn id="23" fill="hold" nodeType="afterGroup">
                            <p:stCondLst>
                              <p:cond delay="7000"/>
                            </p:stCondLst>
                            <p:childTnLst>
                              <p:par>
                                <p:cTn id="24" presetID="21" presetClass="entr" presetSubtype="4" repeatCount="indefinite" fill="hold" grpId="0" nodeType="afterEffect">
                                  <p:stCondLst>
                                    <p:cond delay="0"/>
                                  </p:stCondLst>
                                  <p:childTnLst>
                                    <p:set>
                                      <p:cBhvr>
                                        <p:cTn id="25" dur="1" fill="hold">
                                          <p:stCondLst>
                                            <p:cond delay="0"/>
                                          </p:stCondLst>
                                        </p:cTn>
                                        <p:tgtEl>
                                          <p:spTgt spid="3084"/>
                                        </p:tgtEl>
                                        <p:attrNameLst>
                                          <p:attrName>style.visibility</p:attrName>
                                        </p:attrNameLst>
                                      </p:cBhvr>
                                      <p:to>
                                        <p:strVal val="visible"/>
                                      </p:to>
                                    </p:set>
                                    <p:animEffect transition="in" filter="wheel(4)">
                                      <p:cBhvr>
                                        <p:cTn id="26" dur="2000"/>
                                        <p:tgtEl>
                                          <p:spTgt spid="3084"/>
                                        </p:tgtEl>
                                      </p:cBhvr>
                                    </p:animEffect>
                                  </p:childTnLst>
                                </p:cTn>
                              </p:par>
                              <p:par>
                                <p:cTn id="27" presetID="21" presetClass="entr" presetSubtype="4" repeatCount="indefinite" fill="hold" grpId="0" nodeType="withEffect">
                                  <p:stCondLst>
                                    <p:cond delay="0"/>
                                  </p:stCondLst>
                                  <p:childTnLst>
                                    <p:set>
                                      <p:cBhvr>
                                        <p:cTn id="28" dur="1" fill="hold">
                                          <p:stCondLst>
                                            <p:cond delay="0"/>
                                          </p:stCondLst>
                                        </p:cTn>
                                        <p:tgtEl>
                                          <p:spTgt spid="3085"/>
                                        </p:tgtEl>
                                        <p:attrNameLst>
                                          <p:attrName>style.visibility</p:attrName>
                                        </p:attrNameLst>
                                      </p:cBhvr>
                                      <p:to>
                                        <p:strVal val="visible"/>
                                      </p:to>
                                    </p:set>
                                    <p:animEffect transition="in" filter="wheel(4)">
                                      <p:cBhvr>
                                        <p:cTn id="29" dur="2000"/>
                                        <p:tgtEl>
                                          <p:spTgt spid="3085"/>
                                        </p:tgtEl>
                                      </p:cBhvr>
                                    </p:animEffect>
                                  </p:childTnLst>
                                </p:cTn>
                              </p:par>
                              <p:par>
                                <p:cTn id="30" presetID="21" presetClass="entr" presetSubtype="4" repeatCount="indefinite" fill="hold" grpId="0" nodeType="withEffect">
                                  <p:stCondLst>
                                    <p:cond delay="0"/>
                                  </p:stCondLst>
                                  <p:childTnLst>
                                    <p:set>
                                      <p:cBhvr>
                                        <p:cTn id="31" dur="1" fill="hold">
                                          <p:stCondLst>
                                            <p:cond delay="0"/>
                                          </p:stCondLst>
                                        </p:cTn>
                                        <p:tgtEl>
                                          <p:spTgt spid="3086"/>
                                        </p:tgtEl>
                                        <p:attrNameLst>
                                          <p:attrName>style.visibility</p:attrName>
                                        </p:attrNameLst>
                                      </p:cBhvr>
                                      <p:to>
                                        <p:strVal val="visible"/>
                                      </p:to>
                                    </p:set>
                                    <p:animEffect transition="in" filter="wheel(4)">
                                      <p:cBhvr>
                                        <p:cTn id="32"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4" grpId="0" animBg="1"/>
      <p:bldP spid="3085" grpId="0" animBg="1"/>
      <p:bldP spid="30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948488"/>
            <a:chOff x="0" y="0"/>
            <a:chExt cx="5760" cy="4377"/>
          </a:xfrm>
        </p:grpSpPr>
        <p:pic>
          <p:nvPicPr>
            <p:cNvPr id="6148"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 Box 18"/>
          <p:cNvSpPr txBox="1">
            <a:spLocks noChangeArrowheads="1"/>
          </p:cNvSpPr>
          <p:nvPr/>
        </p:nvSpPr>
        <p:spPr bwMode="auto">
          <a:xfrm>
            <a:off x="1752600" y="1295400"/>
            <a:ext cx="59436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4800" b="1" dirty="0" err="1">
                <a:solidFill>
                  <a:srgbClr val="C00000"/>
                </a:solidFill>
                <a:latin typeface="Times New Roman" pitchFamily="18" charset="0"/>
              </a:rPr>
              <a:t>Hoạt</a:t>
            </a:r>
            <a:r>
              <a:rPr lang="en-US" altLang="en-US" sz="4800" b="1" dirty="0">
                <a:solidFill>
                  <a:srgbClr val="C00000"/>
                </a:solidFill>
                <a:latin typeface="Times New Roman" pitchFamily="18" charset="0"/>
              </a:rPr>
              <a:t> </a:t>
            </a:r>
            <a:r>
              <a:rPr lang="en-US" altLang="en-US" sz="4800" b="1" dirty="0" err="1">
                <a:solidFill>
                  <a:srgbClr val="C00000"/>
                </a:solidFill>
                <a:latin typeface="Times New Roman" pitchFamily="18" charset="0"/>
              </a:rPr>
              <a:t>động</a:t>
            </a:r>
            <a:r>
              <a:rPr lang="en-US" altLang="en-US" sz="4800" b="1" dirty="0">
                <a:solidFill>
                  <a:srgbClr val="C00000"/>
                </a:solidFill>
                <a:latin typeface="Times New Roman" pitchFamily="18" charset="0"/>
              </a:rPr>
              <a:t> 1:</a:t>
            </a:r>
            <a:r>
              <a:rPr lang="en-US" altLang="en-US" sz="4800" dirty="0">
                <a:solidFill>
                  <a:srgbClr val="C00000"/>
                </a:solidFill>
                <a:latin typeface="Times New Roman" pitchFamily="18" charset="0"/>
              </a:rPr>
              <a:t> </a:t>
            </a:r>
          </a:p>
          <a:p>
            <a:pPr algn="ctr" eaLnBrk="1" fontAlgn="base" hangingPunct="1">
              <a:spcBef>
                <a:spcPct val="50000"/>
              </a:spcBef>
              <a:spcAft>
                <a:spcPct val="0"/>
              </a:spcAft>
              <a:buFontTx/>
              <a:buNone/>
            </a:pPr>
            <a:r>
              <a:rPr lang="en-US" altLang="en-US" sz="4000" dirty="0">
                <a:solidFill>
                  <a:srgbClr val="0000FF"/>
                </a:solidFill>
                <a:latin typeface="Times New Roman" pitchFamily="18" charset="0"/>
              </a:rPr>
              <a:t>      </a:t>
            </a:r>
            <a:r>
              <a:rPr lang="en-US" altLang="en-US" sz="4000" b="1" dirty="0" err="1" smtClean="0">
                <a:solidFill>
                  <a:srgbClr val="0000FF"/>
                </a:solidFill>
                <a:latin typeface="Times New Roman" pitchFamily="18" charset="0"/>
              </a:rPr>
              <a:t>Cô</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và</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trẻ</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vận</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động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Thùng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thà</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thùng</a:t>
            </a:r>
            <a:r>
              <a:rPr lang="en-US" altLang="en-US" sz="4000" b="1" dirty="0" smtClean="0">
                <a:solidFill>
                  <a:srgbClr val="0000FF"/>
                </a:solidFill>
                <a:latin typeface="Times New Roman" pitchFamily="18" charset="0"/>
              </a:rPr>
              <a:t> </a:t>
            </a:r>
            <a:r>
              <a:rPr lang="en-US" altLang="en-US" sz="4000" b="1" dirty="0" err="1" smtClean="0">
                <a:solidFill>
                  <a:srgbClr val="0000FF"/>
                </a:solidFill>
                <a:latin typeface="Times New Roman" pitchFamily="18" charset="0"/>
              </a:rPr>
              <a:t>thình</a:t>
            </a:r>
            <a:endParaRPr lang="en-US" altLang="en-US" sz="4000" b="1" dirty="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794213970"/>
      </p:ext>
    </p:extLst>
  </p:cSld>
  <p:clrMapOvr>
    <a:masterClrMapping/>
  </p:clrMapOvr>
  <p:transition>
    <p:wheel spokes="3"/>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948488"/>
            <a:chOff x="0" y="0"/>
            <a:chExt cx="5760" cy="4377"/>
          </a:xfrm>
        </p:grpSpPr>
        <p:pic>
          <p:nvPicPr>
            <p:cNvPr id="11268" name="Picture 3"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8"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0"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Text Box 14"/>
          <p:cNvSpPr txBox="1">
            <a:spLocks noChangeArrowheads="1"/>
          </p:cNvSpPr>
          <p:nvPr/>
        </p:nvSpPr>
        <p:spPr bwMode="auto">
          <a:xfrm>
            <a:off x="917575" y="1689100"/>
            <a:ext cx="80010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4400" b="1" dirty="0" err="1">
                <a:solidFill>
                  <a:srgbClr val="C00000"/>
                </a:solidFill>
                <a:latin typeface="Times New Roman" pitchFamily="18" charset="0"/>
              </a:rPr>
              <a:t>Hoạt</a:t>
            </a:r>
            <a:r>
              <a:rPr lang="en-US" altLang="en-US" sz="4400" b="1" dirty="0">
                <a:solidFill>
                  <a:srgbClr val="C00000"/>
                </a:solidFill>
                <a:latin typeface="Times New Roman" pitchFamily="18" charset="0"/>
              </a:rPr>
              <a:t> </a:t>
            </a:r>
            <a:r>
              <a:rPr lang="en-US" altLang="en-US" sz="4400" b="1" dirty="0" err="1">
                <a:solidFill>
                  <a:srgbClr val="C00000"/>
                </a:solidFill>
                <a:latin typeface="Times New Roman" pitchFamily="18" charset="0"/>
              </a:rPr>
              <a:t>động</a:t>
            </a:r>
            <a:r>
              <a:rPr lang="en-US" altLang="en-US" sz="4400" b="1" dirty="0">
                <a:solidFill>
                  <a:srgbClr val="C00000"/>
                </a:solidFill>
                <a:latin typeface="Times New Roman" pitchFamily="18" charset="0"/>
              </a:rPr>
              <a:t> 2: </a:t>
            </a:r>
            <a:r>
              <a:rPr lang="en-US" altLang="en-US" sz="4400" b="1" dirty="0" err="1" smtClean="0">
                <a:solidFill>
                  <a:srgbClr val="0000FF"/>
                </a:solidFill>
                <a:latin typeface="Times New Roman" pitchFamily="18" charset="0"/>
              </a:rPr>
              <a:t>Trò</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chuyện</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Đàm</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thoại</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về</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tết</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trung</a:t>
            </a:r>
            <a:r>
              <a:rPr lang="en-US" altLang="en-US" sz="4400" b="1" dirty="0" smtClean="0">
                <a:solidFill>
                  <a:srgbClr val="0000FF"/>
                </a:solidFill>
                <a:latin typeface="Times New Roman" pitchFamily="18" charset="0"/>
              </a:rPr>
              <a:t> </a:t>
            </a:r>
            <a:r>
              <a:rPr lang="en-US" altLang="en-US" sz="4400" b="1" dirty="0" err="1" smtClean="0">
                <a:solidFill>
                  <a:srgbClr val="0000FF"/>
                </a:solidFill>
                <a:latin typeface="Times New Roman" pitchFamily="18" charset="0"/>
              </a:rPr>
              <a:t>thu</a:t>
            </a:r>
            <a:endParaRPr lang="en-US" altLang="en-US" sz="4400" b="1" dirty="0">
              <a:solidFill>
                <a:srgbClr val="0000FF"/>
              </a:solidFill>
              <a:latin typeface="Times New Roman" pitchFamily="18" charset="0"/>
            </a:endParaRPr>
          </a:p>
          <a:p>
            <a:pPr algn="ctr" eaLnBrk="1" fontAlgn="base" hangingPunct="1">
              <a:spcBef>
                <a:spcPct val="50000"/>
              </a:spcBef>
              <a:spcAft>
                <a:spcPct val="0"/>
              </a:spcAft>
              <a:buFontTx/>
              <a:buNone/>
            </a:pPr>
            <a:r>
              <a:rPr lang="en-US" altLang="en-US" sz="3600" dirty="0" err="1">
                <a:solidFill>
                  <a:srgbClr val="0000FF"/>
                </a:solidFill>
                <a:latin typeface="Times New Roman" pitchFamily="18" charset="0"/>
              </a:rPr>
              <a:t>Tết</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trung</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thu</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diễn</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ra</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vào</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thời</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gian</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nào</a:t>
            </a:r>
            <a:r>
              <a:rPr lang="en-US" altLang="en-US" sz="3600" dirty="0">
                <a:solidFill>
                  <a:srgbClr val="0000FF"/>
                </a:solidFill>
                <a:latin typeface="Times New Roman" pitchFamily="18" charset="0"/>
              </a:rPr>
              <a:t>?</a:t>
            </a:r>
          </a:p>
          <a:p>
            <a:pPr algn="ctr" eaLnBrk="1" fontAlgn="base" hangingPunct="1">
              <a:spcBef>
                <a:spcPct val="50000"/>
              </a:spcBef>
              <a:spcAft>
                <a:spcPct val="0"/>
              </a:spcAft>
              <a:buFontTx/>
              <a:buNone/>
            </a:pPr>
            <a:r>
              <a:rPr lang="en-US" altLang="en-US" sz="3600" dirty="0" err="1">
                <a:solidFill>
                  <a:srgbClr val="0000FF"/>
                </a:solidFill>
                <a:latin typeface="Times New Roman" pitchFamily="18" charset="0"/>
              </a:rPr>
              <a:t>Tết</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trung</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thu</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diễn</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ra</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vào</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mùa</a:t>
            </a:r>
            <a:r>
              <a:rPr lang="en-US" altLang="en-US" sz="3600" dirty="0">
                <a:solidFill>
                  <a:srgbClr val="0000FF"/>
                </a:solidFill>
                <a:latin typeface="Times New Roman" pitchFamily="18" charset="0"/>
              </a:rPr>
              <a:t> </a:t>
            </a:r>
            <a:r>
              <a:rPr lang="en-US" altLang="en-US" sz="3600" dirty="0" err="1">
                <a:solidFill>
                  <a:srgbClr val="0000FF"/>
                </a:solidFill>
                <a:latin typeface="Times New Roman" pitchFamily="18" charset="0"/>
              </a:rPr>
              <a:t>nào</a:t>
            </a:r>
            <a:r>
              <a:rPr lang="en-US" altLang="en-US" sz="3600" dirty="0">
                <a:solidFill>
                  <a:srgbClr val="0000FF"/>
                </a:solidFill>
                <a:latin typeface="Times New Roman" pitchFamily="18" charset="0"/>
              </a:rPr>
              <a:t>?</a:t>
            </a:r>
          </a:p>
          <a:p>
            <a:pPr algn="ctr" eaLnBrk="1" fontAlgn="base" hangingPunct="1">
              <a:spcBef>
                <a:spcPct val="50000"/>
              </a:spcBef>
              <a:spcAft>
                <a:spcPct val="0"/>
              </a:spcAft>
              <a:buFontTx/>
              <a:buNone/>
            </a:pPr>
            <a:endParaRPr lang="en-US" altLang="en-US" sz="4800" dirty="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2048952686"/>
      </p:ext>
    </p:extLst>
  </p:cSld>
  <p:clrMapOvr>
    <a:masterClrMapping/>
  </p:clrMapOvr>
  <p:transition>
    <p:wheel spokes="3"/>
    <p:sndAc>
      <p:stSnd>
        <p:snd r:embed="rId4"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800px-Autumn_color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0674632"/>
      </p:ext>
    </p:extLst>
  </p:cSld>
  <p:clrMapOvr>
    <a:masterClrMapping/>
  </p:clrMapOvr>
  <p:transition>
    <p:wheel spokes="3"/>
    <p:sndAc>
      <p:stSnd>
        <p:snd r:embed="rId4"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948488"/>
            <a:chOff x="0" y="0"/>
            <a:chExt cx="5760" cy="4377"/>
          </a:xfrm>
        </p:grpSpPr>
        <p:pic>
          <p:nvPicPr>
            <p:cNvPr id="13316"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Text Box 14"/>
          <p:cNvSpPr txBox="1">
            <a:spLocks noChangeArrowheads="1"/>
          </p:cNvSpPr>
          <p:nvPr/>
        </p:nvSpPr>
        <p:spPr bwMode="auto">
          <a:xfrm>
            <a:off x="692150" y="7620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a:p>
            <a:pPr algn="ctr" eaLnBrk="1" fontAlgn="base" hangingPunct="1">
              <a:spcBef>
                <a:spcPct val="50000"/>
              </a:spcBef>
              <a:spcAft>
                <a:spcPct val="0"/>
              </a:spcAft>
              <a:buFontTx/>
              <a:buNone/>
            </a:pPr>
            <a:r>
              <a:rPr lang="en-US" altLang="en-US" sz="4800">
                <a:solidFill>
                  <a:srgbClr val="0000FF"/>
                </a:solidFill>
                <a:latin typeface="Times New Roman" pitchFamily="18" charset="0"/>
              </a:rPr>
              <a:t>Tết trung thu là ngày lễ dành cho ai?</a:t>
            </a:r>
          </a:p>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2562724350"/>
      </p:ext>
    </p:extLst>
  </p:cSld>
  <p:clrMapOvr>
    <a:masterClrMapping/>
  </p:clrMapOvr>
  <p:transition>
    <p:wheel spokes="3"/>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trang14-15-1.jp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5410200" y="914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endParaRPr lang="en-US" altLang="en-US" sz="1800">
              <a:solidFill>
                <a:srgbClr val="000000"/>
              </a:solidFill>
              <a:cs typeface="Arial" charset="0"/>
            </a:endParaRPr>
          </a:p>
        </p:txBody>
      </p:sp>
    </p:spTree>
    <p:custDataLst>
      <p:tags r:id="rId1"/>
    </p:custDataLst>
    <p:extLst>
      <p:ext uri="{BB962C8B-B14F-4D97-AF65-F5344CB8AC3E}">
        <p14:creationId xmlns:p14="http://schemas.microsoft.com/office/powerpoint/2010/main" val="1473895108"/>
      </p:ext>
    </p:extLst>
  </p:cSld>
  <p:clrMapOvr>
    <a:masterClrMapping/>
  </p:clrMapOvr>
  <p:transition>
    <p:wheel spokes="3"/>
    <p:sndAc>
      <p:stSnd>
        <p:snd r:embed="rId4"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948488"/>
            <a:chOff x="0" y="0"/>
            <a:chExt cx="5760" cy="4377"/>
          </a:xfrm>
        </p:grpSpPr>
        <p:pic>
          <p:nvPicPr>
            <p:cNvPr id="15364" name="Picture 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8"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96" y="2037"/>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98"/>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9"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3" name="Text Box 14"/>
          <p:cNvSpPr txBox="1">
            <a:spLocks noChangeArrowheads="1"/>
          </p:cNvSpPr>
          <p:nvPr/>
        </p:nvSpPr>
        <p:spPr bwMode="auto">
          <a:xfrm>
            <a:off x="692150" y="762000"/>
            <a:ext cx="8001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a:p>
            <a:pPr algn="ctr" eaLnBrk="1" fontAlgn="base" hangingPunct="1">
              <a:spcBef>
                <a:spcPct val="50000"/>
              </a:spcBef>
              <a:spcAft>
                <a:spcPct val="0"/>
              </a:spcAft>
              <a:buFontTx/>
              <a:buNone/>
            </a:pPr>
            <a:r>
              <a:rPr lang="en-US" altLang="en-US" sz="4800">
                <a:solidFill>
                  <a:srgbClr val="0000FF"/>
                </a:solidFill>
                <a:latin typeface="Times New Roman" pitchFamily="18" charset="0"/>
              </a:rPr>
              <a:t>Tết trung thu thường có những đồ chơi nào?</a:t>
            </a:r>
          </a:p>
          <a:p>
            <a:pPr algn="ctr" eaLnBrk="1" fontAlgn="base" hangingPunct="1">
              <a:spcBef>
                <a:spcPct val="50000"/>
              </a:spcBef>
              <a:spcAft>
                <a:spcPct val="0"/>
              </a:spcAft>
              <a:buFontTx/>
              <a:buNone/>
            </a:pPr>
            <a:endParaRPr lang="en-US" altLang="en-US" sz="48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2963396457"/>
      </p:ext>
    </p:extLst>
  </p:cSld>
  <p:clrMapOvr>
    <a:masterClrMapping/>
  </p:clrMapOvr>
  <p:transition>
    <p:wheel spokes="3"/>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D:\GA dien tu hien\anh day hoc\trung thu\untitled1.bmp"/>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36513"/>
            <a:ext cx="91440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82265957"/>
      </p:ext>
    </p:extLst>
  </p:cSld>
  <p:clrMapOvr>
    <a:masterClrMapping/>
  </p:clrMapOvr>
  <p:transition>
    <p:wheel spokes="3"/>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additive="base">
                                        <p:cTn id="7" dur="1500" fill="hold"/>
                                        <p:tgtEl>
                                          <p:spTgt spid="38920"/>
                                        </p:tgtEl>
                                        <p:attrNameLst>
                                          <p:attrName>ppt_x</p:attrName>
                                        </p:attrNameLst>
                                      </p:cBhvr>
                                      <p:tavLst>
                                        <p:tav tm="0">
                                          <p:val>
                                            <p:strVal val="#ppt_x"/>
                                          </p:val>
                                        </p:tav>
                                        <p:tav tm="100000">
                                          <p:val>
                                            <p:strVal val="#ppt_x"/>
                                          </p:val>
                                        </p:tav>
                                      </p:tavLst>
                                    </p:anim>
                                    <p:anim calcmode="lin" valueType="num">
                                      <p:cBhvr additive="base">
                                        <p:cTn id="8" dur="1500" fill="hold"/>
                                        <p:tgtEl>
                                          <p:spTgt spid="38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3f0b0b98d1bc1abce63774a51814c48322abcc"/>
</p:tagLst>
</file>

<file path=ppt/tags/tag10.xml><?xml version="1.0" encoding="utf-8"?>
<p:tagLst xmlns:a="http://schemas.openxmlformats.org/drawingml/2006/main" xmlns:r="http://schemas.openxmlformats.org/officeDocument/2006/relationships" xmlns:p="http://schemas.openxmlformats.org/presentationml/2006/main">
  <p:tag name="PPSNARRATION" val="11,152039269,D:\tro truyen tet trung thu, thuy tien c5\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2,152039269,D:\tro truyen tet trung thu, thuy tien c5\Media.ppcx"/>
</p:tagLst>
</file>

<file path=ppt/tags/tag12.xml><?xml version="1.0" encoding="utf-8"?>
<p:tagLst xmlns:a="http://schemas.openxmlformats.org/drawingml/2006/main" xmlns:r="http://schemas.openxmlformats.org/officeDocument/2006/relationships" xmlns:p="http://schemas.openxmlformats.org/presentationml/2006/main">
  <p:tag name="MMPROD_SUBSTITUTION_ID" val="{4BDE52DA-A274-41F8-94FE-CA0B86DD1E95}"/>
</p:tagLst>
</file>

<file path=ppt/tags/tag13.xml><?xml version="1.0" encoding="utf-8"?>
<p:tagLst xmlns:a="http://schemas.openxmlformats.org/drawingml/2006/main" xmlns:r="http://schemas.openxmlformats.org/officeDocument/2006/relationships" xmlns:p="http://schemas.openxmlformats.org/presentationml/2006/main">
  <p:tag name="PPSNARRATION" val="13,152039269,D:\tro truyen tet trung thu, thuy tien c5\Media.ppcx"/>
</p:tagLst>
</file>

<file path=ppt/tags/tag14.xml><?xml version="1.0" encoding="utf-8"?>
<p:tagLst xmlns:a="http://schemas.openxmlformats.org/drawingml/2006/main" xmlns:r="http://schemas.openxmlformats.org/officeDocument/2006/relationships" xmlns:p="http://schemas.openxmlformats.org/presentationml/2006/main">
  <p:tag name="MMPROD_SUBSTITUTION_ID" val="{7EECFD90-9F31-41CB-8E45-3D660449335E}"/>
</p:tagLst>
</file>

<file path=ppt/tags/tag15.xml><?xml version="1.0" encoding="utf-8"?>
<p:tagLst xmlns:a="http://schemas.openxmlformats.org/drawingml/2006/main" xmlns:r="http://schemas.openxmlformats.org/officeDocument/2006/relationships" xmlns:p="http://schemas.openxmlformats.org/presentationml/2006/main">
  <p:tag name="PPSNARRATION" val="14,152039269,D:\tro truyen tet trung thu, thuy tien c5\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52039269,D:\tro truyen tet trung thu, thuy tien c5\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52039269,D:\tro truyen tet trung thu, thuy tien c5\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152039269,D:\tro truyen tet trung thu, thuy tien c5\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22,152039269,D:\tro truyen tet trung thu, thuy tien c5\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152039269,D:\tro truyen tet trung thu, thuy tien c5\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8,152039269,D:\tro truyen tet trung thu, thuy tien c5\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19,152039269,D:\tro truyen tet trung thu, thuy tien c5\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0,152039269,D:\tro truyen tet trung thu, thuy tien c5\Media.ppcx"/>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CDFF5672-CFE0-457A-99D0-F1A4331A3F3F}"/>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927C17EC-E883-4E18-8271-0050F1DFE30D}"/>
</p:tagLst>
</file>

<file path=ppt/tags/tag25.xml><?xml version="1.0" encoding="utf-8"?>
<p:tagLst xmlns:a="http://schemas.openxmlformats.org/drawingml/2006/main" xmlns:r="http://schemas.openxmlformats.org/officeDocument/2006/relationships" xmlns:p="http://schemas.openxmlformats.org/presentationml/2006/main">
  <p:tag name="MMPROD_SUBSTITUTION_ID" val="{FAE52B7B-E871-4A32-967D-858D4EEFAF2B}"/>
</p:tagLst>
</file>

<file path=ppt/tags/tag26.xml><?xml version="1.0" encoding="utf-8"?>
<p:tagLst xmlns:a="http://schemas.openxmlformats.org/drawingml/2006/main" xmlns:r="http://schemas.openxmlformats.org/officeDocument/2006/relationships" xmlns:p="http://schemas.openxmlformats.org/presentationml/2006/main">
  <p:tag name="PPSNARRATION" val="21,152039269,D:\tro truyen tet trung thu, thuy tien c5\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41,152039269,D:\tro truyen tet trung thu, thuy tien c5\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9,152039269,D:\tro truyen tet trung thu, thuy tien c5\Media.ppcx"/>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F7EF2117-2100-4543-B2D5-A45F67571735}"/>
</p:tagLst>
</file>

<file path=ppt/tags/tag3.xml><?xml version="1.0" encoding="utf-8"?>
<p:tagLst xmlns:a="http://schemas.openxmlformats.org/drawingml/2006/main" xmlns:r="http://schemas.openxmlformats.org/officeDocument/2006/relationships" xmlns:p="http://schemas.openxmlformats.org/presentationml/2006/main">
  <p:tag name="PPSNARRATION" val="4,152039269,D:\tro truyen tet trung thu, thuy tien c5\Media.ppcx"/>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FA7E31D7-55C9-4D83-BCC3-028295E74006}"/>
</p:tagLst>
</file>

<file path=ppt/tags/tag31.xml><?xml version="1.0" encoding="utf-8"?>
<p:tagLst xmlns:a="http://schemas.openxmlformats.org/drawingml/2006/main" xmlns:r="http://schemas.openxmlformats.org/officeDocument/2006/relationships" xmlns:p="http://schemas.openxmlformats.org/presentationml/2006/main">
  <p:tag name="MMPROD_SUBSTITUTION_ID" val="{2AFECBB6-4617-4F77-855F-31472A16CE29}"/>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370A2C1F-069A-4614-991D-9C59A04D205B}"/>
</p:tagLst>
</file>

<file path=ppt/tags/tag33.xml><?xml version="1.0" encoding="utf-8"?>
<p:tagLst xmlns:a="http://schemas.openxmlformats.org/drawingml/2006/main" xmlns:r="http://schemas.openxmlformats.org/officeDocument/2006/relationships" xmlns:p="http://schemas.openxmlformats.org/presentationml/2006/main">
  <p:tag name="MMPROD_SUBSTITUTION_ID" val="{C9CE1A34-0193-4E99-BF79-D732E55C9353}"/>
</p:tagLst>
</file>

<file path=ppt/tags/tag34.xml><?xml version="1.0" encoding="utf-8"?>
<p:tagLst xmlns:a="http://schemas.openxmlformats.org/drawingml/2006/main" xmlns:r="http://schemas.openxmlformats.org/officeDocument/2006/relationships" xmlns:p="http://schemas.openxmlformats.org/presentationml/2006/main">
  <p:tag name="MMPROD_SUBSTITUTION_ID" val="{C3C8ABAC-3406-4C05-9C7A-2143C8CB017E}"/>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5ADB6E52-5C48-4C58-880F-757531B4C8E5}"/>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2488F667-AD95-44FA-9F78-5EF22CD84440}"/>
</p:tagLst>
</file>

<file path=ppt/tags/tag37.xml><?xml version="1.0" encoding="utf-8"?>
<p:tagLst xmlns:a="http://schemas.openxmlformats.org/drawingml/2006/main" xmlns:r="http://schemas.openxmlformats.org/officeDocument/2006/relationships" xmlns:p="http://schemas.openxmlformats.org/presentationml/2006/main">
  <p:tag name="MMPROD_SUBSTITUTION_ID" val="{D06A2C08-3956-44CD-90EB-40AEEECA1134}"/>
</p:tagLst>
</file>

<file path=ppt/tags/tag38.xml><?xml version="1.0" encoding="utf-8"?>
<p:tagLst xmlns:a="http://schemas.openxmlformats.org/drawingml/2006/main" xmlns:r="http://schemas.openxmlformats.org/officeDocument/2006/relationships" xmlns:p="http://schemas.openxmlformats.org/presentationml/2006/main">
  <p:tag name="MMPROD_SUBSTITUTION_ID" val="{E99AE156-6257-455C-9389-8412591D83E2}"/>
</p:tagLst>
</file>

<file path=ppt/tags/tag39.xml><?xml version="1.0" encoding="utf-8"?>
<p:tagLst xmlns:a="http://schemas.openxmlformats.org/drawingml/2006/main" xmlns:r="http://schemas.openxmlformats.org/officeDocument/2006/relationships" xmlns:p="http://schemas.openxmlformats.org/presentationml/2006/main">
  <p:tag name="MMPROD_SUBSTITUTION_ID" val="{FEB803BB-80F7-4034-9AF5-3CB8ED84AC24}"/>
</p:tagLst>
</file>

<file path=ppt/tags/tag4.xml><?xml version="1.0" encoding="utf-8"?>
<p:tagLst xmlns:a="http://schemas.openxmlformats.org/drawingml/2006/main" xmlns:r="http://schemas.openxmlformats.org/officeDocument/2006/relationships" xmlns:p="http://schemas.openxmlformats.org/presentationml/2006/main">
  <p:tag name="PPSNARRATION" val="7,152039269,D:\tro truyen tet trung thu, thuy tien c5\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8,152039269,D:\tro truyen tet trung thu, thuy tien c5\Media.ppcx"/>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55B3F75B-2B71-4530-A071-11CDF9B9D087}"/>
</p:tagLst>
</file>

<file path=ppt/tags/tag7.xml><?xml version="1.0" encoding="utf-8"?>
<p:tagLst xmlns:a="http://schemas.openxmlformats.org/drawingml/2006/main" xmlns:r="http://schemas.openxmlformats.org/officeDocument/2006/relationships" xmlns:p="http://schemas.openxmlformats.org/presentationml/2006/main">
  <p:tag name="PPSNARRATION" val="9,152039269,D:\tro truyen tet trung thu, thuy tien c5\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0,152039269,D:\tro truyen tet trung thu, thuy tien c5\Media.ppcx"/>
</p:tagLst>
</file>

<file path=ppt/tags/tag9.xml><?xml version="1.0" encoding="utf-8"?>
<p:tagLst xmlns:a="http://schemas.openxmlformats.org/drawingml/2006/main" xmlns:r="http://schemas.openxmlformats.org/officeDocument/2006/relationships" xmlns:p="http://schemas.openxmlformats.org/presentationml/2006/main">
  <p:tag name="MMPROD_SUBSTITUTION_ID" val="{C518D2A8-387E-4BBA-B4EA-6FF65E9CB6A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341</Words>
  <Application>Microsoft Office PowerPoint</Application>
  <PresentationFormat>On-screen Show (4:3)</PresentationFormat>
  <Paragraphs>37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Calibri</vt:lpstr>
      <vt:lpstr>.VnArial NarrowH</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ALY NGUYEN</cp:lastModifiedBy>
  <cp:revision>13</cp:revision>
  <dcterms:created xsi:type="dcterms:W3CDTF">2018-09-10T12:35:01Z</dcterms:created>
  <dcterms:modified xsi:type="dcterms:W3CDTF">2024-09-16T16:24:18Z</dcterms:modified>
</cp:coreProperties>
</file>