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60" r:id="rId3"/>
    <p:sldId id="258" r:id="rId4"/>
    <p:sldId id="262" r:id="rId5"/>
    <p:sldId id="273" r:id="rId6"/>
    <p:sldId id="274" r:id="rId7"/>
    <p:sldId id="275" r:id="rId8"/>
    <p:sldId id="276" r:id="rId9"/>
    <p:sldId id="277" r:id="rId10"/>
    <p:sldId id="278" r:id="rId11"/>
    <p:sldId id="283" r:id="rId12"/>
    <p:sldId id="279" r:id="rId13"/>
    <p:sldId id="281" r:id="rId14"/>
    <p:sldId id="284" r:id="rId15"/>
    <p:sldId id="286" r:id="rId16"/>
    <p:sldId id="287" r:id="rId17"/>
    <p:sldId id="290" r:id="rId18"/>
    <p:sldId id="292" r:id="rId19"/>
    <p:sldId id="295" r:id="rId20"/>
    <p:sldId id="298" r:id="rId21"/>
    <p:sldId id="300" r:id="rId22"/>
    <p:sldId id="302" r:id="rId23"/>
    <p:sldId id="304" r:id="rId24"/>
    <p:sldId id="305" r:id="rId25"/>
    <p:sldId id="306" r:id="rId26"/>
    <p:sldId id="308" r:id="rId2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15620"/>
    <p:restoredTop sz="94660"/>
  </p:normalViewPr>
  <p:slideViewPr>
    <p:cSldViewPr>
      <p:cViewPr varScale="1">
        <p:scale>
          <a:sx n="58" d="100"/>
          <a:sy n="58" d="100"/>
        </p:scale>
        <p:origin x="78" y="57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81DCE4-ADF7-4464-B6A8-71B078D0F44A}" type="datetimeFigureOut">
              <a:rPr lang="en-US" smtClean="0"/>
              <a:t>7/23/2024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0A4A54-4617-4240-9040-57B3A5DE62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2737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81DCE4-ADF7-4464-B6A8-71B078D0F44A}" type="datetimeFigureOut">
              <a:rPr lang="en-US" smtClean="0"/>
              <a:t>7/23/2024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0A4A54-4617-4240-9040-57B3A5DE62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69825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81DCE4-ADF7-4464-B6A8-71B078D0F44A}" type="datetimeFigureOut">
              <a:rPr lang="en-US" smtClean="0"/>
              <a:t>7/23/2024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0A4A54-4617-4240-9040-57B3A5DE62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7475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81DCE4-ADF7-4464-B6A8-71B078D0F44A}" type="datetimeFigureOut">
              <a:rPr lang="en-US" smtClean="0"/>
              <a:t>7/23/2024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0A4A54-4617-4240-9040-57B3A5DE62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69844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81DCE4-ADF7-4464-B6A8-71B078D0F44A}" type="datetimeFigureOut">
              <a:rPr lang="en-US" smtClean="0"/>
              <a:t>7/23/2024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0A4A54-4617-4240-9040-57B3A5DE62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47950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81DCE4-ADF7-4464-B6A8-71B078D0F44A}" type="datetimeFigureOut">
              <a:rPr lang="en-US" smtClean="0"/>
              <a:t>7/23/2024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0A4A54-4617-4240-9040-57B3A5DE62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23724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81DCE4-ADF7-4464-B6A8-71B078D0F44A}" type="datetimeFigureOut">
              <a:rPr lang="en-US" smtClean="0"/>
              <a:t>7/23/2024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0A4A54-4617-4240-9040-57B3A5DE62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98399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81DCE4-ADF7-4464-B6A8-71B078D0F44A}" type="datetimeFigureOut">
              <a:rPr lang="en-US" smtClean="0"/>
              <a:t>7/23/2024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0A4A54-4617-4240-9040-57B3A5DE62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69832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81DCE4-ADF7-4464-B6A8-71B078D0F44A}" type="datetimeFigureOut">
              <a:rPr lang="en-US" smtClean="0"/>
              <a:t>7/23/2024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0A4A54-4617-4240-9040-57B3A5DE62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15246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81DCE4-ADF7-4464-B6A8-71B078D0F44A}" type="datetimeFigureOut">
              <a:rPr lang="en-US" smtClean="0"/>
              <a:t>7/23/2024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0A4A54-4617-4240-9040-57B3A5DE62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45365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81DCE4-ADF7-4464-B6A8-71B078D0F44A}" type="datetimeFigureOut">
              <a:rPr lang="en-US" smtClean="0"/>
              <a:t>7/23/2024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0A4A54-4617-4240-9040-57B3A5DE62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80501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81DCE4-ADF7-4464-B6A8-71B078D0F44A}" type="datetimeFigureOut">
              <a:rPr lang="en-US" smtClean="0"/>
              <a:t>7/23/2024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0A4A54-4617-4240-9040-57B3A5DE62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99659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5.gif"/><Relationship Id="rId4" Type="http://schemas.openxmlformats.org/officeDocument/2006/relationships/image" Target="../media/image4.gi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8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8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5.gif"/><Relationship Id="rId4" Type="http://schemas.openxmlformats.org/officeDocument/2006/relationships/image" Target="../media/image4.gif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5.gif"/><Relationship Id="rId4" Type="http://schemas.openxmlformats.org/officeDocument/2006/relationships/image" Target="../media/image4.gi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5.gif"/><Relationship Id="rId4" Type="http://schemas.openxmlformats.org/officeDocument/2006/relationships/image" Target="../media/image4.gif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7.jpe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slideLayout" Target="../slideLayouts/slideLayout6.xml"/><Relationship Id="rId7" Type="http://schemas.openxmlformats.org/officeDocument/2006/relationships/image" Target="../media/image5.gif"/><Relationship Id="rId2" Type="http://schemas.openxmlformats.org/officeDocument/2006/relationships/audio" Target="file:///E:\bai%20hat\do%20ban%20-%20mau%20giao%20-%20Copy.mp3" TargetMode="External"/><Relationship Id="rId1" Type="http://schemas.microsoft.com/office/2007/relationships/media" Target="file:///E:\bai%20hat\do%20ban%20-%20mau%20giao%20-%20Copy.mp3" TargetMode="External"/><Relationship Id="rId6" Type="http://schemas.openxmlformats.org/officeDocument/2006/relationships/image" Target="../media/image4.gif"/><Relationship Id="rId5" Type="http://schemas.openxmlformats.org/officeDocument/2006/relationships/image" Target="../media/image3.gif"/><Relationship Id="rId4" Type="http://schemas.openxmlformats.org/officeDocument/2006/relationships/image" Target="../media/image2.gif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9.gif"/><Relationship Id="rId2" Type="http://schemas.openxmlformats.org/officeDocument/2006/relationships/audio" Target="file:///E:\bai%20hat\do%20ban%20-%20mau%20giao%20-%20Copy.mp3" TargetMode="External"/><Relationship Id="rId1" Type="http://schemas.microsoft.com/office/2007/relationships/media" Target="file:///E:\bai%20hat\do%20ban%20-%20mau%20giao%20-%20Copy.mp3" TargetMode="External"/><Relationship Id="rId6" Type="http://schemas.openxmlformats.org/officeDocument/2006/relationships/image" Target="../media/image8.gif"/><Relationship Id="rId5" Type="http://schemas.openxmlformats.org/officeDocument/2006/relationships/image" Target="../media/image7.gif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5.gif"/><Relationship Id="rId4" Type="http://schemas.openxmlformats.org/officeDocument/2006/relationships/image" Target="../media/image4.gi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pic>
        <p:nvPicPr>
          <p:cNvPr id="6149" name="Picture 7" descr="POINSET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209800" cy="2111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0" name="Picture 8" descr="POINSET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7206457" y="43656"/>
            <a:ext cx="1981200" cy="1893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1" name="Picture 9" descr="POINSET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30163" y="4846637"/>
            <a:ext cx="2057400" cy="1965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2" name="Picture 10" descr="POINSET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7086600" y="4892675"/>
            <a:ext cx="2057400" cy="1965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3917" name="Text Box 13"/>
          <p:cNvSpPr txBox="1">
            <a:spLocks noChangeArrowheads="1"/>
          </p:cNvSpPr>
          <p:nvPr/>
        </p:nvSpPr>
        <p:spPr bwMode="auto">
          <a:xfrm>
            <a:off x="861436" y="4311648"/>
            <a:ext cx="7391400" cy="3323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defRPr/>
            </a:pPr>
            <a:endParaRPr lang="en-US" sz="2000" b="1" dirty="0">
              <a:solidFill>
                <a:srgbClr val="0000FF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algn="ctr">
              <a:defRPr/>
            </a:pPr>
            <a:endParaRPr lang="en-US" sz="2000" b="1" dirty="0">
              <a:solidFill>
                <a:srgbClr val="0000FF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algn="ctr">
              <a:defRPr/>
            </a:pPr>
            <a:r>
              <a:rPr lang="en-US" sz="32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32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sz="32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200" b="1" dirty="0" err="1" smtClean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Nguyễn</a:t>
            </a:r>
            <a:r>
              <a:rPr lang="en-US" sz="32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r>
              <a:rPr lang="en-US" sz="32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Lệ</a:t>
            </a:r>
            <a:r>
              <a:rPr lang="en-US" sz="32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Quyên</a:t>
            </a:r>
            <a:endParaRPr lang="en-US" sz="3200" b="1" dirty="0" smtClean="0">
              <a:solidFill>
                <a:schemeClr val="tx2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defRPr/>
            </a:pPr>
            <a:r>
              <a:rPr lang="en-US" sz="32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NĂM HỌC: 2023-2024</a:t>
            </a:r>
            <a:endParaRPr lang="en-US" sz="3200" b="1" dirty="0">
              <a:solidFill>
                <a:schemeClr val="tx2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defRPr/>
            </a:pPr>
            <a:endParaRPr lang="en-US" sz="3200" b="1" dirty="0">
              <a:solidFill>
                <a:srgbClr val="0000FF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algn="ctr">
              <a:defRPr/>
            </a:pPr>
            <a:endParaRPr lang="en-US" sz="3200" b="1" dirty="0">
              <a:solidFill>
                <a:srgbClr val="FF33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algn="ctr">
              <a:spcBef>
                <a:spcPct val="50000"/>
              </a:spcBef>
              <a:defRPr/>
            </a:pPr>
            <a:endParaRPr lang="en-US" sz="2800" b="1" dirty="0">
              <a:latin typeface="Times New Roman" pitchFamily="18" charset="0"/>
            </a:endParaRPr>
          </a:p>
        </p:txBody>
      </p:sp>
      <p:pic>
        <p:nvPicPr>
          <p:cNvPr id="6154" name="Picture 15" descr="POINSET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209800" cy="2111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5" name="Picture 16" descr="POINSET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6585744" y="43656"/>
            <a:ext cx="1981200" cy="189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6" name="Picture 17" descr="POINSET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-46037" y="4846637"/>
            <a:ext cx="2057400" cy="1965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7" name="Picture 18" descr="POINSET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7826375" y="4892675"/>
            <a:ext cx="2057400" cy="1965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3938" name="Text Box 34"/>
          <p:cNvSpPr txBox="1">
            <a:spLocks noChangeArrowheads="1"/>
          </p:cNvSpPr>
          <p:nvPr/>
        </p:nvSpPr>
        <p:spPr bwMode="auto">
          <a:xfrm>
            <a:off x="168275" y="2306638"/>
            <a:ext cx="8686800" cy="2586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  <a:defRPr/>
            </a:pPr>
            <a:r>
              <a:rPr lang="en-US" sz="5400" b="1" dirty="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Arial" charset="0"/>
              </a:rPr>
              <a:t>TÌM HIỂU VỀ MỘT SỐ CON VẬT SỐNG TRONG RỪNG</a:t>
            </a:r>
          </a:p>
        </p:txBody>
      </p:sp>
      <p:sp>
        <p:nvSpPr>
          <p:cNvPr id="123939" name="Rectangle 35"/>
          <p:cNvSpPr>
            <a:spLocks noChangeArrowheads="1"/>
          </p:cNvSpPr>
          <p:nvPr/>
        </p:nvSpPr>
        <p:spPr bwMode="auto">
          <a:xfrm>
            <a:off x="1066800" y="0"/>
            <a:ext cx="7010400" cy="99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2000" b="1" dirty="0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ỦY BAN NHÂN DÂN QUẬN LONG BIÊN</a:t>
            </a:r>
          </a:p>
          <a:p>
            <a:pPr algn="ctr"/>
            <a:r>
              <a:rPr lang="en-US" sz="2000" b="1" dirty="0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 MẦM NON HOA SỮA</a:t>
            </a:r>
            <a:endParaRPr lang="en-US" sz="2000" b="1" dirty="0">
              <a:solidFill>
                <a:srgbClr val="FF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3941" name="WordArt 37"/>
          <p:cNvSpPr>
            <a:spLocks noChangeArrowheads="1" noChangeShapeType="1" noTextEdit="1"/>
          </p:cNvSpPr>
          <p:nvPr/>
        </p:nvSpPr>
        <p:spPr bwMode="auto">
          <a:xfrm>
            <a:off x="1676400" y="990600"/>
            <a:ext cx="6400800" cy="1371600"/>
          </a:xfrm>
          <a:prstGeom prst="rect">
            <a:avLst/>
          </a:prstGeom>
        </p:spPr>
        <p:txBody>
          <a:bodyPr wrap="none" fromWordArt="1">
            <a:prstTxWarp prst="textFadeUp">
              <a:avLst>
                <a:gd name="adj" fmla="val 9991"/>
              </a:avLst>
            </a:prstTxWarp>
          </a:bodyPr>
          <a:lstStyle/>
          <a:p>
            <a:pPr algn="ctr"/>
            <a:r>
              <a:rPr lang="en-US" sz="1000" kern="10" dirty="0">
                <a:ln w="1270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40450F"/>
                </a:solidFill>
                <a:effectLst>
                  <a:outerShdw dist="35921" dir="2700000" sy="50000" rotWithShape="0">
                    <a:srgbClr val="875B0D">
                      <a:alpha val="70000"/>
                    </a:srgbClr>
                  </a:outerShdw>
                </a:effectLst>
                <a:latin typeface="Times New Roman"/>
                <a:cs typeface="Times New Roman"/>
              </a:rPr>
              <a:t>ĐỀ </a:t>
            </a:r>
            <a:r>
              <a:rPr lang="en-US" sz="1000" kern="10" dirty="0" smtClean="0">
                <a:ln w="1270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40450F"/>
                </a:solidFill>
                <a:effectLst>
                  <a:outerShdw dist="35921" dir="2700000" sy="50000" rotWithShape="0">
                    <a:srgbClr val="875B0D">
                      <a:alpha val="70000"/>
                    </a:srgbClr>
                  </a:outerShdw>
                </a:effectLst>
                <a:latin typeface="Times New Roman"/>
                <a:cs typeface="Times New Roman"/>
              </a:rPr>
              <a:t>TÀI</a:t>
            </a:r>
            <a:endParaRPr lang="en-US" sz="4400" kern="10" dirty="0">
              <a:ln w="12700">
                <a:solidFill>
                  <a:srgbClr val="FFFF00"/>
                </a:solidFill>
                <a:round/>
                <a:headEnd/>
                <a:tailEnd/>
              </a:ln>
              <a:solidFill>
                <a:srgbClr val="40450F"/>
              </a:solidFill>
              <a:effectLst>
                <a:outerShdw dist="35921" dir="2700000" sy="50000" rotWithShape="0">
                  <a:srgbClr val="875B0D">
                    <a:alpha val="70000"/>
                  </a:srgbClr>
                </a:outerShdw>
              </a:effectLst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945166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239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239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239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239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39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39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239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239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239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39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239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239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3938" grpId="0"/>
      <p:bldP spid="123939" grpId="0"/>
      <p:bldP spid="123941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bich ngoc\Documents\ho xiec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25694839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04801"/>
            <a:ext cx="7772400" cy="329565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5181600"/>
            <a:ext cx="6400800" cy="1676400"/>
          </a:xfrm>
        </p:spPr>
        <p:txBody>
          <a:bodyPr>
            <a:normAutofit/>
          </a:bodyPr>
          <a:lstStyle/>
          <a:p>
            <a:r>
              <a:rPr lang="en-US" sz="8800" b="1" dirty="0" smtClean="0">
                <a:solidFill>
                  <a:srgbClr val="C00000"/>
                </a:solidFill>
              </a:rPr>
              <a:t>Con </a:t>
            </a:r>
            <a:r>
              <a:rPr lang="en-US" sz="8800" b="1" dirty="0" err="1" smtClean="0">
                <a:solidFill>
                  <a:srgbClr val="C00000"/>
                </a:solidFill>
              </a:rPr>
              <a:t>khỉ</a:t>
            </a:r>
            <a:endParaRPr lang="en-US" sz="8800" b="1" dirty="0">
              <a:solidFill>
                <a:srgbClr val="C00000"/>
              </a:solidFill>
            </a:endParaRPr>
          </a:p>
        </p:txBody>
      </p:sp>
      <p:pic>
        <p:nvPicPr>
          <p:cNvPr id="4" name="Picture 5" descr="UL0002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8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6" name="Straight Arrow Connector 5"/>
          <p:cNvCxnSpPr/>
          <p:nvPr/>
        </p:nvCxnSpPr>
        <p:spPr>
          <a:xfrm flipH="1">
            <a:off x="5029200" y="228600"/>
            <a:ext cx="2057400" cy="457200"/>
          </a:xfrm>
          <a:prstGeom prst="straightConnector1">
            <a:avLst/>
          </a:prstGeom>
          <a:ln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>
            <a:off x="1676400" y="0"/>
            <a:ext cx="1600200" cy="990600"/>
          </a:xfrm>
          <a:prstGeom prst="straightConnector1">
            <a:avLst/>
          </a:prstGeom>
          <a:ln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>
            <a:off x="2971800" y="0"/>
            <a:ext cx="1295400" cy="990600"/>
          </a:xfrm>
          <a:prstGeom prst="straightConnector1">
            <a:avLst/>
          </a:prstGeom>
          <a:ln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 flipH="1">
            <a:off x="4800600" y="685800"/>
            <a:ext cx="3352800" cy="533400"/>
          </a:xfrm>
          <a:prstGeom prst="straightConnector1">
            <a:avLst/>
          </a:prstGeom>
          <a:ln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 flipH="1" flipV="1">
            <a:off x="5029200" y="1409700"/>
            <a:ext cx="3352800" cy="76200"/>
          </a:xfrm>
          <a:prstGeom prst="straightConnector1">
            <a:avLst/>
          </a:prstGeom>
          <a:ln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>
            <a:off x="381000" y="457200"/>
            <a:ext cx="1828800" cy="1371600"/>
          </a:xfrm>
          <a:prstGeom prst="straightConnector1">
            <a:avLst/>
          </a:prstGeom>
          <a:ln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 flipH="1">
            <a:off x="6057900" y="2209800"/>
            <a:ext cx="2552700" cy="381000"/>
          </a:xfrm>
          <a:prstGeom prst="straightConnector1">
            <a:avLst/>
          </a:prstGeom>
          <a:ln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 flipH="1">
            <a:off x="6934200" y="2971800"/>
            <a:ext cx="1676400" cy="76200"/>
          </a:xfrm>
          <a:prstGeom prst="straightConnector1">
            <a:avLst/>
          </a:prstGeom>
          <a:ln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 flipH="1">
            <a:off x="6477000" y="3657600"/>
            <a:ext cx="2133600" cy="685800"/>
          </a:xfrm>
          <a:prstGeom prst="straightConnector1">
            <a:avLst/>
          </a:prstGeom>
          <a:ln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>
            <a:off x="228600" y="952500"/>
            <a:ext cx="1066800" cy="3390900"/>
          </a:xfrm>
          <a:prstGeom prst="straightConnector1">
            <a:avLst/>
          </a:prstGeom>
          <a:ln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98056421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bich ngoc\Documents\khi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461880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bich ngoc\Documents\khi xiec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712275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09601"/>
            <a:ext cx="7772400" cy="299085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5257800"/>
            <a:ext cx="6400800" cy="1371600"/>
          </a:xfrm>
        </p:spPr>
        <p:txBody>
          <a:bodyPr>
            <a:normAutofit lnSpcReduction="10000"/>
          </a:bodyPr>
          <a:lstStyle/>
          <a:p>
            <a:r>
              <a:rPr lang="en-US" sz="8800" b="1" dirty="0" smtClean="0">
                <a:solidFill>
                  <a:srgbClr val="C00000"/>
                </a:solidFill>
              </a:rPr>
              <a:t>Con </a:t>
            </a:r>
            <a:r>
              <a:rPr lang="en-US" sz="8800" b="1" dirty="0" err="1" smtClean="0">
                <a:solidFill>
                  <a:srgbClr val="C00000"/>
                </a:solidFill>
              </a:rPr>
              <a:t>gấu</a:t>
            </a:r>
            <a:endParaRPr lang="en-US" sz="8800" b="1" dirty="0">
              <a:solidFill>
                <a:srgbClr val="C00000"/>
              </a:solidFill>
            </a:endParaRPr>
          </a:p>
        </p:txBody>
      </p:sp>
      <p:pic>
        <p:nvPicPr>
          <p:cNvPr id="1026" name="Picture 2" descr="C:\Users\bich ngoc\Documents\GAU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6199" y="0"/>
            <a:ext cx="9220200" cy="518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7" name="Straight Arrow Connector 6"/>
          <p:cNvCxnSpPr/>
          <p:nvPr/>
        </p:nvCxnSpPr>
        <p:spPr>
          <a:xfrm flipH="1">
            <a:off x="2438400" y="304800"/>
            <a:ext cx="2209800" cy="533400"/>
          </a:xfrm>
          <a:prstGeom prst="straightConnector1">
            <a:avLst/>
          </a:prstGeom>
          <a:ln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>
            <a:off x="304800" y="457200"/>
            <a:ext cx="1371600" cy="914400"/>
          </a:xfrm>
          <a:prstGeom prst="straightConnector1">
            <a:avLst/>
          </a:prstGeom>
          <a:ln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>
            <a:off x="304800" y="1066800"/>
            <a:ext cx="1600200" cy="762000"/>
          </a:xfrm>
          <a:prstGeom prst="straightConnector1">
            <a:avLst/>
          </a:prstGeom>
          <a:ln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 flipV="1">
            <a:off x="152400" y="2362200"/>
            <a:ext cx="1981200" cy="914400"/>
          </a:xfrm>
          <a:prstGeom prst="straightConnector1">
            <a:avLst/>
          </a:prstGeom>
          <a:ln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>
            <a:off x="152400" y="152400"/>
            <a:ext cx="952500" cy="304800"/>
          </a:xfrm>
          <a:prstGeom prst="straightConnector1">
            <a:avLst/>
          </a:prstGeom>
          <a:ln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 flipH="1">
            <a:off x="6172200" y="152400"/>
            <a:ext cx="2514600" cy="533400"/>
          </a:xfrm>
          <a:prstGeom prst="straightConnector1">
            <a:avLst/>
          </a:prstGeom>
          <a:ln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>
            <a:off x="457200" y="3657600"/>
            <a:ext cx="1371600" cy="152400"/>
          </a:xfrm>
          <a:prstGeom prst="straightConnector1">
            <a:avLst/>
          </a:prstGeom>
          <a:ln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 flipH="1">
            <a:off x="8458200" y="419100"/>
            <a:ext cx="533400" cy="647700"/>
          </a:xfrm>
          <a:prstGeom prst="straightConnector1">
            <a:avLst/>
          </a:prstGeom>
          <a:ln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327897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 descr="C:\Users\bich ngoc\Documents\gau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858079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4" name="Picture 2" descr="C:\Users\bich ngoc\Documents\gaux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4000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677854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37" name="Rectangle 21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305800" cy="5668962"/>
          </a:xfrm>
        </p:spPr>
        <p:txBody>
          <a:bodyPr/>
          <a:lstStyle/>
          <a:p>
            <a:pPr eaLnBrk="1" hangingPunct="1"/>
            <a:r>
              <a:rPr lang="en-US" b="1" u="sng" dirty="0" smtClean="0">
                <a:solidFill>
                  <a:srgbClr val="FF00FF"/>
                </a:solidFill>
              </a:rPr>
              <a:t>So </a:t>
            </a:r>
            <a:r>
              <a:rPr lang="en-US" b="1" u="sng" dirty="0" err="1" smtClean="0">
                <a:solidFill>
                  <a:srgbClr val="FF00FF"/>
                </a:solidFill>
              </a:rPr>
              <a:t>sánh</a:t>
            </a:r>
            <a:r>
              <a:rPr lang="en-US" b="1" u="sng" dirty="0" smtClean="0">
                <a:solidFill>
                  <a:srgbClr val="FF00FF"/>
                </a:solidFill>
              </a:rPr>
              <a:t/>
            </a:r>
            <a:br>
              <a:rPr lang="en-US" b="1" u="sng" dirty="0" smtClean="0">
                <a:solidFill>
                  <a:srgbClr val="FF00FF"/>
                </a:solidFill>
              </a:rPr>
            </a:br>
            <a:r>
              <a:rPr lang="en-US" b="1" u="sng" dirty="0" smtClean="0">
                <a:solidFill>
                  <a:srgbClr val="FF00FF"/>
                </a:solidFill>
              </a:rPr>
              <a:t/>
            </a:r>
            <a:br>
              <a:rPr lang="en-US" b="1" u="sng" dirty="0" smtClean="0">
                <a:solidFill>
                  <a:srgbClr val="FF00FF"/>
                </a:solidFill>
              </a:rPr>
            </a:br>
            <a:r>
              <a:rPr lang="en-US" b="1" i="1" dirty="0" err="1" smtClean="0">
                <a:solidFill>
                  <a:srgbClr val="0000FF"/>
                </a:solidFill>
              </a:rPr>
              <a:t>Sự</a:t>
            </a:r>
            <a:r>
              <a:rPr lang="en-US" b="1" i="1" dirty="0" smtClean="0">
                <a:solidFill>
                  <a:srgbClr val="0000FF"/>
                </a:solidFill>
              </a:rPr>
              <a:t> </a:t>
            </a:r>
            <a:r>
              <a:rPr lang="en-US" b="1" i="1" dirty="0" err="1" smtClean="0">
                <a:solidFill>
                  <a:srgbClr val="0000FF"/>
                </a:solidFill>
              </a:rPr>
              <a:t>giống</a:t>
            </a:r>
            <a:r>
              <a:rPr lang="en-US" b="1" i="1" dirty="0" smtClean="0">
                <a:solidFill>
                  <a:srgbClr val="0000FF"/>
                </a:solidFill>
              </a:rPr>
              <a:t> </a:t>
            </a:r>
            <a:r>
              <a:rPr lang="en-US" b="1" i="1" dirty="0" err="1" smtClean="0">
                <a:solidFill>
                  <a:srgbClr val="0000FF"/>
                </a:solidFill>
              </a:rPr>
              <a:t>và</a:t>
            </a:r>
            <a:r>
              <a:rPr lang="en-US" b="1" i="1" dirty="0" smtClean="0">
                <a:solidFill>
                  <a:srgbClr val="0000FF"/>
                </a:solidFill>
              </a:rPr>
              <a:t> </a:t>
            </a:r>
            <a:r>
              <a:rPr lang="en-US" b="1" i="1" dirty="0" err="1" smtClean="0">
                <a:solidFill>
                  <a:srgbClr val="0000FF"/>
                </a:solidFill>
              </a:rPr>
              <a:t>khác</a:t>
            </a:r>
            <a:r>
              <a:rPr lang="en-US" b="1" i="1" dirty="0" smtClean="0">
                <a:solidFill>
                  <a:srgbClr val="0000FF"/>
                </a:solidFill>
              </a:rPr>
              <a:t> </a:t>
            </a:r>
            <a:r>
              <a:rPr lang="en-US" b="1" i="1" dirty="0" err="1" smtClean="0">
                <a:solidFill>
                  <a:srgbClr val="0000FF"/>
                </a:solidFill>
              </a:rPr>
              <a:t>nhau</a:t>
            </a:r>
            <a:r>
              <a:rPr lang="en-US" b="1" i="1" dirty="0" smtClean="0">
                <a:solidFill>
                  <a:srgbClr val="0000FF"/>
                </a:solidFill>
              </a:rPr>
              <a:t> </a:t>
            </a:r>
            <a:r>
              <a:rPr lang="en-US" b="1" i="1" dirty="0" err="1" smtClean="0">
                <a:solidFill>
                  <a:srgbClr val="0000FF"/>
                </a:solidFill>
              </a:rPr>
              <a:t>của</a:t>
            </a:r>
            <a:r>
              <a:rPr lang="en-US" b="1" i="1" dirty="0" smtClean="0">
                <a:solidFill>
                  <a:srgbClr val="0000FF"/>
                </a:solidFill>
              </a:rPr>
              <a:t> </a:t>
            </a:r>
            <a:r>
              <a:rPr lang="en-US" b="1" i="1" dirty="0" err="1" smtClean="0">
                <a:solidFill>
                  <a:srgbClr val="0000FF"/>
                </a:solidFill>
              </a:rPr>
              <a:t>voi</a:t>
            </a:r>
            <a:r>
              <a:rPr lang="en-US" b="1" i="1" dirty="0" smtClean="0">
                <a:solidFill>
                  <a:srgbClr val="0000FF"/>
                </a:solidFill>
              </a:rPr>
              <a:t> – </a:t>
            </a:r>
            <a:r>
              <a:rPr lang="en-US" b="1" i="1" dirty="0" err="1" smtClean="0">
                <a:solidFill>
                  <a:srgbClr val="0000FF"/>
                </a:solidFill>
              </a:rPr>
              <a:t>khỉ</a:t>
            </a:r>
            <a:endParaRPr lang="en-US" dirty="0" smtClean="0"/>
          </a:p>
        </p:txBody>
      </p:sp>
      <p:pic>
        <p:nvPicPr>
          <p:cNvPr id="4100" name="Picture 13" descr="D:\TRANH ANH\anh dep\4593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991100"/>
            <a:ext cx="523875" cy="186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1" name="Picture 13" descr="D:\TRANH ANH\anh dep\4593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276600"/>
            <a:ext cx="523875" cy="186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2" name="Picture 13" descr="D:\TRANH ANH\anh dep\4593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00200"/>
            <a:ext cx="523875" cy="186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3" name="Picture 13" descr="D:\TRANH ANH\anh dep\4593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23875" cy="186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4" name="Picture 13" descr="D:\TRANH ANH\anh dep\4593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3186112" y="5662613"/>
            <a:ext cx="523875" cy="186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5" name="Picture 13" descr="D:\TRANH ANH\anh dep\4593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281112" y="5662613"/>
            <a:ext cx="523875" cy="186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6" name="Picture 30" descr="671691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57805">
            <a:off x="538583" y="5253550"/>
            <a:ext cx="1248884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7" name="Picture 31" descr="671691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762000" y="-228600"/>
            <a:ext cx="762000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8" name="Picture 32" descr="671691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2171700" y="-419100"/>
            <a:ext cx="685800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13" descr="D:\TRANH ANH\anh dep\4593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20125" y="1866900"/>
            <a:ext cx="523875" cy="2095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13" descr="D:\TRANH ANH\anh dep\4593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42911" y="245305"/>
            <a:ext cx="523875" cy="186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13" descr="D:\TRANH ANH\anh dep\4593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49784" y="3962400"/>
            <a:ext cx="523875" cy="21514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13" descr="D:\TRANH ANH\anh dep\4593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619251">
            <a:off x="7946466" y="5662612"/>
            <a:ext cx="523875" cy="186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13" descr="D:\TRANH ANH\anh dep\4593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5610975" y="5164488"/>
            <a:ext cx="523875" cy="2754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32" descr="671691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400168">
            <a:off x="7519348" y="-411679"/>
            <a:ext cx="685800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32" descr="671691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5925428">
            <a:off x="5957927" y="-419100"/>
            <a:ext cx="685800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Picture 32" descr="671691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019688">
            <a:off x="7090583" y="4979357"/>
            <a:ext cx="1304793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" name="Picture 9" descr="Picturebupbe2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71889" y="4793468"/>
            <a:ext cx="1647825" cy="20100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" name="Picture 39" descr="hiwa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258763" y="1100138"/>
            <a:ext cx="1752600" cy="2024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70540482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2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2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92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37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457201"/>
            <a:ext cx="7772400" cy="314325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5486400"/>
            <a:ext cx="6400800" cy="1371600"/>
          </a:xfrm>
        </p:spPr>
        <p:txBody>
          <a:bodyPr>
            <a:normAutofit lnSpcReduction="10000"/>
          </a:bodyPr>
          <a:lstStyle/>
          <a:p>
            <a:r>
              <a:rPr lang="en-US" sz="8800" b="1" dirty="0" err="1" smtClean="0">
                <a:solidFill>
                  <a:srgbClr val="C00000"/>
                </a:solidFill>
              </a:rPr>
              <a:t>Giống</a:t>
            </a:r>
            <a:r>
              <a:rPr lang="en-US" sz="8800" b="1" dirty="0" smtClean="0">
                <a:solidFill>
                  <a:srgbClr val="C00000"/>
                </a:solidFill>
              </a:rPr>
              <a:t> </a:t>
            </a:r>
            <a:r>
              <a:rPr lang="en-US" sz="8800" b="1" dirty="0" err="1" smtClean="0">
                <a:solidFill>
                  <a:srgbClr val="C00000"/>
                </a:solidFill>
              </a:rPr>
              <a:t>nhau</a:t>
            </a:r>
            <a:endParaRPr lang="en-US" sz="8800" b="1" dirty="0">
              <a:solidFill>
                <a:srgbClr val="C00000"/>
              </a:solidFill>
            </a:endParaRPr>
          </a:p>
        </p:txBody>
      </p:sp>
      <p:pic>
        <p:nvPicPr>
          <p:cNvPr id="7" name="Picture 2" descr="voi ro copy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-228600" y="0"/>
            <a:ext cx="4305300" cy="51947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4" descr="duoi voi.g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430123">
            <a:off x="3709952" y="921046"/>
            <a:ext cx="339560" cy="1891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5" descr="UL0002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38514" y="-24904"/>
            <a:ext cx="4705485" cy="518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Straight Arrow Connector 4"/>
          <p:cNvCxnSpPr/>
          <p:nvPr/>
        </p:nvCxnSpPr>
        <p:spPr>
          <a:xfrm flipH="1" flipV="1">
            <a:off x="838200" y="1295400"/>
            <a:ext cx="3352800" cy="457200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flipV="1">
            <a:off x="4191000" y="1003111"/>
            <a:ext cx="2438400" cy="4864289"/>
          </a:xfrm>
          <a:prstGeom prst="straightConnector1">
            <a:avLst/>
          </a:prstGeom>
          <a:ln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 flipH="1" flipV="1">
            <a:off x="838200" y="1866958"/>
            <a:ext cx="3352800" cy="4000442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 flipV="1">
            <a:off x="4191000" y="1447800"/>
            <a:ext cx="2600256" cy="4419600"/>
          </a:xfrm>
          <a:prstGeom prst="straightConnector1">
            <a:avLst/>
          </a:prstGeom>
          <a:ln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 flipH="1" flipV="1">
            <a:off x="3879732" y="1866958"/>
            <a:ext cx="311268" cy="4000442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 flipV="1">
            <a:off x="4191000" y="4495800"/>
            <a:ext cx="1066800" cy="1371600"/>
          </a:xfrm>
          <a:prstGeom prst="straightConnector1">
            <a:avLst/>
          </a:prstGeom>
          <a:ln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26166833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457201"/>
            <a:ext cx="7772400" cy="314325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5486400"/>
            <a:ext cx="6400800" cy="1371600"/>
          </a:xfrm>
        </p:spPr>
        <p:txBody>
          <a:bodyPr>
            <a:normAutofit lnSpcReduction="10000"/>
          </a:bodyPr>
          <a:lstStyle/>
          <a:p>
            <a:r>
              <a:rPr lang="en-US" sz="8800" b="1" dirty="0" err="1" smtClean="0">
                <a:solidFill>
                  <a:srgbClr val="C00000"/>
                </a:solidFill>
              </a:rPr>
              <a:t>Khác</a:t>
            </a:r>
            <a:r>
              <a:rPr lang="en-US" sz="8800" b="1" dirty="0" smtClean="0">
                <a:solidFill>
                  <a:srgbClr val="C00000"/>
                </a:solidFill>
              </a:rPr>
              <a:t> </a:t>
            </a:r>
            <a:r>
              <a:rPr lang="en-US" sz="8800" b="1" dirty="0" err="1" smtClean="0">
                <a:solidFill>
                  <a:srgbClr val="C00000"/>
                </a:solidFill>
              </a:rPr>
              <a:t>nhau</a:t>
            </a:r>
            <a:endParaRPr lang="en-US" sz="8800" b="1" dirty="0">
              <a:solidFill>
                <a:srgbClr val="C00000"/>
              </a:solidFill>
            </a:endParaRPr>
          </a:p>
        </p:txBody>
      </p:sp>
      <p:pic>
        <p:nvPicPr>
          <p:cNvPr id="7" name="Picture 2" descr="voi ro copy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-228600" y="0"/>
            <a:ext cx="4305300" cy="51947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4" descr="duoi voi.g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430123">
            <a:off x="3709952" y="921046"/>
            <a:ext cx="339560" cy="1891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5" descr="UL0002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38514" y="-24904"/>
            <a:ext cx="4705485" cy="518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ounded Rectangular Callout 3"/>
          <p:cNvSpPr/>
          <p:nvPr/>
        </p:nvSpPr>
        <p:spPr>
          <a:xfrm>
            <a:off x="0" y="457200"/>
            <a:ext cx="838200" cy="1409758"/>
          </a:xfrm>
          <a:prstGeom prst="wedgeRoundRect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Có</a:t>
            </a:r>
            <a:r>
              <a:rPr lang="en-US" dirty="0" smtClean="0"/>
              <a:t> </a:t>
            </a:r>
            <a:r>
              <a:rPr lang="en-US" dirty="0" err="1" smtClean="0"/>
              <a:t>vòi</a:t>
            </a:r>
            <a:r>
              <a:rPr lang="en-US" dirty="0" smtClean="0"/>
              <a:t> </a:t>
            </a:r>
            <a:r>
              <a:rPr lang="en-US" dirty="0" err="1" smtClean="0"/>
              <a:t>dài,và</a:t>
            </a:r>
            <a:r>
              <a:rPr lang="en-US" dirty="0" smtClean="0"/>
              <a:t> </a:t>
            </a:r>
            <a:r>
              <a:rPr lang="en-US" dirty="0" err="1" smtClean="0"/>
              <a:t>có</a:t>
            </a:r>
            <a:r>
              <a:rPr lang="en-US" dirty="0" smtClean="0"/>
              <a:t> </a:t>
            </a:r>
            <a:r>
              <a:rPr lang="en-US" dirty="0" err="1" smtClean="0"/>
              <a:t>ngà</a:t>
            </a:r>
            <a:endParaRPr lang="en-US" dirty="0"/>
          </a:p>
        </p:txBody>
      </p:sp>
      <p:sp>
        <p:nvSpPr>
          <p:cNvPr id="6" name="Oval Callout 5"/>
          <p:cNvSpPr/>
          <p:nvPr/>
        </p:nvSpPr>
        <p:spPr>
          <a:xfrm>
            <a:off x="2362200" y="152400"/>
            <a:ext cx="1714500" cy="1219200"/>
          </a:xfrm>
          <a:prstGeom prst="wedgeEllipse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Voi</a:t>
            </a:r>
            <a:r>
              <a:rPr lang="en-US" dirty="0" smtClean="0"/>
              <a:t> </a:t>
            </a:r>
            <a:r>
              <a:rPr lang="en-US" dirty="0" err="1" smtClean="0"/>
              <a:t>to,chậm</a:t>
            </a:r>
            <a:r>
              <a:rPr lang="en-US" dirty="0" smtClean="0"/>
              <a:t> </a:t>
            </a:r>
            <a:r>
              <a:rPr lang="en-US" dirty="0" err="1" smtClean="0"/>
              <a:t>chạp</a:t>
            </a:r>
            <a:r>
              <a:rPr lang="en-US" dirty="0" smtClean="0"/>
              <a:t> ,</a:t>
            </a:r>
            <a:r>
              <a:rPr lang="en-US" dirty="0" err="1" smtClean="0"/>
              <a:t>ăn</a:t>
            </a:r>
            <a:r>
              <a:rPr lang="en-US" dirty="0" smtClean="0"/>
              <a:t> </a:t>
            </a:r>
            <a:r>
              <a:rPr lang="en-US" dirty="0" err="1" smtClean="0"/>
              <a:t>mía</a:t>
            </a:r>
            <a:endParaRPr lang="en-US" dirty="0"/>
          </a:p>
        </p:txBody>
      </p:sp>
      <p:sp>
        <p:nvSpPr>
          <p:cNvPr id="8" name="Oval Callout 7"/>
          <p:cNvSpPr/>
          <p:nvPr/>
        </p:nvSpPr>
        <p:spPr>
          <a:xfrm>
            <a:off x="7391400" y="304800"/>
            <a:ext cx="1752598" cy="1295400"/>
          </a:xfrm>
          <a:prstGeom prst="wedgeEllipse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Khỉ</a:t>
            </a:r>
            <a:r>
              <a:rPr lang="en-US" dirty="0" smtClean="0"/>
              <a:t> </a:t>
            </a:r>
            <a:r>
              <a:rPr lang="en-US" dirty="0" err="1" smtClean="0"/>
              <a:t>không</a:t>
            </a:r>
            <a:r>
              <a:rPr lang="en-US" dirty="0" smtClean="0"/>
              <a:t> </a:t>
            </a:r>
            <a:r>
              <a:rPr lang="en-US" dirty="0" err="1" smtClean="0"/>
              <a:t>có</a:t>
            </a:r>
            <a:r>
              <a:rPr lang="en-US" dirty="0" smtClean="0"/>
              <a:t> </a:t>
            </a:r>
            <a:r>
              <a:rPr lang="en-US" dirty="0" err="1" smtClean="0"/>
              <a:t>vòi,không</a:t>
            </a:r>
            <a:r>
              <a:rPr lang="en-US" dirty="0" smtClean="0"/>
              <a:t> </a:t>
            </a:r>
            <a:r>
              <a:rPr lang="en-US" dirty="0" err="1" smtClean="0"/>
              <a:t>có</a:t>
            </a:r>
            <a:r>
              <a:rPr lang="en-US" dirty="0" smtClean="0"/>
              <a:t> </a:t>
            </a:r>
            <a:r>
              <a:rPr lang="en-US" dirty="0" err="1" smtClean="0"/>
              <a:t>ngà</a:t>
            </a:r>
            <a:endParaRPr lang="en-US" dirty="0"/>
          </a:p>
        </p:txBody>
      </p:sp>
      <p:sp>
        <p:nvSpPr>
          <p:cNvPr id="11" name="Rounded Rectangular Callout 10"/>
          <p:cNvSpPr/>
          <p:nvPr/>
        </p:nvSpPr>
        <p:spPr>
          <a:xfrm>
            <a:off x="4574990" y="152400"/>
            <a:ext cx="1368610" cy="1219200"/>
          </a:xfrm>
          <a:prstGeom prst="wedgeRoundRect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Khỉ</a:t>
            </a:r>
            <a:r>
              <a:rPr lang="en-US" dirty="0" smtClean="0"/>
              <a:t> </a:t>
            </a:r>
            <a:r>
              <a:rPr lang="en-US" dirty="0" err="1" smtClean="0"/>
              <a:t>nhỏ</a:t>
            </a:r>
            <a:r>
              <a:rPr lang="en-US" dirty="0" smtClean="0"/>
              <a:t> </a:t>
            </a:r>
            <a:r>
              <a:rPr lang="en-US" dirty="0" err="1" smtClean="0"/>
              <a:t>bé,nhanh</a:t>
            </a:r>
            <a:r>
              <a:rPr lang="en-US" dirty="0" smtClean="0"/>
              <a:t> </a:t>
            </a:r>
            <a:r>
              <a:rPr lang="en-US" dirty="0" err="1" smtClean="0"/>
              <a:t>nhẹn,ăn</a:t>
            </a:r>
            <a:r>
              <a:rPr lang="en-US" dirty="0" smtClean="0"/>
              <a:t> </a:t>
            </a:r>
            <a:r>
              <a:rPr lang="en-US" dirty="0" err="1" smtClean="0"/>
              <a:t>chuối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5157755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37" name="Rectangle 21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305800" cy="5668962"/>
          </a:xfrm>
        </p:spPr>
        <p:txBody>
          <a:bodyPr/>
          <a:lstStyle/>
          <a:p>
            <a:pPr eaLnBrk="1" hangingPunct="1"/>
            <a:r>
              <a:rPr lang="en-US" b="1" u="sng" dirty="0" err="1" smtClean="0">
                <a:solidFill>
                  <a:srgbClr val="FF00FF"/>
                </a:solidFill>
              </a:rPr>
              <a:t>Hoạt</a:t>
            </a:r>
            <a:r>
              <a:rPr lang="en-US" b="1" u="sng" dirty="0" smtClean="0">
                <a:solidFill>
                  <a:srgbClr val="FF00FF"/>
                </a:solidFill>
              </a:rPr>
              <a:t> </a:t>
            </a:r>
            <a:r>
              <a:rPr lang="en-US" b="1" u="sng" dirty="0" err="1" smtClean="0">
                <a:solidFill>
                  <a:srgbClr val="FF00FF"/>
                </a:solidFill>
              </a:rPr>
              <a:t>động</a:t>
            </a:r>
            <a:r>
              <a:rPr lang="en-US" b="1" u="sng" dirty="0" smtClean="0">
                <a:solidFill>
                  <a:srgbClr val="FF00FF"/>
                </a:solidFill>
              </a:rPr>
              <a:t> 1</a:t>
            </a:r>
            <a:br>
              <a:rPr lang="en-US" b="1" u="sng" dirty="0" smtClean="0">
                <a:solidFill>
                  <a:srgbClr val="FF00FF"/>
                </a:solidFill>
              </a:rPr>
            </a:br>
            <a:r>
              <a:rPr lang="en-US" b="1" u="sng" dirty="0" smtClean="0">
                <a:solidFill>
                  <a:srgbClr val="FF00FF"/>
                </a:solidFill>
              </a:rPr>
              <a:t/>
            </a:r>
            <a:br>
              <a:rPr lang="en-US" b="1" u="sng" dirty="0" smtClean="0">
                <a:solidFill>
                  <a:srgbClr val="FF00FF"/>
                </a:solidFill>
              </a:rPr>
            </a:br>
            <a:r>
              <a:rPr lang="en-US" b="1" i="1" dirty="0" smtClean="0">
                <a:solidFill>
                  <a:srgbClr val="0000FF"/>
                </a:solidFill>
              </a:rPr>
              <a:t>THU HÚT</a:t>
            </a:r>
            <a:r>
              <a:rPr lang="en-US" dirty="0" smtClean="0"/>
              <a:t> </a:t>
            </a:r>
          </a:p>
        </p:txBody>
      </p:sp>
      <p:pic>
        <p:nvPicPr>
          <p:cNvPr id="4100" name="Picture 13" descr="D:\TRANH ANH\anh dep\4593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991100"/>
            <a:ext cx="523875" cy="186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1" name="Picture 13" descr="D:\TRANH ANH\anh dep\4593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276600"/>
            <a:ext cx="523875" cy="186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2" name="Picture 13" descr="D:\TRANH ANH\anh dep\4593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00200"/>
            <a:ext cx="523875" cy="186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3" name="Picture 13" descr="D:\TRANH ANH\anh dep\4593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23875" cy="186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4" name="Picture 13" descr="D:\TRANH ANH\anh dep\4593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3186112" y="5662613"/>
            <a:ext cx="523875" cy="186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5" name="Picture 13" descr="D:\TRANH ANH\anh dep\4593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281112" y="5662613"/>
            <a:ext cx="523875" cy="186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6" name="Picture 30" descr="671691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57805">
            <a:off x="538583" y="5253550"/>
            <a:ext cx="1248884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7" name="Picture 31" descr="671691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762000" y="-228600"/>
            <a:ext cx="762000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8" name="Picture 32" descr="671691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2171700" y="-419100"/>
            <a:ext cx="685800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13" descr="D:\TRANH ANH\anh dep\4593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20125" y="1866900"/>
            <a:ext cx="523875" cy="2095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13" descr="D:\TRANH ANH\anh dep\4593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42911" y="245305"/>
            <a:ext cx="523875" cy="186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13" descr="D:\TRANH ANH\anh dep\4593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49784" y="3962400"/>
            <a:ext cx="523875" cy="21514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13" descr="D:\TRANH ANH\anh dep\4593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619251">
            <a:off x="7946466" y="5662612"/>
            <a:ext cx="523875" cy="186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13" descr="D:\TRANH ANH\anh dep\4593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5610975" y="5164488"/>
            <a:ext cx="523875" cy="2754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32" descr="671691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400168">
            <a:off x="7519348" y="-411679"/>
            <a:ext cx="685800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32" descr="671691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5925428">
            <a:off x="5957927" y="-419100"/>
            <a:ext cx="685800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Picture 32" descr="671691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019688">
            <a:off x="7090583" y="4979357"/>
            <a:ext cx="1304793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" name="Picture 9" descr="Picturebupbe2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71889" y="4179398"/>
            <a:ext cx="1647825" cy="236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" name="Picture 39" descr="hiwa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258763" y="1100138"/>
            <a:ext cx="1752600" cy="2024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55680131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2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2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92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37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37" name="Rectangle 21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305800" cy="5668962"/>
          </a:xfrm>
        </p:spPr>
        <p:txBody>
          <a:bodyPr/>
          <a:lstStyle/>
          <a:p>
            <a:pPr eaLnBrk="1" hangingPunct="1"/>
            <a:r>
              <a:rPr lang="en-US" b="1" u="sng" dirty="0" smtClean="0">
                <a:solidFill>
                  <a:srgbClr val="FF00FF"/>
                </a:solidFill>
              </a:rPr>
              <a:t>So </a:t>
            </a:r>
            <a:r>
              <a:rPr lang="en-US" b="1" u="sng" dirty="0" err="1" smtClean="0">
                <a:solidFill>
                  <a:srgbClr val="FF00FF"/>
                </a:solidFill>
              </a:rPr>
              <a:t>sánh</a:t>
            </a:r>
            <a:r>
              <a:rPr lang="en-US" b="1" u="sng" dirty="0" smtClean="0">
                <a:solidFill>
                  <a:srgbClr val="FF00FF"/>
                </a:solidFill>
              </a:rPr>
              <a:t/>
            </a:r>
            <a:br>
              <a:rPr lang="en-US" b="1" u="sng" dirty="0" smtClean="0">
                <a:solidFill>
                  <a:srgbClr val="FF00FF"/>
                </a:solidFill>
              </a:rPr>
            </a:br>
            <a:r>
              <a:rPr lang="en-US" b="1" u="sng" dirty="0" smtClean="0">
                <a:solidFill>
                  <a:srgbClr val="FF00FF"/>
                </a:solidFill>
              </a:rPr>
              <a:t/>
            </a:r>
            <a:br>
              <a:rPr lang="en-US" b="1" u="sng" dirty="0" smtClean="0">
                <a:solidFill>
                  <a:srgbClr val="FF00FF"/>
                </a:solidFill>
              </a:rPr>
            </a:br>
            <a:r>
              <a:rPr lang="en-US" b="1" i="1" dirty="0" err="1" smtClean="0">
                <a:solidFill>
                  <a:srgbClr val="0000FF"/>
                </a:solidFill>
              </a:rPr>
              <a:t>Sự</a:t>
            </a:r>
            <a:r>
              <a:rPr lang="en-US" b="1" i="1" dirty="0" smtClean="0">
                <a:solidFill>
                  <a:srgbClr val="0000FF"/>
                </a:solidFill>
              </a:rPr>
              <a:t> </a:t>
            </a:r>
            <a:r>
              <a:rPr lang="en-US" b="1" i="1" dirty="0" err="1" smtClean="0">
                <a:solidFill>
                  <a:srgbClr val="0000FF"/>
                </a:solidFill>
              </a:rPr>
              <a:t>giống</a:t>
            </a:r>
            <a:r>
              <a:rPr lang="en-US" b="1" i="1" dirty="0" smtClean="0">
                <a:solidFill>
                  <a:srgbClr val="0000FF"/>
                </a:solidFill>
              </a:rPr>
              <a:t> </a:t>
            </a:r>
            <a:r>
              <a:rPr lang="en-US" b="1" i="1" dirty="0" err="1" smtClean="0">
                <a:solidFill>
                  <a:srgbClr val="0000FF"/>
                </a:solidFill>
              </a:rPr>
              <a:t>và</a:t>
            </a:r>
            <a:r>
              <a:rPr lang="en-US" b="1" i="1" dirty="0" smtClean="0">
                <a:solidFill>
                  <a:srgbClr val="0000FF"/>
                </a:solidFill>
              </a:rPr>
              <a:t> </a:t>
            </a:r>
            <a:r>
              <a:rPr lang="en-US" b="1" i="1" dirty="0" err="1" smtClean="0">
                <a:solidFill>
                  <a:srgbClr val="0000FF"/>
                </a:solidFill>
              </a:rPr>
              <a:t>khác</a:t>
            </a:r>
            <a:r>
              <a:rPr lang="en-US" b="1" i="1" dirty="0" smtClean="0">
                <a:solidFill>
                  <a:srgbClr val="0000FF"/>
                </a:solidFill>
              </a:rPr>
              <a:t> </a:t>
            </a:r>
            <a:r>
              <a:rPr lang="en-US" b="1" i="1" dirty="0" err="1" smtClean="0">
                <a:solidFill>
                  <a:srgbClr val="0000FF"/>
                </a:solidFill>
              </a:rPr>
              <a:t>nhau</a:t>
            </a:r>
            <a:r>
              <a:rPr lang="en-US" b="1" i="1" dirty="0" smtClean="0">
                <a:solidFill>
                  <a:srgbClr val="0000FF"/>
                </a:solidFill>
              </a:rPr>
              <a:t> </a:t>
            </a:r>
            <a:r>
              <a:rPr lang="en-US" b="1" i="1" dirty="0" err="1" smtClean="0">
                <a:solidFill>
                  <a:srgbClr val="0000FF"/>
                </a:solidFill>
              </a:rPr>
              <a:t>của</a:t>
            </a:r>
            <a:r>
              <a:rPr lang="en-US" b="1" i="1" dirty="0" smtClean="0">
                <a:solidFill>
                  <a:srgbClr val="0000FF"/>
                </a:solidFill>
              </a:rPr>
              <a:t> </a:t>
            </a:r>
            <a:r>
              <a:rPr lang="en-US" b="1" i="1" dirty="0" err="1" smtClean="0">
                <a:solidFill>
                  <a:srgbClr val="0000FF"/>
                </a:solidFill>
              </a:rPr>
              <a:t>Gấu</a:t>
            </a:r>
            <a:r>
              <a:rPr lang="en-US" b="1" i="1" dirty="0" smtClean="0">
                <a:solidFill>
                  <a:srgbClr val="0000FF"/>
                </a:solidFill>
              </a:rPr>
              <a:t> – </a:t>
            </a:r>
            <a:r>
              <a:rPr lang="en-US" b="1" i="1" dirty="0" err="1" smtClean="0">
                <a:solidFill>
                  <a:srgbClr val="0000FF"/>
                </a:solidFill>
              </a:rPr>
              <a:t>hổ</a:t>
            </a:r>
            <a:endParaRPr lang="en-US" dirty="0" smtClean="0"/>
          </a:p>
        </p:txBody>
      </p:sp>
      <p:pic>
        <p:nvPicPr>
          <p:cNvPr id="4100" name="Picture 13" descr="D:\TRANH ANH\anh dep\4593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991100"/>
            <a:ext cx="523875" cy="186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1" name="Picture 13" descr="D:\TRANH ANH\anh dep\4593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276600"/>
            <a:ext cx="523875" cy="186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2" name="Picture 13" descr="D:\TRANH ANH\anh dep\4593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00200"/>
            <a:ext cx="523875" cy="186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3" name="Picture 13" descr="D:\TRANH ANH\anh dep\4593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23875" cy="186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4" name="Picture 13" descr="D:\TRANH ANH\anh dep\4593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3186112" y="5662613"/>
            <a:ext cx="523875" cy="186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5" name="Picture 13" descr="D:\TRANH ANH\anh dep\4593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281112" y="5662613"/>
            <a:ext cx="523875" cy="186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6" name="Picture 30" descr="671691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57805">
            <a:off x="538583" y="5253550"/>
            <a:ext cx="1248884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7" name="Picture 31" descr="671691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762000" y="-228600"/>
            <a:ext cx="762000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8" name="Picture 32" descr="671691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2171700" y="-419100"/>
            <a:ext cx="685800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13" descr="D:\TRANH ANH\anh dep\4593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20125" y="1866900"/>
            <a:ext cx="523875" cy="2095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13" descr="D:\TRANH ANH\anh dep\4593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42911" y="245305"/>
            <a:ext cx="523875" cy="186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13" descr="D:\TRANH ANH\anh dep\4593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49784" y="3962400"/>
            <a:ext cx="523875" cy="21514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13" descr="D:\TRANH ANH\anh dep\4593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619251">
            <a:off x="7946466" y="5662612"/>
            <a:ext cx="523875" cy="186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13" descr="D:\TRANH ANH\anh dep\4593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5610975" y="5164488"/>
            <a:ext cx="523875" cy="2754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32" descr="671691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400168">
            <a:off x="7519348" y="-411679"/>
            <a:ext cx="685800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32" descr="671691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5925428">
            <a:off x="5957927" y="-419100"/>
            <a:ext cx="685800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Picture 32" descr="671691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019688">
            <a:off x="7090583" y="4979357"/>
            <a:ext cx="1304793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" name="Picture 9" descr="Picturebupbe2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71889" y="4793468"/>
            <a:ext cx="1647825" cy="20100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" name="Picture 39" descr="hiwa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258763" y="1100138"/>
            <a:ext cx="1752600" cy="2024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96796172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2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2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92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37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09601"/>
            <a:ext cx="7772400" cy="299085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5562600"/>
            <a:ext cx="6400800" cy="1295400"/>
          </a:xfrm>
        </p:spPr>
        <p:txBody>
          <a:bodyPr>
            <a:normAutofit fontScale="92500" lnSpcReduction="10000"/>
          </a:bodyPr>
          <a:lstStyle/>
          <a:p>
            <a:r>
              <a:rPr lang="en-US" sz="8800" b="1" dirty="0" err="1" smtClean="0">
                <a:solidFill>
                  <a:srgbClr val="C00000"/>
                </a:solidFill>
              </a:rPr>
              <a:t>Giống</a:t>
            </a:r>
            <a:r>
              <a:rPr lang="en-US" sz="8800" b="1" dirty="0" smtClean="0">
                <a:solidFill>
                  <a:srgbClr val="C00000"/>
                </a:solidFill>
              </a:rPr>
              <a:t> </a:t>
            </a:r>
            <a:r>
              <a:rPr lang="en-US" sz="8800" b="1" dirty="0" err="1" smtClean="0">
                <a:solidFill>
                  <a:srgbClr val="C00000"/>
                </a:solidFill>
              </a:rPr>
              <a:t>nhau</a:t>
            </a:r>
            <a:endParaRPr lang="en-US" sz="8800" b="1" dirty="0">
              <a:solidFill>
                <a:srgbClr val="C00000"/>
              </a:solidFill>
            </a:endParaRPr>
          </a:p>
        </p:txBody>
      </p:sp>
      <p:pic>
        <p:nvPicPr>
          <p:cNvPr id="1026" name="Picture 2" descr="C:\Users\bich ngoc\Documents\GAU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6199" y="0"/>
            <a:ext cx="4495799" cy="518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6" descr="Tiger_Yellow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0" y="0"/>
            <a:ext cx="4800600" cy="518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Straight Arrow Connector 4"/>
          <p:cNvCxnSpPr/>
          <p:nvPr/>
        </p:nvCxnSpPr>
        <p:spPr>
          <a:xfrm flipH="1" flipV="1">
            <a:off x="1219200" y="1447800"/>
            <a:ext cx="3200400" cy="4191000"/>
          </a:xfrm>
          <a:prstGeom prst="straightConnector1">
            <a:avLst/>
          </a:prstGeom>
          <a:ln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 flipV="1">
            <a:off x="4419600" y="1981200"/>
            <a:ext cx="3810000" cy="365760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 flipH="1" flipV="1">
            <a:off x="1600200" y="609600"/>
            <a:ext cx="2819400" cy="5029200"/>
          </a:xfrm>
          <a:prstGeom prst="straightConnector1">
            <a:avLst/>
          </a:prstGeom>
          <a:ln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 flipV="1">
            <a:off x="4419600" y="1295400"/>
            <a:ext cx="3581400" cy="434340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 flipH="1" flipV="1">
            <a:off x="1066800" y="2209800"/>
            <a:ext cx="3352800" cy="3429000"/>
          </a:xfrm>
          <a:prstGeom prst="straightConnector1">
            <a:avLst/>
          </a:prstGeom>
          <a:ln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 flipV="1">
            <a:off x="4419600" y="2590800"/>
            <a:ext cx="3962400" cy="304800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/>
          <p:nvPr/>
        </p:nvCxnSpPr>
        <p:spPr>
          <a:xfrm flipH="1" flipV="1">
            <a:off x="1066800" y="4114800"/>
            <a:ext cx="3352800" cy="1524000"/>
          </a:xfrm>
          <a:prstGeom prst="straightConnector1">
            <a:avLst/>
          </a:prstGeom>
          <a:ln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/>
          <p:nvPr/>
        </p:nvCxnSpPr>
        <p:spPr>
          <a:xfrm flipV="1">
            <a:off x="4419600" y="3924300"/>
            <a:ext cx="4267200" cy="171450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/>
          <p:nvPr/>
        </p:nvCxnSpPr>
        <p:spPr>
          <a:xfrm flipH="1" flipV="1">
            <a:off x="4038600" y="1600200"/>
            <a:ext cx="381000" cy="4038600"/>
          </a:xfrm>
          <a:prstGeom prst="straightConnector1">
            <a:avLst/>
          </a:prstGeom>
          <a:ln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4" name="Straight Arrow Connector 1023"/>
          <p:cNvCxnSpPr/>
          <p:nvPr/>
        </p:nvCxnSpPr>
        <p:spPr>
          <a:xfrm flipV="1">
            <a:off x="4419600" y="3124200"/>
            <a:ext cx="457200" cy="251460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520869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09601"/>
            <a:ext cx="7772400" cy="299085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5562600"/>
            <a:ext cx="6400800" cy="1295400"/>
          </a:xfrm>
        </p:spPr>
        <p:txBody>
          <a:bodyPr>
            <a:normAutofit fontScale="92500" lnSpcReduction="10000"/>
          </a:bodyPr>
          <a:lstStyle/>
          <a:p>
            <a:r>
              <a:rPr lang="en-US" sz="8800" b="1" dirty="0" err="1" smtClean="0">
                <a:solidFill>
                  <a:srgbClr val="C00000"/>
                </a:solidFill>
              </a:rPr>
              <a:t>Khác</a:t>
            </a:r>
            <a:r>
              <a:rPr lang="en-US" sz="8800" b="1" dirty="0" smtClean="0">
                <a:solidFill>
                  <a:srgbClr val="C00000"/>
                </a:solidFill>
              </a:rPr>
              <a:t> </a:t>
            </a:r>
            <a:r>
              <a:rPr lang="en-US" sz="8800" b="1" dirty="0" err="1" smtClean="0">
                <a:solidFill>
                  <a:srgbClr val="C00000"/>
                </a:solidFill>
              </a:rPr>
              <a:t>nhau</a:t>
            </a:r>
            <a:endParaRPr lang="en-US" sz="8800" b="1" dirty="0">
              <a:solidFill>
                <a:srgbClr val="C00000"/>
              </a:solidFill>
            </a:endParaRPr>
          </a:p>
        </p:txBody>
      </p:sp>
      <p:pic>
        <p:nvPicPr>
          <p:cNvPr id="1026" name="Picture 2" descr="C:\Users\bich ngoc\Documents\GAU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6199" y="0"/>
            <a:ext cx="4495799" cy="518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6" descr="Tiger_Yellow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0" y="0"/>
            <a:ext cx="4800600" cy="518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Oval Callout 3"/>
          <p:cNvSpPr/>
          <p:nvPr/>
        </p:nvSpPr>
        <p:spPr>
          <a:xfrm>
            <a:off x="1905000" y="228600"/>
            <a:ext cx="2209800" cy="2057400"/>
          </a:xfrm>
          <a:prstGeom prst="wedgeEllipse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Gấu</a:t>
            </a:r>
            <a:r>
              <a:rPr lang="en-US" dirty="0" smtClean="0"/>
              <a:t> </a:t>
            </a:r>
            <a:r>
              <a:rPr lang="en-US" dirty="0" err="1" smtClean="0"/>
              <a:t>to,châm</a:t>
            </a:r>
            <a:r>
              <a:rPr lang="en-US" dirty="0" smtClean="0"/>
              <a:t> </a:t>
            </a:r>
            <a:r>
              <a:rPr lang="en-US" dirty="0" err="1" smtClean="0"/>
              <a:t>chạp,lông</a:t>
            </a:r>
            <a:r>
              <a:rPr lang="en-US" dirty="0" smtClean="0"/>
              <a:t> </a:t>
            </a:r>
            <a:r>
              <a:rPr lang="en-US" dirty="0" err="1" smtClean="0"/>
              <a:t>màu</a:t>
            </a:r>
            <a:r>
              <a:rPr lang="en-US" dirty="0" smtClean="0"/>
              <a:t> </a:t>
            </a:r>
            <a:r>
              <a:rPr lang="en-US" dirty="0" err="1" smtClean="0"/>
              <a:t>đen,đuôi</a:t>
            </a:r>
            <a:r>
              <a:rPr lang="en-US" dirty="0" smtClean="0"/>
              <a:t> </a:t>
            </a:r>
            <a:r>
              <a:rPr lang="en-US" dirty="0" err="1" smtClean="0"/>
              <a:t>ngắn</a:t>
            </a:r>
            <a:endParaRPr lang="en-US" dirty="0"/>
          </a:p>
        </p:txBody>
      </p:sp>
      <p:sp>
        <p:nvSpPr>
          <p:cNvPr id="6" name="Oval Callout 5"/>
          <p:cNvSpPr/>
          <p:nvPr/>
        </p:nvSpPr>
        <p:spPr>
          <a:xfrm>
            <a:off x="6629400" y="228600"/>
            <a:ext cx="2057400" cy="1143000"/>
          </a:xfrm>
          <a:prstGeom prst="wedgeEllipse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Hổ</a:t>
            </a:r>
            <a:r>
              <a:rPr lang="en-US" dirty="0" smtClean="0"/>
              <a:t> </a:t>
            </a:r>
            <a:r>
              <a:rPr lang="en-US" dirty="0" err="1" smtClean="0"/>
              <a:t>lông</a:t>
            </a:r>
            <a:r>
              <a:rPr lang="en-US" dirty="0" smtClean="0"/>
              <a:t> </a:t>
            </a:r>
            <a:r>
              <a:rPr lang="en-US" dirty="0" err="1" smtClean="0"/>
              <a:t>vằn,có</a:t>
            </a:r>
            <a:r>
              <a:rPr lang="en-US" dirty="0" smtClean="0"/>
              <a:t> </a:t>
            </a:r>
            <a:r>
              <a:rPr lang="en-US" dirty="0" err="1" smtClean="0"/>
              <a:t>ria,đuôi</a:t>
            </a:r>
            <a:r>
              <a:rPr lang="en-US" dirty="0" smtClean="0"/>
              <a:t> </a:t>
            </a:r>
            <a:r>
              <a:rPr lang="en-US" dirty="0" err="1" smtClean="0"/>
              <a:t>dài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28920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37" name="Rectangle 21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305800" cy="5668962"/>
          </a:xfrm>
        </p:spPr>
        <p:txBody>
          <a:bodyPr/>
          <a:lstStyle/>
          <a:p>
            <a:pPr eaLnBrk="1" hangingPunct="1"/>
            <a:r>
              <a:rPr lang="en-US" b="1" u="sng" dirty="0" err="1" smtClean="0">
                <a:solidFill>
                  <a:srgbClr val="FF00FF"/>
                </a:solidFill>
              </a:rPr>
              <a:t>Mở</a:t>
            </a:r>
            <a:r>
              <a:rPr lang="en-US" b="1" u="sng" dirty="0" smtClean="0">
                <a:solidFill>
                  <a:srgbClr val="FF00FF"/>
                </a:solidFill>
              </a:rPr>
              <a:t> </a:t>
            </a:r>
            <a:r>
              <a:rPr lang="en-US" b="1" u="sng" dirty="0" err="1" smtClean="0">
                <a:solidFill>
                  <a:srgbClr val="FF00FF"/>
                </a:solidFill>
              </a:rPr>
              <a:t>rộng</a:t>
            </a:r>
            <a:r>
              <a:rPr lang="en-US" b="1" u="sng" dirty="0" smtClean="0">
                <a:solidFill>
                  <a:srgbClr val="FF00FF"/>
                </a:solidFill>
              </a:rPr>
              <a:t/>
            </a:r>
            <a:br>
              <a:rPr lang="en-US" b="1" u="sng" dirty="0" smtClean="0">
                <a:solidFill>
                  <a:srgbClr val="FF00FF"/>
                </a:solidFill>
              </a:rPr>
            </a:br>
            <a:r>
              <a:rPr lang="en-US" b="1" u="sng" dirty="0" smtClean="0">
                <a:solidFill>
                  <a:srgbClr val="FF00FF"/>
                </a:solidFill>
              </a:rPr>
              <a:t/>
            </a:r>
            <a:br>
              <a:rPr lang="en-US" b="1" u="sng" dirty="0" smtClean="0">
                <a:solidFill>
                  <a:srgbClr val="FF00FF"/>
                </a:solidFill>
              </a:rPr>
            </a:br>
            <a:endParaRPr lang="en-US" dirty="0" smtClean="0"/>
          </a:p>
        </p:txBody>
      </p:sp>
      <p:pic>
        <p:nvPicPr>
          <p:cNvPr id="4100" name="Picture 13" descr="D:\TRANH ANH\anh dep\4593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991100"/>
            <a:ext cx="523875" cy="186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1" name="Picture 13" descr="D:\TRANH ANH\anh dep\4593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276600"/>
            <a:ext cx="523875" cy="186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2" name="Picture 13" descr="D:\TRANH ANH\anh dep\4593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00200"/>
            <a:ext cx="523875" cy="186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3" name="Picture 13" descr="D:\TRANH ANH\anh dep\4593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23875" cy="186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4" name="Picture 13" descr="D:\TRANH ANH\anh dep\4593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3186112" y="5662613"/>
            <a:ext cx="523875" cy="186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5" name="Picture 13" descr="D:\TRANH ANH\anh dep\4593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281112" y="5662613"/>
            <a:ext cx="523875" cy="186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6" name="Picture 30" descr="671691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57805">
            <a:off x="538583" y="5253550"/>
            <a:ext cx="1248884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7" name="Picture 31" descr="671691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762000" y="-228600"/>
            <a:ext cx="762000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8" name="Picture 32" descr="671691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2171700" y="-419100"/>
            <a:ext cx="685800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13" descr="D:\TRANH ANH\anh dep\4593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20125" y="1866900"/>
            <a:ext cx="523875" cy="2095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13" descr="D:\TRANH ANH\anh dep\4593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42911" y="245305"/>
            <a:ext cx="523875" cy="186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13" descr="D:\TRANH ANH\anh dep\4593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49784" y="3962400"/>
            <a:ext cx="523875" cy="21514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13" descr="D:\TRANH ANH\anh dep\4593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619251">
            <a:off x="7946466" y="5662612"/>
            <a:ext cx="523875" cy="186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13" descr="D:\TRANH ANH\anh dep\4593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5610975" y="5164488"/>
            <a:ext cx="523875" cy="2754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32" descr="671691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400168">
            <a:off x="7519348" y="-411679"/>
            <a:ext cx="685800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32" descr="671691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5925428">
            <a:off x="5957927" y="-419100"/>
            <a:ext cx="685800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Picture 32" descr="671691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019688">
            <a:off x="7090583" y="4979357"/>
            <a:ext cx="1304793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" name="Picture 9" descr="Picturebupbe2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71889" y="4793468"/>
            <a:ext cx="1647825" cy="20100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" name="Picture 39" descr="hiwa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258763" y="1100138"/>
            <a:ext cx="1752600" cy="2024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42009525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2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2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92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37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7" name="Picture 3" descr="C:\Users\bich ngoc\Documents\tegiac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0"/>
            <a:ext cx="457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bich ngoc\Documents\huou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57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161584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4" descr="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0"/>
            <a:ext cx="4571999" cy="662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 descr="C:\Users\bich ngoc\Documents\soc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7244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787289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ao Cougar growl and snarlanimals043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37" name="Rectangle 21"/>
          <p:cNvSpPr>
            <a:spLocks noGrp="1" noChangeArrowheads="1"/>
          </p:cNvSpPr>
          <p:nvPr>
            <p:ph type="title"/>
          </p:nvPr>
        </p:nvSpPr>
        <p:spPr>
          <a:xfrm>
            <a:off x="505921" y="289719"/>
            <a:ext cx="8305800" cy="5668962"/>
          </a:xfrm>
        </p:spPr>
        <p:txBody>
          <a:bodyPr/>
          <a:lstStyle/>
          <a:p>
            <a:pPr eaLnBrk="1" hangingPunct="1"/>
            <a:r>
              <a:rPr lang="en-US" b="1" u="sng" dirty="0" smtClean="0">
                <a:solidFill>
                  <a:srgbClr val="FF00FF"/>
                </a:solidFill>
              </a:rPr>
              <a:t>HĐ3: </a:t>
            </a:r>
            <a:r>
              <a:rPr lang="en-US" b="1" u="sng" dirty="0" err="1" smtClean="0">
                <a:solidFill>
                  <a:srgbClr val="FF00FF"/>
                </a:solidFill>
              </a:rPr>
              <a:t>Kết</a:t>
            </a:r>
            <a:r>
              <a:rPr lang="en-US" b="1" u="sng" dirty="0" smtClean="0">
                <a:solidFill>
                  <a:srgbClr val="FF00FF"/>
                </a:solidFill>
              </a:rPr>
              <a:t> </a:t>
            </a:r>
            <a:r>
              <a:rPr lang="en-US" b="1" u="sng" dirty="0" err="1" smtClean="0">
                <a:solidFill>
                  <a:srgbClr val="FF00FF"/>
                </a:solidFill>
              </a:rPr>
              <a:t>thúc</a:t>
            </a:r>
            <a:r>
              <a:rPr lang="en-US" b="1" u="sng" dirty="0" smtClean="0">
                <a:solidFill>
                  <a:srgbClr val="FF00FF"/>
                </a:solidFill>
              </a:rPr>
              <a:t/>
            </a:r>
            <a:br>
              <a:rPr lang="en-US" b="1" u="sng" dirty="0" smtClean="0">
                <a:solidFill>
                  <a:srgbClr val="FF00FF"/>
                </a:solidFill>
              </a:rPr>
            </a:br>
            <a:r>
              <a:rPr lang="en-US" b="1" dirty="0" err="1" smtClean="0">
                <a:solidFill>
                  <a:srgbClr val="FF00FF"/>
                </a:solidFill>
              </a:rPr>
              <a:t>Vận</a:t>
            </a:r>
            <a:r>
              <a:rPr lang="en-US" b="1" dirty="0" smtClean="0">
                <a:solidFill>
                  <a:srgbClr val="FF00FF"/>
                </a:solidFill>
              </a:rPr>
              <a:t> </a:t>
            </a:r>
            <a:r>
              <a:rPr lang="en-US" b="1" dirty="0" err="1" smtClean="0">
                <a:solidFill>
                  <a:srgbClr val="FF00FF"/>
                </a:solidFill>
              </a:rPr>
              <a:t>động</a:t>
            </a:r>
            <a:r>
              <a:rPr lang="en-US" b="1" dirty="0" smtClean="0">
                <a:solidFill>
                  <a:srgbClr val="FF00FF"/>
                </a:solidFill>
              </a:rPr>
              <a:t> </a:t>
            </a:r>
            <a:r>
              <a:rPr lang="en-US" b="1" dirty="0" err="1" smtClean="0">
                <a:solidFill>
                  <a:srgbClr val="FF00FF"/>
                </a:solidFill>
              </a:rPr>
              <a:t>theo</a:t>
            </a:r>
            <a:r>
              <a:rPr lang="en-US" b="1" dirty="0" smtClean="0">
                <a:solidFill>
                  <a:srgbClr val="FF00FF"/>
                </a:solidFill>
              </a:rPr>
              <a:t> </a:t>
            </a:r>
            <a:r>
              <a:rPr lang="en-US" b="1" dirty="0" err="1" smtClean="0">
                <a:solidFill>
                  <a:srgbClr val="FF00FF"/>
                </a:solidFill>
              </a:rPr>
              <a:t>nhạc</a:t>
            </a:r>
            <a:r>
              <a:rPr lang="en-US" b="1" dirty="0" smtClean="0">
                <a:solidFill>
                  <a:srgbClr val="FF00FF"/>
                </a:solidFill>
              </a:rPr>
              <a:t> </a:t>
            </a:r>
            <a:r>
              <a:rPr lang="en-US" b="1" dirty="0" err="1" smtClean="0">
                <a:solidFill>
                  <a:srgbClr val="FF00FF"/>
                </a:solidFill>
              </a:rPr>
              <a:t>bài</a:t>
            </a:r>
            <a:r>
              <a:rPr lang="en-US" b="1" dirty="0" smtClean="0">
                <a:solidFill>
                  <a:srgbClr val="FF00FF"/>
                </a:solidFill>
              </a:rPr>
              <a:t> </a:t>
            </a:r>
            <a:r>
              <a:rPr lang="en-US" b="1" dirty="0" err="1" smtClean="0">
                <a:solidFill>
                  <a:srgbClr val="FF00FF"/>
                </a:solidFill>
              </a:rPr>
              <a:t>hát</a:t>
            </a:r>
            <a:r>
              <a:rPr lang="en-US" b="1" u="sng" dirty="0" smtClean="0">
                <a:solidFill>
                  <a:srgbClr val="FF00FF"/>
                </a:solidFill>
              </a:rPr>
              <a:t/>
            </a:r>
            <a:br>
              <a:rPr lang="en-US" b="1" u="sng" dirty="0" smtClean="0">
                <a:solidFill>
                  <a:srgbClr val="FF00FF"/>
                </a:solidFill>
              </a:rPr>
            </a:br>
            <a:r>
              <a:rPr lang="en-US" b="1" u="sng" dirty="0" smtClean="0">
                <a:solidFill>
                  <a:srgbClr val="FF00FF"/>
                </a:solidFill>
              </a:rPr>
              <a:t/>
            </a:r>
            <a:br>
              <a:rPr lang="en-US" b="1" u="sng" dirty="0" smtClean="0">
                <a:solidFill>
                  <a:srgbClr val="FF00FF"/>
                </a:solidFill>
              </a:rPr>
            </a:br>
            <a:endParaRPr lang="en-US" dirty="0" smtClean="0"/>
          </a:p>
        </p:txBody>
      </p:sp>
      <p:pic>
        <p:nvPicPr>
          <p:cNvPr id="4100" name="Picture 13" descr="D:\TRANH ANH\anh dep\4593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991100"/>
            <a:ext cx="523875" cy="186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1" name="Picture 13" descr="D:\TRANH ANH\anh dep\4593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276600"/>
            <a:ext cx="523875" cy="186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2" name="Picture 13" descr="D:\TRANH ANH\anh dep\4593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00200"/>
            <a:ext cx="523875" cy="186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3" name="Picture 13" descr="D:\TRANH ANH\anh dep\4593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23875" cy="186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4" name="Picture 13" descr="D:\TRANH ANH\anh dep\4593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3186112" y="5662613"/>
            <a:ext cx="523875" cy="186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5" name="Picture 13" descr="D:\TRANH ANH\anh dep\4593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281112" y="5662613"/>
            <a:ext cx="523875" cy="186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6" name="Picture 30" descr="671691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57805">
            <a:off x="538583" y="5253550"/>
            <a:ext cx="1248884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7" name="Picture 31" descr="671691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762000" y="-228600"/>
            <a:ext cx="762000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8" name="Picture 32" descr="671691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2171700" y="-419100"/>
            <a:ext cx="685800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13" descr="D:\TRANH ANH\anh dep\4593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20125" y="1866900"/>
            <a:ext cx="523875" cy="2095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13" descr="D:\TRANH ANH\anh dep\4593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42911" y="245305"/>
            <a:ext cx="523875" cy="186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13" descr="D:\TRANH ANH\anh dep\4593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49784" y="3962400"/>
            <a:ext cx="523875" cy="21514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13" descr="D:\TRANH ANH\anh dep\4593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619251">
            <a:off x="7946466" y="5662612"/>
            <a:ext cx="523875" cy="186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13" descr="D:\TRANH ANH\anh dep\4593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5610975" y="5164488"/>
            <a:ext cx="523875" cy="2754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32" descr="671691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400168">
            <a:off x="7519348" y="-411679"/>
            <a:ext cx="685800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32" descr="671691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5925428">
            <a:off x="5957927" y="-419100"/>
            <a:ext cx="685800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Picture 32" descr="671691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019688">
            <a:off x="7090583" y="4979357"/>
            <a:ext cx="1304793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" name="Picture 9" descr="Picturebupbe2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71889" y="4793468"/>
            <a:ext cx="1647825" cy="20100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" name="Picture 39" descr="hiwa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258763" y="1100138"/>
            <a:ext cx="1752600" cy="2024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do ban - mau giao - Copy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3006772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2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2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92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66504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923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" name="do ban - mau giao - Copy.mp3">
            <a:hlinkClick r:id="" action="ppaction://media"/>
          </p:cNvPr>
          <p:cNvPicPr>
            <a:picLocks noGrp="1" noChangeAspect="1"/>
          </p:cNvPicPr>
          <p:nvPr>
            <p:ph idx="1"/>
            <a:audi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267200" y="3557588"/>
            <a:ext cx="609600" cy="609600"/>
          </a:xfrm>
        </p:spPr>
      </p:pic>
      <p:pic>
        <p:nvPicPr>
          <p:cNvPr id="4" name="Picture 2" descr="2797bc7524d11af6346a683342e378f3-566625440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4" descr="hangaap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-152400"/>
            <a:ext cx="2209800" cy="358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5" descr="8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3657600"/>
            <a:ext cx="3200400" cy="281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 descr="nai copy.gif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3810000"/>
            <a:ext cx="1855788" cy="1995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do ban - mau giao - Copy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54362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92" decel="100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192" decel="100000"/>
                                        <p:tgtEl>
                                          <p:spTgt spid="4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308" accel="100000" fill="hold">
                                          <p:stCondLst>
                                            <p:cond delay="19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192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308" accel="100000" fill="hold">
                                          <p:stCondLst>
                                            <p:cond delay="19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192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308" accel="100000" fill="hold">
                                          <p:stCondLst>
                                            <p:cond delay="19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4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6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7" dur="66504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audio>
              <p:cMediaNode vol="80000">
                <p:cTn id="2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3" dur="66504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3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37" name="Rectangle 21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305800" cy="5668962"/>
          </a:xfrm>
        </p:spPr>
        <p:txBody>
          <a:bodyPr/>
          <a:lstStyle/>
          <a:p>
            <a:pPr eaLnBrk="1" hangingPunct="1"/>
            <a:r>
              <a:rPr lang="en-US" b="1" u="sng" dirty="0" err="1" smtClean="0">
                <a:solidFill>
                  <a:srgbClr val="FF00FF"/>
                </a:solidFill>
              </a:rPr>
              <a:t>Hoạt</a:t>
            </a:r>
            <a:r>
              <a:rPr lang="en-US" b="1" u="sng" dirty="0" smtClean="0">
                <a:solidFill>
                  <a:srgbClr val="FF00FF"/>
                </a:solidFill>
              </a:rPr>
              <a:t> </a:t>
            </a:r>
            <a:r>
              <a:rPr lang="en-US" b="1" u="sng" dirty="0" err="1" smtClean="0">
                <a:solidFill>
                  <a:srgbClr val="FF00FF"/>
                </a:solidFill>
              </a:rPr>
              <a:t>động</a:t>
            </a:r>
            <a:r>
              <a:rPr lang="en-US" b="1" u="sng" dirty="0" smtClean="0">
                <a:solidFill>
                  <a:srgbClr val="FF00FF"/>
                </a:solidFill>
              </a:rPr>
              <a:t> 2</a:t>
            </a:r>
            <a:br>
              <a:rPr lang="en-US" b="1" u="sng" dirty="0" smtClean="0">
                <a:solidFill>
                  <a:srgbClr val="FF00FF"/>
                </a:solidFill>
              </a:rPr>
            </a:br>
            <a:r>
              <a:rPr lang="en-US" b="1" u="sng" dirty="0" smtClean="0">
                <a:solidFill>
                  <a:srgbClr val="FF00FF"/>
                </a:solidFill>
              </a:rPr>
              <a:t/>
            </a:r>
            <a:br>
              <a:rPr lang="en-US" b="1" u="sng" dirty="0" smtClean="0">
                <a:solidFill>
                  <a:srgbClr val="FF00FF"/>
                </a:solidFill>
              </a:rPr>
            </a:br>
            <a:r>
              <a:rPr lang="en-US" b="1" i="1" dirty="0" smtClean="0">
                <a:solidFill>
                  <a:srgbClr val="0000FF"/>
                </a:solidFill>
              </a:rPr>
              <a:t>NỘI DUNG- TRÒ CHUYỆN – TÌM HIỂU VỀ CÁC CON VẬT SỐNG TRONG RỪNG</a:t>
            </a:r>
            <a:r>
              <a:rPr lang="en-US" dirty="0" smtClean="0"/>
              <a:t> </a:t>
            </a:r>
          </a:p>
        </p:txBody>
      </p:sp>
      <p:pic>
        <p:nvPicPr>
          <p:cNvPr id="4100" name="Picture 13" descr="D:\TRANH ANH\anh dep\4593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991100"/>
            <a:ext cx="523875" cy="186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1" name="Picture 13" descr="D:\TRANH ANH\anh dep\4593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276600"/>
            <a:ext cx="523875" cy="186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2" name="Picture 13" descr="D:\TRANH ANH\anh dep\4593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00200"/>
            <a:ext cx="523875" cy="186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3" name="Picture 13" descr="D:\TRANH ANH\anh dep\4593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23875" cy="186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4" name="Picture 13" descr="D:\TRANH ANH\anh dep\4593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3186112" y="5662613"/>
            <a:ext cx="523875" cy="186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5" name="Picture 13" descr="D:\TRANH ANH\anh dep\4593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281112" y="5662613"/>
            <a:ext cx="523875" cy="186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6" name="Picture 30" descr="671691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57805">
            <a:off x="538583" y="5253550"/>
            <a:ext cx="1248884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7" name="Picture 31" descr="671691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762000" y="-228600"/>
            <a:ext cx="762000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8" name="Picture 32" descr="671691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2171700" y="-419100"/>
            <a:ext cx="685800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13" descr="D:\TRANH ANH\anh dep\4593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20125" y="1866900"/>
            <a:ext cx="523875" cy="2095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13" descr="D:\TRANH ANH\anh dep\4593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42911" y="245305"/>
            <a:ext cx="523875" cy="186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13" descr="D:\TRANH ANH\anh dep\4593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49784" y="3962400"/>
            <a:ext cx="523875" cy="21514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13" descr="D:\TRANH ANH\anh dep\4593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619251">
            <a:off x="7946466" y="5662612"/>
            <a:ext cx="523875" cy="186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13" descr="D:\TRANH ANH\anh dep\4593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5610975" y="5164488"/>
            <a:ext cx="523875" cy="2754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32" descr="671691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400168">
            <a:off x="7519348" y="-411679"/>
            <a:ext cx="685800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32" descr="671691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5925428">
            <a:off x="5957927" y="-419100"/>
            <a:ext cx="685800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Picture 32" descr="671691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019688">
            <a:off x="7090583" y="4979357"/>
            <a:ext cx="1304793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" name="Picture 9" descr="Picturebupbe2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71889" y="4793468"/>
            <a:ext cx="1647825" cy="20100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" name="Picture 39" descr="hiwa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258763" y="1100138"/>
            <a:ext cx="1752600" cy="2024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39565746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2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2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92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3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457201"/>
            <a:ext cx="7772400" cy="314325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800600"/>
            <a:ext cx="6400800" cy="1524000"/>
          </a:xfrm>
        </p:spPr>
        <p:txBody>
          <a:bodyPr>
            <a:normAutofit/>
          </a:bodyPr>
          <a:lstStyle/>
          <a:p>
            <a:r>
              <a:rPr lang="en-US" sz="8800" b="1" dirty="0" smtClean="0">
                <a:solidFill>
                  <a:srgbClr val="C00000"/>
                </a:solidFill>
              </a:rPr>
              <a:t>Con </a:t>
            </a:r>
            <a:r>
              <a:rPr lang="en-US" sz="8800" b="1" dirty="0" err="1" smtClean="0">
                <a:solidFill>
                  <a:srgbClr val="C00000"/>
                </a:solidFill>
              </a:rPr>
              <a:t>voi</a:t>
            </a:r>
            <a:endParaRPr lang="en-US" sz="8800" b="1" dirty="0">
              <a:solidFill>
                <a:srgbClr val="C00000"/>
              </a:solidFill>
            </a:endParaRPr>
          </a:p>
        </p:txBody>
      </p:sp>
      <p:pic>
        <p:nvPicPr>
          <p:cNvPr id="7" name="Picture 2" descr="voi ro copy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2209800" y="685800"/>
            <a:ext cx="4305300" cy="42041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4" descr="duoi voi.g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430123">
            <a:off x="6164277" y="1518134"/>
            <a:ext cx="339560" cy="1891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Down Arrow 12"/>
          <p:cNvSpPr/>
          <p:nvPr/>
        </p:nvSpPr>
        <p:spPr>
          <a:xfrm flipH="1">
            <a:off x="3315493" y="0"/>
            <a:ext cx="45719" cy="990600"/>
          </a:xfrm>
          <a:prstGeom prst="downArrow">
            <a:avLst/>
          </a:prstGeom>
          <a:ln>
            <a:solidFill>
              <a:srgbClr val="C00000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" name="Straight Arrow Connector 17"/>
          <p:cNvCxnSpPr/>
          <p:nvPr/>
        </p:nvCxnSpPr>
        <p:spPr>
          <a:xfrm>
            <a:off x="1181100" y="304800"/>
            <a:ext cx="2057399" cy="1295399"/>
          </a:xfrm>
          <a:prstGeom prst="straightConnector1">
            <a:avLst/>
          </a:prstGeom>
          <a:ln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 flipH="1">
            <a:off x="4114800" y="228600"/>
            <a:ext cx="762000" cy="1066800"/>
          </a:xfrm>
          <a:prstGeom prst="straightConnector1">
            <a:avLst/>
          </a:prstGeom>
          <a:ln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 flipV="1">
            <a:off x="0" y="4114800"/>
            <a:ext cx="3124200" cy="914400"/>
          </a:xfrm>
          <a:prstGeom prst="straightConnector1">
            <a:avLst/>
          </a:prstGeom>
          <a:ln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 flipH="1">
            <a:off x="5181600" y="76200"/>
            <a:ext cx="1333500" cy="137160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/>
          <p:nvPr/>
        </p:nvCxnSpPr>
        <p:spPr>
          <a:xfrm flipH="1">
            <a:off x="4114800" y="952499"/>
            <a:ext cx="5029200" cy="2552701"/>
          </a:xfrm>
          <a:prstGeom prst="straightConnector1">
            <a:avLst/>
          </a:prstGeom>
          <a:ln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/>
          <p:nvPr/>
        </p:nvCxnSpPr>
        <p:spPr>
          <a:xfrm flipH="1">
            <a:off x="6781800" y="2228849"/>
            <a:ext cx="2514600" cy="742951"/>
          </a:xfrm>
          <a:prstGeom prst="straightConnector1">
            <a:avLst/>
          </a:prstGeom>
          <a:ln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Arrow Connector 5"/>
          <p:cNvCxnSpPr/>
          <p:nvPr/>
        </p:nvCxnSpPr>
        <p:spPr>
          <a:xfrm>
            <a:off x="152400" y="1752600"/>
            <a:ext cx="2514600" cy="847724"/>
          </a:xfrm>
          <a:prstGeom prst="straightConnector1">
            <a:avLst/>
          </a:prstGeom>
          <a:ln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>
            <a:off x="0" y="2600324"/>
            <a:ext cx="2895600" cy="727570"/>
          </a:xfrm>
          <a:prstGeom prst="straightConnector1">
            <a:avLst/>
          </a:prstGeom>
          <a:ln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1433537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13" grpId="0" animBg="1"/>
      <p:bldP spid="13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bich ngoc\Documents\voi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4000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87201497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bich ngoc\Documents\voi xiec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3999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465322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533401"/>
            <a:ext cx="7772400" cy="306705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5410200"/>
            <a:ext cx="6400800" cy="1447800"/>
          </a:xfrm>
        </p:spPr>
        <p:txBody>
          <a:bodyPr>
            <a:normAutofit/>
          </a:bodyPr>
          <a:lstStyle/>
          <a:p>
            <a:r>
              <a:rPr lang="en-US" sz="8800" b="1" dirty="0" smtClean="0">
                <a:solidFill>
                  <a:srgbClr val="C00000"/>
                </a:solidFill>
              </a:rPr>
              <a:t>Con </a:t>
            </a:r>
            <a:r>
              <a:rPr lang="en-US" sz="8800" b="1" dirty="0" err="1">
                <a:solidFill>
                  <a:srgbClr val="C00000"/>
                </a:solidFill>
              </a:rPr>
              <a:t>h</a:t>
            </a:r>
            <a:r>
              <a:rPr lang="en-US" sz="8800" b="1" dirty="0" err="1" smtClean="0">
                <a:solidFill>
                  <a:srgbClr val="C00000"/>
                </a:solidFill>
              </a:rPr>
              <a:t>ổ</a:t>
            </a:r>
            <a:endParaRPr lang="en-US" sz="8800" b="1" dirty="0">
              <a:solidFill>
                <a:srgbClr val="C00000"/>
              </a:solidFill>
            </a:endParaRPr>
          </a:p>
        </p:txBody>
      </p:sp>
      <p:pic>
        <p:nvPicPr>
          <p:cNvPr id="4" name="Picture 6" descr="Tiger_Yellow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02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6" name="Straight Arrow Connector 5"/>
          <p:cNvCxnSpPr/>
          <p:nvPr/>
        </p:nvCxnSpPr>
        <p:spPr>
          <a:xfrm flipH="1">
            <a:off x="7620000" y="0"/>
            <a:ext cx="990600" cy="1219200"/>
          </a:xfrm>
          <a:prstGeom prst="straightConnector1">
            <a:avLst/>
          </a:prstGeom>
          <a:ln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 flipH="1">
            <a:off x="7924800" y="762000"/>
            <a:ext cx="990600" cy="1066800"/>
          </a:xfrm>
          <a:prstGeom prst="straightConnector1">
            <a:avLst/>
          </a:prstGeom>
          <a:ln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flipH="1">
            <a:off x="6934200" y="76200"/>
            <a:ext cx="1181100" cy="1143000"/>
          </a:xfrm>
          <a:prstGeom prst="straightConnector1">
            <a:avLst/>
          </a:prstGeom>
          <a:ln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flipH="1">
            <a:off x="7620000" y="1905000"/>
            <a:ext cx="1295400" cy="304800"/>
          </a:xfrm>
          <a:prstGeom prst="straightConnector1">
            <a:avLst/>
          </a:prstGeom>
          <a:ln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 flipH="1" flipV="1">
            <a:off x="6934200" y="2514600"/>
            <a:ext cx="2209800" cy="1066800"/>
          </a:xfrm>
          <a:prstGeom prst="straightConnector1">
            <a:avLst/>
          </a:prstGeom>
          <a:ln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 flipH="1" flipV="1">
            <a:off x="7772400" y="2514600"/>
            <a:ext cx="1371600" cy="533400"/>
          </a:xfrm>
          <a:prstGeom prst="straightConnector1">
            <a:avLst/>
          </a:prstGeom>
          <a:ln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>
            <a:off x="381000" y="76200"/>
            <a:ext cx="2438400" cy="685800"/>
          </a:xfrm>
          <a:prstGeom prst="straightConnector1">
            <a:avLst/>
          </a:prstGeom>
          <a:ln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>
            <a:off x="152400" y="609600"/>
            <a:ext cx="4191000" cy="2171700"/>
          </a:xfrm>
          <a:prstGeom prst="straightConnector1">
            <a:avLst/>
          </a:prstGeom>
          <a:ln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 flipV="1">
            <a:off x="76200" y="3048000"/>
            <a:ext cx="838200" cy="1524000"/>
          </a:xfrm>
          <a:prstGeom prst="straightConnector1">
            <a:avLst/>
          </a:prstGeom>
          <a:ln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239408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bich ngoc\Documents\ho 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40584848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313</TotalTime>
  <Words>100</Words>
  <Application>Microsoft Office PowerPoint</Application>
  <PresentationFormat>On-screen Show (4:3)</PresentationFormat>
  <Paragraphs>29</Paragraphs>
  <Slides>26</Slides>
  <Notes>0</Notes>
  <HiddenSlides>0</HiddenSlides>
  <MMClips>3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0" baseType="lpstr">
      <vt:lpstr>Arial</vt:lpstr>
      <vt:lpstr>Calibri</vt:lpstr>
      <vt:lpstr>Times New Roman</vt:lpstr>
      <vt:lpstr>Office Theme</vt:lpstr>
      <vt:lpstr>PowerPoint Presentation</vt:lpstr>
      <vt:lpstr>Hoạt động 1  THU HÚT </vt:lpstr>
      <vt:lpstr>PowerPoint Presentation</vt:lpstr>
      <vt:lpstr>Hoạt động 2  NỘI DUNG- TRÒ CHUYỆN – TÌM HIỂU VỀ CÁC CON VẬT SỐNG TRONG RỪNG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So sánh  Sự giống và khác nhau của voi – khỉ</vt:lpstr>
      <vt:lpstr>PowerPoint Presentation</vt:lpstr>
      <vt:lpstr>PowerPoint Presentation</vt:lpstr>
      <vt:lpstr>So sánh  Sự giống và khác nhau của Gấu – hổ</vt:lpstr>
      <vt:lpstr>PowerPoint Presentation</vt:lpstr>
      <vt:lpstr>PowerPoint Presentation</vt:lpstr>
      <vt:lpstr>Mở rộng  </vt:lpstr>
      <vt:lpstr>PowerPoint Presentation</vt:lpstr>
      <vt:lpstr>PowerPoint Presentation</vt:lpstr>
      <vt:lpstr>HĐ3: Kết thúc Vận động theo nhạc bài hát 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bich ngoc</dc:creator>
  <cp:lastModifiedBy>HAIP</cp:lastModifiedBy>
  <cp:revision>34</cp:revision>
  <dcterms:created xsi:type="dcterms:W3CDTF">2013-12-07T08:37:31Z</dcterms:created>
  <dcterms:modified xsi:type="dcterms:W3CDTF">2024-07-23T02:21:57Z</dcterms:modified>
</cp:coreProperties>
</file>