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9" r:id="rId4"/>
    <p:sldId id="260" r:id="rId5"/>
    <p:sldId id="284" r:id="rId6"/>
    <p:sldId id="287" r:id="rId7"/>
    <p:sldId id="288" r:id="rId8"/>
    <p:sldId id="291" r:id="rId9"/>
    <p:sldId id="289" r:id="rId10"/>
    <p:sldId id="296" r:id="rId11"/>
    <p:sldId id="298" r:id="rId12"/>
    <p:sldId id="261" r:id="rId13"/>
    <p:sldId id="278" r:id="rId14"/>
    <p:sldId id="263" r:id="rId15"/>
    <p:sldId id="300" r:id="rId16"/>
  </p:sldIdLst>
  <p:sldSz cx="18288000" cy="10287000"/>
  <p:notesSz cx="6858000" cy="9144000"/>
  <p:embeddedFontLst>
    <p:embeddedFont>
      <p:font typeface="Nunito Sans Bold Bold" panose="020B0604020202020204" charset="0"/>
      <p:regular r:id="rId18"/>
    </p:embeddedFont>
    <p:embeddedFont>
      <p:font typeface="Baloo" panose="020B0604020202020204" charset="0"/>
      <p:regular r:id="rId19"/>
    </p:embeddedFont>
    <p:embeddedFont>
      <p:font typeface="Nunito Sans Bol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Sans Regular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65FB-0385-47B1-9BFA-64D5EFF5322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C08DF-F762-406D-A3C8-E87DBCA54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2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08DF-F762-406D-A3C8-E87DBCA541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1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5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2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4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1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0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1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5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9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20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microsoft.com/office/2007/relationships/media" Target="../media/media11.m4a"/><Relationship Id="rId7" Type="http://schemas.openxmlformats.org/officeDocument/2006/relationships/image" Target="../media/image1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5.sv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5.sv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7.sv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9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9.sv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8.pn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19.svg"/><Relationship Id="rId5" Type="http://schemas.microsoft.com/office/2007/relationships/media" Target="../media/media6.m4a"/><Relationship Id="rId1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audio" Target="../media/media5.m4a"/><Relationship Id="rId9" Type="http://schemas.openxmlformats.org/officeDocument/2006/relationships/image" Target="../media/image7.png"/><Relationship Id="rId1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7.sv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921441"/>
            <a:ext cx="16230600" cy="3881876"/>
            <a:chOff x="0" y="-242357"/>
            <a:chExt cx="21640800" cy="5175835"/>
          </a:xfrm>
        </p:grpSpPr>
        <p:sp>
          <p:nvSpPr>
            <p:cNvPr id="3" name="TextBox 3"/>
            <p:cNvSpPr txBox="1"/>
            <p:nvPr/>
          </p:nvSpPr>
          <p:spPr>
            <a:xfrm>
              <a:off x="0" y="-242357"/>
              <a:ext cx="21640800" cy="2564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0"/>
                </a:lnSpc>
                <a:spcBef>
                  <a:spcPct val="0"/>
                </a:spcBef>
              </a:pPr>
              <a:r>
                <a:rPr lang="vi-VN" sz="8000" dirty="0" smtClean="0">
                  <a:solidFill>
                    <a:srgbClr val="FFFFFF"/>
                  </a:solidFill>
                  <a:latin typeface="Baloo"/>
                </a:rPr>
                <a:t>Nhận biết hình tròn, hình vuông</a:t>
              </a:r>
              <a:endParaRPr lang="en-US" sz="8000" dirty="0">
                <a:solidFill>
                  <a:srgbClr val="FFFFFF"/>
                </a:solidFill>
                <a:latin typeface="Baloo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312247"/>
              <a:ext cx="21640800" cy="2621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9"/>
                </a:lnSpc>
                <a:spcBef>
                  <a:spcPct val="0"/>
                </a:spcBef>
              </a:pPr>
              <a:r>
                <a:rPr lang="en-US" sz="6000" b="1" dirty="0" err="1" smtClean="0">
                  <a:solidFill>
                    <a:schemeClr val="bg1"/>
                  </a:solidFill>
                </a:rPr>
                <a:t>Khối</a:t>
              </a:r>
              <a:r>
                <a:rPr lang="en-US" sz="6000" b="1" dirty="0" smtClean="0">
                  <a:solidFill>
                    <a:schemeClr val="bg1"/>
                  </a:solidFill>
                </a:rPr>
                <a:t>: </a:t>
              </a:r>
              <a:r>
                <a:rPr lang="vi-VN" sz="6000" b="1" dirty="0" err="1" smtClean="0">
                  <a:solidFill>
                    <a:schemeClr val="bg1"/>
                  </a:solidFill>
                </a:rPr>
                <a:t>M</a:t>
              </a:r>
              <a:r>
                <a:rPr lang="en-US" sz="6000" b="1" dirty="0" err="1" smtClean="0">
                  <a:solidFill>
                    <a:schemeClr val="bg1"/>
                  </a:solidFill>
                </a:rPr>
                <a:t>ẫu</a:t>
              </a:r>
              <a:r>
                <a:rPr lang="en-US" sz="6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</a:rPr>
                <a:t>giáo</a:t>
              </a:r>
              <a:r>
                <a:rPr lang="en-US" sz="6000" b="1" dirty="0">
                  <a:solidFill>
                    <a:schemeClr val="bg1"/>
                  </a:solidFill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</a:rPr>
                <a:t>bé</a:t>
              </a:r>
              <a:r>
                <a:rPr lang="en-US" sz="6000" b="1" dirty="0">
                  <a:solidFill>
                    <a:schemeClr val="bg1"/>
                  </a:solidFill>
                </a:rPr>
                <a:t> (3-4 </a:t>
              </a:r>
              <a:r>
                <a:rPr lang="en-US" sz="6000" b="1" dirty="0" err="1">
                  <a:solidFill>
                    <a:schemeClr val="bg1"/>
                  </a:solidFill>
                </a:rPr>
                <a:t>tuổi</a:t>
              </a:r>
              <a:r>
                <a:rPr lang="en-US" sz="6000" b="1" dirty="0">
                  <a:solidFill>
                    <a:schemeClr val="bg1"/>
                  </a:solidFill>
                </a:rPr>
                <a:t>)</a:t>
              </a:r>
            </a:p>
            <a:p>
              <a:pPr algn="ctr">
                <a:lnSpc>
                  <a:spcPts val="7839"/>
                </a:lnSpc>
                <a:spcBef>
                  <a:spcPct val="0"/>
                </a:spcBef>
              </a:pPr>
              <a:endParaRPr lang="en-US" sz="5600" dirty="0">
                <a:solidFill>
                  <a:srgbClr val="FFFFFF"/>
                </a:solidFill>
                <a:latin typeface="Nunito Sans Bold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8678">
            <a:off x="14799992" y="6293941"/>
            <a:ext cx="3190336" cy="2958312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756194">
            <a:off x="10539849" y="-152624"/>
            <a:ext cx="1106977" cy="1054641"/>
            <a:chOff x="0" y="0"/>
            <a:chExt cx="1772920" cy="1689100"/>
          </a:xfrm>
        </p:grpSpPr>
        <p:sp>
          <p:nvSpPr>
            <p:cNvPr id="8" name="Freeform 8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5714289" y="1517261"/>
            <a:ext cx="1067174" cy="1099920"/>
            <a:chOff x="0" y="0"/>
            <a:chExt cx="1614170" cy="1663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8003756">
            <a:off x="3579066" y="9372291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1589655">
            <a:off x="14585273" y="1949580"/>
            <a:ext cx="900588" cy="900588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 rot="-8652777">
            <a:off x="13251491" y="9608919"/>
            <a:ext cx="900588" cy="900588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-2918387">
            <a:off x="8590512" y="8272688"/>
            <a:ext cx="1106977" cy="1054641"/>
            <a:chOff x="0" y="0"/>
            <a:chExt cx="1772920" cy="1689100"/>
          </a:xfrm>
        </p:grpSpPr>
        <p:sp>
          <p:nvSpPr>
            <p:cNvPr id="18" name="Freeform 18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1589655">
            <a:off x="-450294" y="6981951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73089" y="3614544"/>
            <a:ext cx="2273356" cy="486627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5159832" y="9563889"/>
            <a:ext cx="2224602" cy="406586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sp>
        <p:nvSpPr>
          <p:cNvPr id="26" name="TextBox 25"/>
          <p:cNvSpPr txBox="1"/>
          <p:nvPr/>
        </p:nvSpPr>
        <p:spPr>
          <a:xfrm>
            <a:off x="3833643" y="1877915"/>
            <a:ext cx="14518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solidFill>
                  <a:schemeClr val="bg1"/>
                </a:solidFill>
              </a:rPr>
              <a:t>Lĩnh</a:t>
            </a:r>
            <a:r>
              <a:rPr lang="en-US" sz="6000" kern="0" dirty="0">
                <a:solidFill>
                  <a:schemeClr val="bg1"/>
                </a:solidFill>
              </a:rPr>
              <a:t> </a:t>
            </a:r>
            <a:r>
              <a:rPr lang="en-US" sz="6000" kern="0" dirty="0" err="1">
                <a:solidFill>
                  <a:schemeClr val="bg1"/>
                </a:solidFill>
              </a:rPr>
              <a:t>vực</a:t>
            </a:r>
            <a:r>
              <a:rPr lang="en-US" sz="6000" kern="0" dirty="0">
                <a:solidFill>
                  <a:schemeClr val="bg1"/>
                </a:solidFill>
              </a:rPr>
              <a:t> </a:t>
            </a:r>
            <a:r>
              <a:rPr lang="en-US" sz="6000" kern="0" dirty="0" err="1">
                <a:solidFill>
                  <a:schemeClr val="bg1"/>
                </a:solidFill>
              </a:rPr>
              <a:t>phát</a:t>
            </a:r>
            <a:r>
              <a:rPr lang="en-US" sz="6000" kern="0" dirty="0">
                <a:solidFill>
                  <a:schemeClr val="bg1"/>
                </a:solidFill>
              </a:rPr>
              <a:t> </a:t>
            </a:r>
            <a:r>
              <a:rPr lang="en-US" sz="6000" kern="0" dirty="0" err="1">
                <a:solidFill>
                  <a:schemeClr val="bg1"/>
                </a:solidFill>
              </a:rPr>
              <a:t>triển</a:t>
            </a:r>
            <a:r>
              <a:rPr lang="en-US" sz="6000" kern="0" dirty="0">
                <a:solidFill>
                  <a:schemeClr val="bg1"/>
                </a:solidFill>
              </a:rPr>
              <a:t> </a:t>
            </a:r>
            <a:r>
              <a:rPr lang="en-US" sz="6000" kern="0" dirty="0" err="1">
                <a:solidFill>
                  <a:schemeClr val="bg1"/>
                </a:solidFill>
              </a:rPr>
              <a:t>nhận</a:t>
            </a:r>
            <a:r>
              <a:rPr lang="en-US" sz="6000" kern="0" dirty="0">
                <a:solidFill>
                  <a:schemeClr val="bg1"/>
                </a:solidFill>
              </a:rPr>
              <a:t> </a:t>
            </a:r>
            <a:r>
              <a:rPr lang="en-US" sz="6000" kern="0" dirty="0" err="1">
                <a:solidFill>
                  <a:schemeClr val="bg1"/>
                </a:solidFill>
              </a:rPr>
              <a:t>thức</a:t>
            </a:r>
            <a:endParaRPr lang="en-US" sz="6000" kern="0" dirty="0">
              <a:solidFill>
                <a:schemeClr val="bg1"/>
              </a:solidFill>
            </a:endParaRPr>
          </a:p>
        </p:txBody>
      </p:sp>
      <p:pic>
        <p:nvPicPr>
          <p:cNvPr id="27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92087"/>
            <a:ext cx="2727325" cy="268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hau-Di-Mau-Giao-Du-Quay-Nguyet-Ha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54.8928" end="175649.910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31773" y="652356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8122" y="3119276"/>
            <a:ext cx="922202" cy="383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8"/>
              </a:lnSpc>
              <a:spcBef>
                <a:spcPct val="0"/>
              </a:spcBef>
            </a:pPr>
            <a:r>
              <a:rPr lang="en-US" sz="22363" dirty="0">
                <a:solidFill>
                  <a:srgbClr val="FFE4F7"/>
                </a:solidFill>
                <a:latin typeface="Baloo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07864" y="2679388"/>
            <a:ext cx="5496712" cy="40375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66907" y="8373997"/>
            <a:ext cx="3846251" cy="5128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0043805">
            <a:off x="8937680" y="9487586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6705449" y="8062073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157692">
            <a:off x="11275335" y="-244476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439748">
            <a:off x="17508494" y="3179509"/>
            <a:ext cx="1106977" cy="1054641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9112931">
            <a:off x="16179374" y="-204218"/>
            <a:ext cx="900588" cy="900588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8531538">
            <a:off x="13352468" y="9568196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21" name="Freeform 19"/>
          <p:cNvSpPr/>
          <p:nvPr/>
        </p:nvSpPr>
        <p:spPr>
          <a:xfrm>
            <a:off x="8153400" y="468266"/>
            <a:ext cx="8552049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2" name="Freeform 19"/>
          <p:cNvSpPr/>
          <p:nvPr/>
        </p:nvSpPr>
        <p:spPr>
          <a:xfrm>
            <a:off x="8153400" y="5541457"/>
            <a:ext cx="8530884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5" name="TextBox 24"/>
          <p:cNvSpPr txBox="1"/>
          <p:nvPr/>
        </p:nvSpPr>
        <p:spPr>
          <a:xfrm>
            <a:off x="9905081" y="844887"/>
            <a:ext cx="47975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latin typeface="Baloo" charset="0"/>
                <a:cs typeface="Baloo" charset="0"/>
              </a:rPr>
              <a:t>Hình tròn</a:t>
            </a:r>
            <a:endParaRPr lang="en-US" sz="3000" dirty="0">
              <a:latin typeface="Baloo" charset="0"/>
              <a:cs typeface="Balo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90814" y="5674706"/>
            <a:ext cx="7815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latin typeface="Baloo" charset="0"/>
                <a:cs typeface="Baloo" charset="0"/>
              </a:rPr>
              <a:t>Hình vuông</a:t>
            </a:r>
            <a:endParaRPr lang="en-US" sz="3000" dirty="0">
              <a:latin typeface="Baloo" charset="0"/>
              <a:cs typeface="Baloo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244447" y="1398885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694111" y="7513293"/>
            <a:ext cx="1421690" cy="139774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12086941" y="7953192"/>
            <a:ext cx="1380163" cy="117175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4"/>
          <p:cNvGrpSpPr/>
          <p:nvPr/>
        </p:nvGrpSpPr>
        <p:grpSpPr>
          <a:xfrm rot="20221314">
            <a:off x="14157503" y="9554258"/>
            <a:ext cx="773792" cy="736665"/>
            <a:chOff x="0" y="0"/>
            <a:chExt cx="1913890" cy="1913890"/>
          </a:xfrm>
        </p:grpSpPr>
        <p:sp>
          <p:nvSpPr>
            <p:cNvPr id="40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5" name="Rectangle 34"/>
          <p:cNvSpPr/>
          <p:nvPr/>
        </p:nvSpPr>
        <p:spPr>
          <a:xfrm>
            <a:off x="10986189" y="6692480"/>
            <a:ext cx="2974118" cy="27954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986189" y="6569922"/>
            <a:ext cx="2974118" cy="1225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12572003" y="7970716"/>
            <a:ext cx="2930323" cy="1287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986188" y="9487974"/>
            <a:ext cx="3115343" cy="102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9406117" y="8018623"/>
            <a:ext cx="3016933" cy="143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TÔNG KẾT TRÒN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0032" y="6956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8889E-5 0.00509 L -0.00494 0.00911 L 0.02396 0.04537 L 0.00712 0.10417 C 0.03195 0.10263 0.03004 0.06759 0.05426 0.06451 C 0.05773 0.06405 0.08212 0.09599 0.08282 0.09429 C 0.08421 0.09121 0.08759 0.08858 0.0895 0.08565 C 0.09046 0.07408 0.08507 0.06945 0.10148 0.06389 C 0.11068 0.06497 0.12032 0.09645 0.12813 0.09908 C 0.12995 0.10046 0.13134 0.07145 0.1336 0.07269 C 0.13507 0.0733 0.13646 0.07408 0.13759 0.07454 C 0.1421 0.07763 0.17709 0.01343 0.18212 0.0159 C 0.18481 0.02006 0.15894 0.08812 0.16433 0.0909 C 0.16546 0.09151 0.16606 0.09229 0.1671 0.0929 C 0.17023 0.09491 0.1711 0.09506 0.175 0.0963 C 0.17683 0.09877 0.20165 0.02994 0.20591 0.03164 C 0.20825 0.03148 0.24731 0.0784 0.2441 0.09043 C 0.24862 0.07346 0.22518 -0.05571 0.23299 -0.06991 C 0.2408 -0.0841 0.30643 -0.01342 0.2908 0.00509 C 0.27518 0.02361 0.177 0.03843 0.13924 0.04121 C 0.10148 0.04398 0.07153 0.03056 0.06424 0.02176 C 0.05695 0.01296 0.08507 -0.00555 0.09549 -0.01157 C 0.10591 -0.01759 0.12023 -0.01373 0.12674 -0.01435 " pathEditMode="relative" rAng="0" ptsTypes="AAAfffffffffffff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7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092227" y="2466392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66800" y="313597"/>
            <a:ext cx="14678092" cy="6985200"/>
            <a:chOff x="-787221" y="-2076383"/>
            <a:chExt cx="19570790" cy="9313601"/>
          </a:xfrm>
        </p:grpSpPr>
        <p:sp>
          <p:nvSpPr>
            <p:cNvPr id="14" name="TextBox 14"/>
            <p:cNvSpPr txBox="1"/>
            <p:nvPr/>
          </p:nvSpPr>
          <p:spPr>
            <a:xfrm>
              <a:off x="9105990" y="-2076383"/>
              <a:ext cx="9677579" cy="2104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 smtClean="0">
                <a:solidFill>
                  <a:srgbClr val="FFFFFF"/>
                </a:solidFill>
                <a:latin typeface="Nunito Sans Regular"/>
              </a:endParaRPr>
            </a:p>
            <a:p>
              <a:pPr algn="just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b="1" dirty="0" smtClean="0">
                  <a:solidFill>
                    <a:schemeClr val="accent6">
                      <a:lumMod val="75000"/>
                    </a:schemeClr>
                  </a:solidFill>
                  <a:latin typeface="Nunito Sans Regular"/>
                </a:rPr>
                <a:t>Đố bé </a:t>
              </a:r>
              <a:r>
                <a:rPr lang="vi-VN" sz="5400" b="1" spc="-300" dirty="0" smtClean="0">
                  <a:solidFill>
                    <a:schemeClr val="accent6">
                      <a:lumMod val="75000"/>
                    </a:schemeClr>
                  </a:solidFill>
                  <a:latin typeface="Nunito Sans Regular"/>
                </a:rPr>
                <a:t>đâu</a:t>
              </a:r>
              <a:r>
                <a:rPr lang="vi-VN" sz="5400" b="1" dirty="0" smtClean="0">
                  <a:solidFill>
                    <a:schemeClr val="accent6">
                      <a:lumMod val="75000"/>
                    </a:schemeClr>
                  </a:solidFill>
                  <a:latin typeface="Nunito Sans Regular"/>
                </a:rPr>
                <a:t> là hình tròn?</a:t>
              </a:r>
              <a:endParaRPr lang="en-US" sz="5400" b="1" dirty="0">
                <a:solidFill>
                  <a:schemeClr val="accent6">
                    <a:lumMod val="75000"/>
                  </a:schemeClr>
                </a:solidFill>
                <a:latin typeface="Nunito Sans Regular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787221" y="1492053"/>
              <a:ext cx="8964587" cy="5745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8000" u="none" dirty="0" smtClean="0">
                  <a:solidFill>
                    <a:srgbClr val="FF0000"/>
                  </a:solidFill>
                  <a:latin typeface="Baloo"/>
                </a:rPr>
                <a:t>Hoạt động </a:t>
              </a:r>
              <a:r>
                <a:rPr lang="en-US" sz="8000" u="none" dirty="0" smtClean="0">
                  <a:solidFill>
                    <a:srgbClr val="FF0000"/>
                  </a:solidFill>
                  <a:latin typeface="Baloo"/>
                </a:rPr>
                <a:t>3 </a:t>
              </a:r>
              <a:r>
                <a:rPr lang="en-US" sz="8000" u="none" dirty="0" err="1" smtClean="0">
                  <a:solidFill>
                    <a:srgbClr val="FF0000"/>
                  </a:solidFill>
                  <a:latin typeface="Baloo"/>
                </a:rPr>
                <a:t>trò</a:t>
              </a:r>
              <a:r>
                <a:rPr lang="en-US" sz="8000" u="none" dirty="0" smtClean="0">
                  <a:solidFill>
                    <a:srgbClr val="FF0000"/>
                  </a:solidFill>
                  <a:latin typeface="Baloo"/>
                </a:rPr>
                <a:t> </a:t>
              </a:r>
              <a:r>
                <a:rPr lang="en-US" sz="8000" u="none" dirty="0" err="1" smtClean="0">
                  <a:solidFill>
                    <a:srgbClr val="FF0000"/>
                  </a:solidFill>
                  <a:latin typeface="Baloo"/>
                </a:rPr>
                <a:t>chơi</a:t>
              </a:r>
              <a:r>
                <a:rPr lang="en-US" sz="8000" u="none" dirty="0" smtClean="0">
                  <a:solidFill>
                    <a:srgbClr val="FF0000"/>
                  </a:solidFill>
                  <a:latin typeface="Baloo"/>
                </a:rPr>
                <a:t> 1: </a:t>
              </a:r>
              <a:endParaRPr lang="vi-VN" sz="8000" u="none" dirty="0" smtClean="0">
                <a:solidFill>
                  <a:srgbClr val="FF0000"/>
                </a:solidFill>
                <a:latin typeface="Baloo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8000" dirty="0" smtClean="0">
                  <a:solidFill>
                    <a:srgbClr val="FF0000"/>
                  </a:solidFill>
                  <a:latin typeface="Baloo"/>
                </a:rPr>
                <a:t>Bé Tài Năng</a:t>
              </a:r>
              <a:endParaRPr lang="vi-VN" sz="8000" dirty="0">
                <a:solidFill>
                  <a:srgbClr val="FF0000"/>
                </a:solidFill>
                <a:latin typeface="Baloo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8920518" y="2781206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2115800" y="2575719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40396" y="5784741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ĐỐ ĐÂU LÀ HÌNH TRÒN2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40670" y="1238769"/>
            <a:ext cx="609600" cy="609600"/>
          </a:xfrm>
          <a:prstGeom prst="rect">
            <a:avLst/>
          </a:prstGeom>
        </p:spPr>
      </p:pic>
      <p:pic>
        <p:nvPicPr>
          <p:cNvPr id="11" name="HÌNH VUÔNG BIẾN MẤT 3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0200" y="71887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994808" y="2172555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657216" y="144045"/>
            <a:ext cx="15420206" cy="5914267"/>
            <a:chOff x="0" y="-2302452"/>
            <a:chExt cx="20560275" cy="7885691"/>
          </a:xfrm>
        </p:grpSpPr>
        <p:sp>
          <p:nvSpPr>
            <p:cNvPr id="14" name="TextBox 14"/>
            <p:cNvSpPr txBox="1"/>
            <p:nvPr/>
          </p:nvSpPr>
          <p:spPr>
            <a:xfrm>
              <a:off x="9384275" y="-2302452"/>
              <a:ext cx="11176000" cy="2104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 smtClean="0">
                <a:solidFill>
                  <a:srgbClr val="FFFFFF"/>
                </a:solidFill>
                <a:latin typeface="Nunito Sans Regular"/>
              </a:endParaRPr>
            </a:p>
            <a:p>
              <a:pPr algn="just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dirty="0" smtClean="0">
                  <a:solidFill>
                    <a:srgbClr val="FF0000"/>
                  </a:solidFill>
                  <a:latin typeface="Nunito Sans Regular"/>
                </a:rPr>
                <a:t>Đố bé </a:t>
              </a:r>
              <a:r>
                <a:rPr lang="vi-VN" sz="5400" spc="-300" dirty="0" smtClean="0">
                  <a:solidFill>
                    <a:srgbClr val="FF0000"/>
                  </a:solidFill>
                  <a:latin typeface="Nunito Sans Regular"/>
                </a:rPr>
                <a:t>đâu</a:t>
              </a:r>
              <a:r>
                <a:rPr lang="vi-VN" sz="5400" dirty="0" smtClean="0">
                  <a:solidFill>
                    <a:srgbClr val="FF0000"/>
                  </a:solidFill>
                  <a:latin typeface="Nunito Sans Regular"/>
                </a:rPr>
                <a:t> là hình vuông?</a:t>
              </a:r>
              <a:endParaRPr lang="en-US" sz="5400" dirty="0">
                <a:solidFill>
                  <a:srgbClr val="FF0000"/>
                </a:solidFill>
                <a:latin typeface="Nunito Sans Regular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61925"/>
              <a:ext cx="8964587" cy="5745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8000" u="none" dirty="0" smtClean="0">
                  <a:solidFill>
                    <a:srgbClr val="FF0000"/>
                  </a:solidFill>
                  <a:latin typeface="Baloo"/>
                </a:rPr>
                <a:t>Hoạt động </a:t>
              </a:r>
              <a:r>
                <a:rPr lang="en-US" sz="8000" u="none" dirty="0" smtClean="0">
                  <a:solidFill>
                    <a:srgbClr val="FF0000"/>
                  </a:solidFill>
                  <a:latin typeface="Baloo"/>
                </a:rPr>
                <a:t>3 </a:t>
              </a:r>
              <a:r>
                <a:rPr lang="en-US" sz="8000" u="none" dirty="0" err="1" smtClean="0">
                  <a:solidFill>
                    <a:srgbClr val="FF0000"/>
                  </a:solidFill>
                  <a:latin typeface="Baloo"/>
                </a:rPr>
                <a:t>trò</a:t>
              </a:r>
              <a:r>
                <a:rPr lang="en-US" sz="8000" u="none" dirty="0" smtClean="0">
                  <a:solidFill>
                    <a:srgbClr val="FF0000"/>
                  </a:solidFill>
                  <a:latin typeface="Baloo"/>
                </a:rPr>
                <a:t> </a:t>
              </a:r>
              <a:r>
                <a:rPr lang="en-US" sz="8000" u="none" dirty="0" err="1" smtClean="0">
                  <a:solidFill>
                    <a:srgbClr val="FF0000"/>
                  </a:solidFill>
                  <a:latin typeface="Baloo"/>
                </a:rPr>
                <a:t>chơi</a:t>
              </a:r>
              <a:r>
                <a:rPr lang="en-US" sz="8000" u="none" dirty="0" smtClean="0">
                  <a:solidFill>
                    <a:srgbClr val="FF0000"/>
                  </a:solidFill>
                  <a:latin typeface="Baloo"/>
                </a:rPr>
                <a:t> 1:</a:t>
              </a:r>
              <a:endParaRPr lang="vi-VN" sz="8000" u="none" dirty="0" smtClean="0">
                <a:solidFill>
                  <a:srgbClr val="FF0000"/>
                </a:solidFill>
                <a:latin typeface="Baloo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8000" dirty="0" smtClean="0">
                  <a:solidFill>
                    <a:srgbClr val="FF0000"/>
                  </a:solidFill>
                  <a:latin typeface="Baloo"/>
                </a:rPr>
                <a:t>Bé Tài Năng</a:t>
              </a:r>
              <a:endParaRPr lang="vi-VN" sz="8000" dirty="0">
                <a:solidFill>
                  <a:srgbClr val="FF0000"/>
                </a:solidFill>
                <a:latin typeface="Baloo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9829800" y="2544317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3298881" y="2335516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03948" y="5085402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58670" y="873773"/>
            <a:ext cx="15140070" cy="6422485"/>
            <a:chOff x="-280734" y="-1457140"/>
            <a:chExt cx="19885430" cy="8144694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endParaRPr lang="en-US" sz="2400" u="none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342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vi-VN" sz="3600" u="sng" dirty="0" smtClean="0">
                  <a:solidFill>
                    <a:srgbClr val="FF0000"/>
                  </a:solidFill>
                  <a:latin typeface="Nunito Sans Bold Bold"/>
                </a:rPr>
                <a:t>Tìm đồ vật quanh nhà có dạng hình tròn</a:t>
              </a:r>
              <a:r>
                <a:rPr lang="en-US" sz="3600" u="sng" dirty="0" smtClean="0">
                  <a:solidFill>
                    <a:srgbClr val="FF0000"/>
                  </a:solidFill>
                  <a:latin typeface="Nunito Sans Bold Bold"/>
                </a:rPr>
                <a:t>?</a:t>
              </a:r>
              <a:r>
                <a:rPr lang="vi-VN" sz="3600" u="sng" dirty="0" smtClean="0">
                  <a:solidFill>
                    <a:srgbClr val="FF0000"/>
                  </a:solidFill>
                  <a:latin typeface="Nunito Sans Bold Bold"/>
                </a:rPr>
                <a:t> </a:t>
              </a:r>
              <a:endParaRPr lang="en-US" sz="3600" u="sng" dirty="0">
                <a:solidFill>
                  <a:srgbClr val="FF0000"/>
                </a:solidFill>
                <a:latin typeface="Nunito Sans Bold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80734" y="-1457140"/>
              <a:ext cx="19885430" cy="1561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vi-VN" sz="8000" dirty="0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Hoạt động 3</a:t>
              </a:r>
              <a:r>
                <a:rPr lang="en-US" sz="8000" dirty="0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 :</a:t>
              </a:r>
              <a:r>
                <a:rPr lang="en-US" sz="8000" dirty="0" err="1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Trò</a:t>
              </a:r>
              <a:r>
                <a:rPr lang="en-US" sz="8000" dirty="0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 </a:t>
              </a:r>
              <a:r>
                <a:rPr lang="en-US" sz="8000" dirty="0" err="1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chơi</a:t>
              </a:r>
              <a:r>
                <a:rPr lang="en-US" sz="8000" dirty="0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 2: </a:t>
              </a:r>
              <a:r>
                <a:rPr lang="en-US" sz="8000" dirty="0" err="1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Bé</a:t>
              </a:r>
              <a:r>
                <a:rPr lang="en-US" sz="8000" dirty="0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 </a:t>
              </a:r>
              <a:r>
                <a:rPr lang="en-US" sz="8000" dirty="0" err="1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tài</a:t>
              </a:r>
              <a:r>
                <a:rPr lang="en-US" sz="8000" dirty="0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 </a:t>
              </a:r>
              <a:r>
                <a:rPr lang="en-US" sz="8000" dirty="0" err="1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ba</a:t>
              </a:r>
              <a:endParaRPr lang="vi-VN" sz="8000" dirty="0" smtClean="0">
                <a:solidFill>
                  <a:srgbClr val="FFFFFF"/>
                </a:solidFill>
                <a:latin typeface="Baloo" charset="0"/>
                <a:cs typeface="Baloo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58670" y="873773"/>
            <a:ext cx="15140070" cy="6422485"/>
            <a:chOff x="-280734" y="-1457140"/>
            <a:chExt cx="19885430" cy="8144694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51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vi-VN" sz="3600" u="sng" dirty="0" smtClean="0">
                  <a:solidFill>
                    <a:srgbClr val="FF0000"/>
                  </a:solidFill>
                  <a:latin typeface="Nunito Sans Bold Bold"/>
                </a:rPr>
                <a:t>Tìm đồ vật quanh nhà có dạng hình </a:t>
              </a:r>
              <a:r>
                <a:rPr lang="en-US" sz="3600" u="sng" dirty="0" err="1" smtClean="0">
                  <a:solidFill>
                    <a:srgbClr val="FF0000"/>
                  </a:solidFill>
                  <a:latin typeface="Nunito Sans Bold Bold"/>
                </a:rPr>
                <a:t>vuông</a:t>
              </a:r>
              <a:r>
                <a:rPr lang="en-US" sz="3600" u="sng" dirty="0" smtClean="0">
                  <a:solidFill>
                    <a:srgbClr val="FF0000"/>
                  </a:solidFill>
                  <a:latin typeface="Nunito Sans Bold Bold"/>
                </a:rPr>
                <a:t>?</a:t>
              </a:r>
              <a:endParaRPr lang="en-US" sz="3600" u="sng" dirty="0">
                <a:solidFill>
                  <a:srgbClr val="FF0000"/>
                </a:solidFill>
                <a:latin typeface="Nunito Sans Bold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80734" y="-1457140"/>
              <a:ext cx="19885430" cy="1561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vi-VN" sz="8000" dirty="0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Hoạt động 3</a:t>
              </a:r>
              <a:r>
                <a:rPr lang="en-US" sz="8000" dirty="0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 :</a:t>
              </a:r>
              <a:r>
                <a:rPr lang="en-US" sz="8000" dirty="0" err="1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Trò</a:t>
              </a:r>
              <a:r>
                <a:rPr lang="en-US" sz="8000" dirty="0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 </a:t>
              </a:r>
              <a:r>
                <a:rPr lang="en-US" sz="8000" dirty="0" err="1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chơi</a:t>
              </a:r>
              <a:r>
                <a:rPr lang="en-US" sz="8000" dirty="0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 2: </a:t>
              </a:r>
              <a:r>
                <a:rPr lang="en-US" sz="8000" dirty="0" err="1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Bé</a:t>
              </a:r>
              <a:r>
                <a:rPr lang="en-US" sz="8000" dirty="0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 </a:t>
              </a:r>
              <a:r>
                <a:rPr lang="en-US" sz="8000" dirty="0" err="1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tài</a:t>
              </a:r>
              <a:r>
                <a:rPr lang="en-US" sz="8000" dirty="0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 </a:t>
              </a:r>
              <a:r>
                <a:rPr lang="en-US" sz="8000" dirty="0" err="1" smtClean="0">
                  <a:solidFill>
                    <a:srgbClr val="FFFFFF"/>
                  </a:solidFill>
                  <a:latin typeface="Baloo" charset="0"/>
                  <a:cs typeface="Baloo" charset="0"/>
                </a:rPr>
                <a:t>ba</a:t>
              </a:r>
              <a:endParaRPr lang="vi-VN" sz="8000" dirty="0" smtClean="0">
                <a:solidFill>
                  <a:srgbClr val="FFFFFF"/>
                </a:solidFill>
                <a:latin typeface="Baloo" charset="0"/>
                <a:cs typeface="Baloo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2918387">
            <a:off x="9702400" y="6995149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91BE4A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252444"/>
            <a:ext cx="10232645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Baloo"/>
              </a:rPr>
              <a:t>Mục tiêu và Quy tắc của lớp học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360251">
            <a:off x="8590512" y="152325"/>
            <a:ext cx="1106977" cy="1054641"/>
            <a:chOff x="0" y="0"/>
            <a:chExt cx="1772920" cy="1689100"/>
          </a:xfrm>
        </p:grpSpPr>
        <p:sp>
          <p:nvSpPr>
            <p:cNvPr id="8" name="Freeform 8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60251">
            <a:off x="13006124" y="2365693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2" name="Freeform 12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42055" y="117947"/>
            <a:ext cx="15999175" cy="9204414"/>
            <a:chOff x="-355599" y="-5315633"/>
            <a:chExt cx="21332234" cy="12272551"/>
          </a:xfrm>
        </p:grpSpPr>
        <p:grpSp>
          <p:nvGrpSpPr>
            <p:cNvPr id="18" name="Group 18"/>
            <p:cNvGrpSpPr/>
            <p:nvPr/>
          </p:nvGrpSpPr>
          <p:grpSpPr>
            <a:xfrm>
              <a:off x="-355599" y="-5315633"/>
              <a:ext cx="21332234" cy="12272551"/>
              <a:chOff x="-73510" y="-1098856"/>
              <a:chExt cx="4409833" cy="253700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73510" y="213247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Freeform 19"/>
              <p:cNvSpPr/>
              <p:nvPr/>
            </p:nvSpPr>
            <p:spPr>
              <a:xfrm>
                <a:off x="2589740" y="-1098856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91442" y="1458557"/>
              <a:ext cx="6954880" cy="46782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accent2"/>
                  </a:solidFill>
                  <a:latin typeface="Times New Roman" pitchFamily="18" charset="0"/>
                </a:rPr>
                <a:t>2. </a:t>
              </a:r>
              <a:r>
                <a:rPr lang="en-US" sz="2600" b="1" dirty="0" err="1">
                  <a:solidFill>
                    <a:schemeClr val="accent2"/>
                  </a:solidFill>
                  <a:latin typeface="Times New Roman" pitchFamily="18" charset="0"/>
                </a:rPr>
                <a:t>Kĩ</a:t>
              </a:r>
              <a:r>
                <a:rPr lang="en-US" sz="2600" b="1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accent2"/>
                  </a:solidFill>
                  <a:latin typeface="Times New Roman" pitchFamily="18" charset="0"/>
                </a:rPr>
                <a:t>năng</a:t>
              </a:r>
              <a:endParaRPr lang="vi-VN" sz="2600" b="1" dirty="0" smtClean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endParaRPr lang="vi-VN" sz="2400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 err="1" smtClean="0">
                  <a:solidFill>
                    <a:schemeClr val="accent2"/>
                  </a:solidFill>
                  <a:latin typeface="Times New Roman" pitchFamily="18" charset="0"/>
                </a:rPr>
                <a:t>Rèn</a:t>
              </a:r>
              <a:r>
                <a:rPr lang="en-US" sz="2400" dirty="0" smtClean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quan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sát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, so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sánh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sờ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hình</a:t>
              </a:r>
              <a:endParaRPr lang="vi-VN" sz="2400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2"/>
                  </a:solidFill>
                  <a:latin typeface="Times New Roman" pitchFamily="18" charset="0"/>
                </a:rPr>
                <a:t>Phát</a:t>
              </a:r>
              <a:r>
                <a:rPr lang="en-US" sz="2400" dirty="0" smtClean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triển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ngôn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ngữ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tư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duy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rèn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phát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âm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.</a:t>
              </a:r>
              <a:endParaRPr lang="vi-VN" sz="2400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vi-VN" sz="2400" dirty="0" smtClean="0">
                  <a:solidFill>
                    <a:schemeClr val="accent2"/>
                  </a:solidFill>
                  <a:latin typeface="Times New Roman" pitchFamily="18" charset="0"/>
                </a:rPr>
                <a:t>Trẻ </a:t>
              </a:r>
              <a:r>
                <a:rPr lang="vi-VN" sz="2400" dirty="0">
                  <a:solidFill>
                    <a:schemeClr val="accent2"/>
                  </a:solidFill>
                  <a:latin typeface="Times New Roman" pitchFamily="18" charset="0"/>
                </a:rPr>
                <a:t>biết c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hơi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trò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chơi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theo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yêu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cầu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của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cô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564144" y="4878347"/>
            <a:ext cx="6336722" cy="4444014"/>
            <a:chOff x="0" y="0"/>
            <a:chExt cx="8448963" cy="5925352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8448963" cy="5925352"/>
              <a:chOff x="0" y="0"/>
              <a:chExt cx="1746583" cy="122489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947425" y="354685"/>
              <a:ext cx="6659135" cy="5416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6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6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26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endParaRPr lang="vi-VN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vi-VN" sz="2400" dirty="0" smtClean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itchFamily="18" charset="0"/>
                </a:rPr>
                <a:t>  </a:t>
              </a:r>
              <a:r>
                <a:rPr lang="vi-VN" sz="2400" dirty="0" smtClean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vi-VN" sz="2400" dirty="0">
                  <a:solidFill>
                    <a:schemeClr val="accent2"/>
                  </a:solidFill>
                  <a:latin typeface="Times New Roman" pitchFamily="18" charset="0"/>
                </a:rPr>
                <a:t>Trẻ biết lắng nghe và mạnh dạn trả lời câu hỏi đúng theo yêu cầu của cô.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 </a:t>
              </a:r>
              <a:r>
                <a:rPr lang="vi-VN" sz="2400" dirty="0" smtClean="0">
                  <a:solidFill>
                    <a:schemeClr val="accent2"/>
                  </a:solidFill>
                  <a:latin typeface="Times New Roman" pitchFamily="18" charset="0"/>
                </a:rPr>
                <a:t>Trẻ </a:t>
              </a:r>
              <a:r>
                <a:rPr lang="vi-VN" sz="2400" dirty="0">
                  <a:solidFill>
                    <a:schemeClr val="accent2"/>
                  </a:solidFill>
                  <a:latin typeface="Times New Roman" pitchFamily="18" charset="0"/>
                </a:rPr>
                <a:t>hứng thú trong giờ học, tích cực tham gia vào các hoạt đông.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 </a:t>
              </a:r>
              <a:r>
                <a:rPr lang="en-US" sz="2400" dirty="0" err="1" smtClean="0">
                  <a:solidFill>
                    <a:schemeClr val="accent2"/>
                  </a:solidFill>
                  <a:latin typeface="Times New Roman" pitchFamily="18" charset="0"/>
                </a:rPr>
                <a:t>Giáo</a:t>
              </a:r>
              <a:r>
                <a:rPr lang="en-US" sz="2400" dirty="0" smtClean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dục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trẻ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kính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trọng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người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trên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giữ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gìn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dùng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Times New Roman" pitchFamily="18" charset="0"/>
                </a:rPr>
                <a:t>chơi</a:t>
              </a:r>
              <a:endParaRPr lang="en-US" sz="240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50701" y="5553015"/>
            <a:ext cx="4136075" cy="3940552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3820281" y="8853818"/>
            <a:ext cx="3033642" cy="404482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sp>
        <p:nvSpPr>
          <p:cNvPr id="29" name="TextBox 28"/>
          <p:cNvSpPr txBox="1"/>
          <p:nvPr/>
        </p:nvSpPr>
        <p:spPr>
          <a:xfrm>
            <a:off x="10732505" y="555602"/>
            <a:ext cx="54980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</a:rPr>
              <a:t>Kiến</a:t>
            </a:r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  <a:latin typeface="Times New Roman" pitchFamily="18" charset="0"/>
              </a:rPr>
              <a:t>thức</a:t>
            </a:r>
            <a:endParaRPr lang="vi-VN" sz="26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endParaRPr lang="vi-VN" sz="16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vi-VN" sz="2400" dirty="0" smtClean="0">
                <a:solidFill>
                  <a:schemeClr val="accent2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phân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biệt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gọi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đúng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endParaRPr lang="vi-VN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vi-VN" sz="2400" dirty="0" smtClean="0">
                <a:solidFill>
                  <a:schemeClr val="accent2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dùng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chơi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dạng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96733" y="2826095"/>
            <a:ext cx="6176969" cy="61769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913602"/>
            <a:ext cx="16230600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vi-VN" sz="9600" dirty="0" smtClean="0">
                <a:solidFill>
                  <a:srgbClr val="FFFFFF"/>
                </a:solidFill>
                <a:latin typeface="Baloo" charset="0"/>
                <a:cs typeface="Baloo" charset="0"/>
              </a:rPr>
              <a:t>Hoạt động 1: Ổn định</a:t>
            </a:r>
            <a:endParaRPr lang="en-US" sz="9600" dirty="0">
              <a:solidFill>
                <a:srgbClr val="FFFFFF"/>
              </a:solidFill>
              <a:latin typeface="Baloo" charset="0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TextBox 29"/>
          <p:cNvSpPr txBox="1"/>
          <p:nvPr/>
        </p:nvSpPr>
        <p:spPr>
          <a:xfrm>
            <a:off x="8479772" y="4892853"/>
            <a:ext cx="481089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dirty="0" smtClean="0">
                <a:solidFill>
                  <a:schemeClr val="accent4"/>
                </a:solidFill>
                <a:latin typeface="Baloo" charset="0"/>
                <a:cs typeface="Baloo" charset="0"/>
              </a:rPr>
              <a:t>Cho trẻ chơi trò chơi</a:t>
            </a:r>
          </a:p>
          <a:p>
            <a:pPr algn="ctr"/>
            <a:r>
              <a:rPr lang="vi-VN" sz="4400" dirty="0" smtClean="0">
                <a:solidFill>
                  <a:schemeClr val="accent4"/>
                </a:solidFill>
                <a:latin typeface="Baloo" charset="0"/>
                <a:cs typeface="Baloo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chemeClr val="accent4"/>
                </a:solidFill>
                <a:latin typeface="Baloo" charset="0"/>
                <a:cs typeface="Baloo" charset="0"/>
              </a:rPr>
              <a:t>Gi</a:t>
            </a:r>
            <a:r>
              <a:rPr lang="vi-VN" sz="4400" dirty="0" smtClean="0">
                <a:solidFill>
                  <a:schemeClr val="accent4"/>
                </a:solidFill>
                <a:latin typeface="Baloo" charset="0"/>
                <a:cs typeface="Baloo" charset="0"/>
              </a:rPr>
              <a:t>ấu tay</a:t>
            </a:r>
            <a:r>
              <a:rPr lang="en-US" sz="4400" dirty="0" smtClean="0">
                <a:solidFill>
                  <a:schemeClr val="accent4"/>
                </a:solidFill>
                <a:latin typeface="Baloo" charset="0"/>
                <a:cs typeface="Baloo" charset="0"/>
              </a:rPr>
              <a:t> </a:t>
            </a:r>
            <a:endParaRPr lang="en-US" sz="4400" dirty="0">
              <a:solidFill>
                <a:schemeClr val="accent4"/>
              </a:solidFill>
              <a:latin typeface="Baloo" charset="0"/>
              <a:cs typeface="Baloo" charset="0"/>
            </a:endParaRPr>
          </a:p>
        </p:txBody>
      </p:sp>
      <p:pic>
        <p:nvPicPr>
          <p:cNvPr id="9" name="ghi giấu tay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080794" y="68941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67920" y="2367812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22973" y="251253"/>
            <a:ext cx="14211513" cy="8300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vi-VN" sz="7000" dirty="0" smtClean="0">
                <a:solidFill>
                  <a:srgbClr val="FF0000"/>
                </a:solidFill>
                <a:latin typeface="Baloo" charset="0"/>
                <a:cs typeface="Baloo" charset="0"/>
              </a:rPr>
              <a:t>Hoạt động </a:t>
            </a:r>
            <a:r>
              <a:rPr lang="en-US" sz="7000" dirty="0" smtClean="0">
                <a:solidFill>
                  <a:srgbClr val="FF0000"/>
                </a:solidFill>
                <a:latin typeface="Baloo" charset="0"/>
                <a:cs typeface="Baloo" charset="0"/>
              </a:rPr>
              <a:t>2: </a:t>
            </a:r>
            <a:r>
              <a:rPr lang="en-US" sz="7000" dirty="0" err="1" smtClean="0">
                <a:solidFill>
                  <a:srgbClr val="FF0000"/>
                </a:solidFill>
                <a:latin typeface="Baloo" charset="0"/>
                <a:cs typeface="Baloo" charset="0"/>
              </a:rPr>
              <a:t>nội</a:t>
            </a:r>
            <a:r>
              <a:rPr lang="en-US" sz="7000" dirty="0" smtClean="0">
                <a:solidFill>
                  <a:srgbClr val="FF0000"/>
                </a:solidFill>
                <a:latin typeface="Baloo" charset="0"/>
                <a:cs typeface="Baloo" charset="0"/>
              </a:rPr>
              <a:t> dung</a:t>
            </a:r>
          </a:p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Baloo" charset="0"/>
                <a:cs typeface="Baloo" charset="0"/>
              </a:rPr>
              <a:t>Bé</a:t>
            </a:r>
            <a:r>
              <a:rPr lang="en-US" sz="3600" dirty="0" smtClean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loo" charset="0"/>
                <a:cs typeface="Baloo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loo" charset="0"/>
                <a:cs typeface="Baloo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loo" charset="0"/>
                <a:cs typeface="Baloo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Baloo" charset="0"/>
                <a:cs typeface="Baloo" charset="0"/>
              </a:rPr>
              <a:t>vuông</a:t>
            </a:r>
            <a:endParaRPr lang="en-US" sz="3600" dirty="0" smtClean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 smtClean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lvl="0"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77" y="4690664"/>
            <a:ext cx="4254797" cy="3996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76295" y="3402223"/>
            <a:ext cx="1108359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vi-VN" sz="2800" u="sng" dirty="0">
                <a:solidFill>
                  <a:srgbClr val="FFFFFF"/>
                </a:solidFill>
                <a:latin typeface="Nunito Sans Bold Bold"/>
              </a:rPr>
              <a:t>Các </a:t>
            </a:r>
            <a:r>
              <a:rPr lang="vi-VN" sz="2800" u="sng" dirty="0" smtClean="0">
                <a:solidFill>
                  <a:srgbClr val="FFFFFF"/>
                </a:solidFill>
                <a:latin typeface="Nunito Sans Bold Bold"/>
              </a:rPr>
              <a:t>con</a:t>
            </a:r>
            <a:r>
              <a:rPr lang="en-US" sz="2800" u="sng" dirty="0" smtClean="0">
                <a:solidFill>
                  <a:srgbClr val="FFFFFF"/>
                </a:solidFill>
                <a:latin typeface="Nunito Sans Bold Bold"/>
              </a:rPr>
              <a:t>, </a:t>
            </a:r>
            <a:r>
              <a:rPr lang="vi-VN" sz="2800" u="sng" dirty="0" smtClean="0">
                <a:solidFill>
                  <a:srgbClr val="FFFFFF"/>
                </a:solidFill>
                <a:latin typeface="Nunito Sans Bold Bold"/>
              </a:rPr>
              <a:t>hãy </a:t>
            </a:r>
            <a:r>
              <a:rPr lang="vi-VN" sz="2800" u="sng" dirty="0">
                <a:solidFill>
                  <a:srgbClr val="FFFFFF"/>
                </a:solidFill>
                <a:latin typeface="Nunito Sans Bold Bold"/>
              </a:rPr>
              <a:t>đoán xem trong hộp quà có gì </a:t>
            </a:r>
            <a:r>
              <a:rPr lang="vi-VN" sz="2800" u="sng" dirty="0" smtClean="0">
                <a:solidFill>
                  <a:srgbClr val="FFFFFF"/>
                </a:solidFill>
                <a:latin typeface="Nunito Sans Bold Bold"/>
              </a:rPr>
              <a:t>nhé</a:t>
            </a:r>
            <a:r>
              <a:rPr lang="en-US" sz="2800" u="sng" dirty="0" smtClean="0">
                <a:solidFill>
                  <a:srgbClr val="FFFFFF"/>
                </a:solidFill>
                <a:latin typeface="Nunito Sans Bold Bold"/>
              </a:rPr>
              <a:t>!</a:t>
            </a:r>
            <a:endParaRPr lang="vi-VN" sz="2800" u="sng" dirty="0">
              <a:solidFill>
                <a:srgbClr val="FFFFFF"/>
              </a:solidFill>
              <a:latin typeface="Nunito Sans Bold Bold"/>
            </a:endParaRPr>
          </a:p>
        </p:txBody>
      </p:sp>
      <p:pic>
        <p:nvPicPr>
          <p:cNvPr id="11" name="món quà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676941" y="3385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44376" y="109009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8350">
            <a:off x="2047846" y="3388684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88" y="3549638"/>
            <a:ext cx="4254797" cy="39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8350">
            <a:off x="1701932" y="4203576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65400" y="1578660"/>
            <a:ext cx="9653067" cy="864200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10409695" y="4381500"/>
            <a:ext cx="3564475" cy="315527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40993" y="799445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955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5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8350">
            <a:off x="1092564" y="4465883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3676295" y="3402223"/>
            <a:ext cx="11083590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endParaRPr lang="vi-VN" sz="2600" u="sng" dirty="0">
              <a:solidFill>
                <a:srgbClr val="FFFFFF"/>
              </a:solidFill>
              <a:latin typeface="Nunito Sans Bold Bold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74625" y="6477000"/>
            <a:ext cx="609600" cy="609600"/>
          </a:xfr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598437" y="2485762"/>
            <a:ext cx="12351575" cy="838813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6446927" y="5102191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Bản ghi Mới 24 lăn hình tròn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88837" y="8834252"/>
            <a:ext cx="609600" cy="609600"/>
          </a:xfrm>
          <a:prstGeom prst="rect">
            <a:avLst/>
          </a:prstGeom>
        </p:spPr>
      </p:pic>
      <p:pic>
        <p:nvPicPr>
          <p:cNvPr id="34" name="đường bao quanh lăn đc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46666" y="279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8" name="bomb.wav"/>
          </p:stSnd>
        </p:sndAc>
      </p:transition>
    </mc:Choice>
    <mc:Fallback xmlns="">
      <p:transition spd="slow">
        <p:sndAc>
          <p:stSnd>
            <p:snd r:embed="rId1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-0.00293 C 0.00582 -0.02052 0.01346 -0.03703 0.02874 -0.03703 C 0.04592 -0.03703 0.05174 -0.02052 0.05756 -0.00293 C 0.06519 0.01636 0.07084 0.03581 0.09002 0.03581 C 0.10729 0.03581 0.11311 0.01636 0.12075 -0.00293 C 0.12457 -0.02052 0.13229 -0.03703 0.14957 -0.03703 C 0.16485 -0.03703 0.17249 -0.02052 0.17822 -0.00293 C 0.18403 0.01636 0.19167 0.03581 0.20894 0.03581 C 0.22613 0.03581 0.23959 -0.00293 0.23959 -0.00278 C 0.2454 -0.02052 0.25104 -0.03703 0.26841 -0.03703 C 0.28551 -0.03703 0.29132 -0.02052 0.29714 -0.00293 C 0.30478 0.01636 0.31051 0.03581 0.3296 0.03581 C 0.34688 0.03581 0.35278 0.01636 0.35842 -0.00293 C 0.36606 -0.02052 0.37188 -0.03703 0.38915 -0.03703 C 0.40452 -0.03703 0.41216 -0.02052 0.4178 -0.00293 C 0.42361 0.01636 0.43125 0.03581 0.44861 0.03581 C 0.46572 0.03581 0.47153 0.01636 0.47926 -0.00293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23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0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3317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1998786" y="4535602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450" y="4778694"/>
            <a:ext cx="3732816" cy="37328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527465" y="1841449"/>
            <a:ext cx="111664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Giải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câu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đố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: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Hình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gì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bốn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cạnh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?</a:t>
            </a: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Dài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dài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bằng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nhau</a:t>
            </a:r>
            <a:endParaRPr lang="en-US" sz="2400" u="sng" dirty="0" smtClean="0">
              <a:solidFill>
                <a:srgbClr val="002060"/>
              </a:solidFill>
              <a:latin typeface="Nunito Sans Bold Bold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Xinh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xắn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đáng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yêu</a:t>
            </a:r>
            <a:endParaRPr lang="en-US" sz="2400" u="sng" dirty="0" smtClean="0">
              <a:solidFill>
                <a:srgbClr val="002060"/>
              </a:solidFill>
              <a:latin typeface="Nunito Sans Bold Bold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Đố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bé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hình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Nunito Sans Bold Bold"/>
              </a:rPr>
              <a:t>gì</a:t>
            </a:r>
            <a:r>
              <a:rPr lang="en-US" sz="2400" u="sng" dirty="0" smtClean="0">
                <a:solidFill>
                  <a:srgbClr val="002060"/>
                </a:solidFill>
                <a:latin typeface="Nunito Sans Bold Bold"/>
              </a:rPr>
              <a:t>?</a:t>
            </a:r>
            <a:endParaRPr lang="vi-VN" sz="2400" u="sng" dirty="0">
              <a:solidFill>
                <a:srgbClr val="002060"/>
              </a:solidFill>
              <a:latin typeface="Nunito Sans Bold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230111"/>
            <a:ext cx="12137296" cy="3222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439"/>
              </a:lnSpc>
              <a:spcBef>
                <a:spcPct val="0"/>
              </a:spcBef>
            </a:pPr>
            <a:r>
              <a:rPr lang="vi-VN" sz="7200" dirty="0">
                <a:solidFill>
                  <a:srgbClr val="FF0000"/>
                </a:solidFill>
                <a:latin typeface="Baloo" charset="0"/>
                <a:cs typeface="Baloo" charset="0"/>
              </a:rPr>
              <a:t>Hoạt động </a:t>
            </a:r>
            <a:r>
              <a:rPr lang="en-US" sz="7200" dirty="0">
                <a:solidFill>
                  <a:srgbClr val="FF0000"/>
                </a:solidFill>
                <a:latin typeface="Baloo" charset="0"/>
                <a:cs typeface="Baloo" charset="0"/>
              </a:rPr>
              <a:t>2: </a:t>
            </a:r>
            <a:r>
              <a:rPr lang="en-US" sz="7200" dirty="0" err="1">
                <a:solidFill>
                  <a:srgbClr val="FF0000"/>
                </a:solidFill>
                <a:latin typeface="Baloo" charset="0"/>
                <a:cs typeface="Baloo" charset="0"/>
              </a:rPr>
              <a:t>nội</a:t>
            </a:r>
            <a:r>
              <a:rPr lang="en-US" sz="7200" dirty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Baloo" charset="0"/>
                <a:cs typeface="Baloo" charset="0"/>
              </a:rPr>
              <a:t>dung</a:t>
            </a:r>
          </a:p>
          <a:p>
            <a:pPr lvl="0">
              <a:lnSpc>
                <a:spcPts val="13439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Baloo" charset="0"/>
                <a:cs typeface="Baloo" charset="0"/>
              </a:rPr>
              <a:t>B. </a:t>
            </a:r>
            <a:r>
              <a:rPr lang="en-US" sz="3200" dirty="0" err="1" smtClean="0">
                <a:solidFill>
                  <a:srgbClr val="FF0000"/>
                </a:solidFill>
                <a:latin typeface="Baloo" charset="0"/>
                <a:cs typeface="Baloo" charset="0"/>
              </a:rPr>
              <a:t>Bé</a:t>
            </a:r>
            <a:r>
              <a:rPr lang="en-US" sz="3200" dirty="0" smtClean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loo" charset="0"/>
                <a:cs typeface="Baloo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loo" charset="0"/>
                <a:cs typeface="Baloo" charset="0"/>
              </a:rPr>
              <a:t>hiểu</a:t>
            </a:r>
            <a:r>
              <a:rPr lang="en-US" sz="3200" dirty="0" smtClean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loo" charset="0"/>
                <a:cs typeface="Baloo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Baloo" charset="0"/>
                <a:cs typeface="Baloo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loo" charset="0"/>
                <a:cs typeface="Baloo" charset="0"/>
              </a:rPr>
              <a:t>vuông</a:t>
            </a:r>
            <a:endParaRPr lang="en-US" sz="3200" dirty="0">
              <a:solidFill>
                <a:srgbClr val="FF0000"/>
              </a:solidFill>
              <a:latin typeface="Baloo" charset="0"/>
              <a:cs typeface="Baloo" charset="0"/>
            </a:endParaRPr>
          </a:p>
        </p:txBody>
      </p:sp>
      <p:pic>
        <p:nvPicPr>
          <p:cNvPr id="10" name="câu đố hình vuông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20400" y="2843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9242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1387634" y="3388685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841891" y="9000145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2" name="Rectangle 31"/>
          <p:cNvSpPr/>
          <p:nvPr/>
        </p:nvSpPr>
        <p:spPr>
          <a:xfrm>
            <a:off x="10834676" y="4936328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34676" y="4786498"/>
            <a:ext cx="3461466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5400000">
            <a:off x="12594404" y="6502773"/>
            <a:ext cx="3582380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834675" y="8353876"/>
            <a:ext cx="3625833" cy="1250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8907206" y="6561765"/>
            <a:ext cx="3688263" cy="1666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đếm hình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31495" y="71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79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324</Words>
  <Application>Microsoft Office PowerPoint</Application>
  <PresentationFormat>Custom</PresentationFormat>
  <Paragraphs>48</Paragraphs>
  <Slides>14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Nunito Sans Bold Bold</vt:lpstr>
      <vt:lpstr>Baloo</vt:lpstr>
      <vt:lpstr>Times New Roman</vt:lpstr>
      <vt:lpstr>Arial</vt:lpstr>
      <vt:lpstr>Nunito Sans Bold</vt:lpstr>
      <vt:lpstr>Calibri</vt:lpstr>
      <vt:lpstr>Wingdings</vt:lpstr>
      <vt:lpstr>Nunito Sans Regular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HPPRO</dc:creator>
  <cp:lastModifiedBy>sefrg</cp:lastModifiedBy>
  <cp:revision>43</cp:revision>
  <dcterms:created xsi:type="dcterms:W3CDTF">2006-08-16T00:00:00Z</dcterms:created>
  <dcterms:modified xsi:type="dcterms:W3CDTF">2024-06-21T07:19:18Z</dcterms:modified>
  <dc:identifier>DAEqO63Z5fE</dc:identifier>
</cp:coreProperties>
</file>