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58" r:id="rId4"/>
    <p:sldId id="262" r:id="rId5"/>
    <p:sldId id="273" r:id="rId6"/>
    <p:sldId id="274" r:id="rId7"/>
    <p:sldId id="275" r:id="rId8"/>
    <p:sldId id="276" r:id="rId9"/>
    <p:sldId id="277" r:id="rId10"/>
    <p:sldId id="278" r:id="rId11"/>
    <p:sldId id="283" r:id="rId12"/>
    <p:sldId id="279" r:id="rId13"/>
    <p:sldId id="281" r:id="rId14"/>
    <p:sldId id="284" r:id="rId15"/>
    <p:sldId id="286" r:id="rId16"/>
    <p:sldId id="287" r:id="rId17"/>
    <p:sldId id="290" r:id="rId18"/>
    <p:sldId id="292" r:id="rId19"/>
    <p:sldId id="295" r:id="rId20"/>
    <p:sldId id="298" r:id="rId21"/>
    <p:sldId id="300" r:id="rId22"/>
    <p:sldId id="302" r:id="rId23"/>
    <p:sldId id="304" r:id="rId24"/>
    <p:sldId id="305" r:id="rId25"/>
    <p:sldId id="306" r:id="rId26"/>
    <p:sldId id="308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151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DCE4-ADF7-4464-B6A8-71B078D0F44A}" type="datetimeFigureOut">
              <a:rPr lang="en-US" smtClean="0"/>
              <a:t>6/23/2024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4A54-4617-4240-9040-57B3A5DE6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73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DCE4-ADF7-4464-B6A8-71B078D0F44A}" type="datetimeFigureOut">
              <a:rPr lang="en-US" smtClean="0"/>
              <a:t>6/23/2024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4A54-4617-4240-9040-57B3A5DE6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982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DCE4-ADF7-4464-B6A8-71B078D0F44A}" type="datetimeFigureOut">
              <a:rPr lang="en-US" smtClean="0"/>
              <a:t>6/23/2024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4A54-4617-4240-9040-57B3A5DE6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47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DCE4-ADF7-4464-B6A8-71B078D0F44A}" type="datetimeFigureOut">
              <a:rPr lang="en-US" smtClean="0"/>
              <a:t>6/23/2024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4A54-4617-4240-9040-57B3A5DE6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984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DCE4-ADF7-4464-B6A8-71B078D0F44A}" type="datetimeFigureOut">
              <a:rPr lang="en-US" smtClean="0"/>
              <a:t>6/23/2024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4A54-4617-4240-9040-57B3A5DE6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795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DCE4-ADF7-4464-B6A8-71B078D0F44A}" type="datetimeFigureOut">
              <a:rPr lang="en-US" smtClean="0"/>
              <a:t>6/23/2024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4A54-4617-4240-9040-57B3A5DE6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372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DCE4-ADF7-4464-B6A8-71B078D0F44A}" type="datetimeFigureOut">
              <a:rPr lang="en-US" smtClean="0"/>
              <a:t>6/23/2024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4A54-4617-4240-9040-57B3A5DE6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839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DCE4-ADF7-4464-B6A8-71B078D0F44A}" type="datetimeFigureOut">
              <a:rPr lang="en-US" smtClean="0"/>
              <a:t>6/23/2024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4A54-4617-4240-9040-57B3A5DE6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983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DCE4-ADF7-4464-B6A8-71B078D0F44A}" type="datetimeFigureOut">
              <a:rPr lang="en-US" smtClean="0"/>
              <a:t>6/23/2024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4A54-4617-4240-9040-57B3A5DE6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524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DCE4-ADF7-4464-B6A8-71B078D0F44A}" type="datetimeFigureOut">
              <a:rPr lang="en-US" smtClean="0"/>
              <a:t>6/23/2024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4A54-4617-4240-9040-57B3A5DE6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536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DCE4-ADF7-4464-B6A8-71B078D0F44A}" type="datetimeFigureOut">
              <a:rPr lang="en-US" smtClean="0"/>
              <a:t>6/23/2024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4A54-4617-4240-9040-57B3A5DE6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050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81DCE4-ADF7-4464-B6A8-71B078D0F44A}" type="datetimeFigureOut">
              <a:rPr lang="en-US" smtClean="0"/>
              <a:t>6/23/2024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0A4A54-4617-4240-9040-57B3A5DE6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965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5.gif"/><Relationship Id="rId2" Type="http://schemas.openxmlformats.org/officeDocument/2006/relationships/audio" Target="file:///E:\bai%20hat\do%20ban%20-%20mau%20giao%20-%20Copy.mp3" TargetMode="External"/><Relationship Id="rId1" Type="http://schemas.microsoft.com/office/2007/relationships/media" Target="file:///E:\bai%20hat\do%20ban%20-%20mau%20giao%20-%20Copy.mp3" TargetMode="Externa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gif"/><Relationship Id="rId2" Type="http://schemas.openxmlformats.org/officeDocument/2006/relationships/audio" Target="file:///E:\bai%20hat\do%20ban%20-%20mau%20giao%20-%20Copy.mp3" TargetMode="External"/><Relationship Id="rId1" Type="http://schemas.microsoft.com/office/2007/relationships/media" Target="file:///E:\bai%20hat\do%20ban%20-%20mau%20giao%20-%20Copy.mp3" TargetMode="Externa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21771" y="-2"/>
            <a:ext cx="9144000" cy="68580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pic>
        <p:nvPicPr>
          <p:cNvPr id="6149" name="Picture 7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09800" cy="211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8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206457" y="43656"/>
            <a:ext cx="1981200" cy="189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9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30163" y="4846637"/>
            <a:ext cx="2057400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10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086600" y="4892675"/>
            <a:ext cx="2057400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917" name="Text Box 13"/>
          <p:cNvSpPr txBox="1">
            <a:spLocks noChangeArrowheads="1"/>
          </p:cNvSpPr>
          <p:nvPr/>
        </p:nvSpPr>
        <p:spPr bwMode="auto">
          <a:xfrm>
            <a:off x="914400" y="4267200"/>
            <a:ext cx="7391400" cy="283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endParaRPr lang="en-US" sz="20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endParaRPr lang="en-US" sz="20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Giáo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viên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 </a:t>
            </a:r>
            <a:r>
              <a:rPr lang="en-US" sz="3200" b="1" dirty="0" err="1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Nguyễn</a:t>
            </a:r>
            <a:r>
              <a:rPr lang="en-US" sz="3200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Thị</a:t>
            </a:r>
            <a:r>
              <a:rPr lang="en-US" sz="3200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Chung</a:t>
            </a:r>
          </a:p>
          <a:p>
            <a:pPr algn="ctr">
              <a:defRPr/>
            </a:pPr>
            <a:endParaRPr lang="en-US" sz="32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endParaRPr lang="en-US" sz="3200" b="1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spcBef>
                <a:spcPct val="50000"/>
              </a:spcBef>
              <a:defRPr/>
            </a:pPr>
            <a:endParaRPr lang="en-US" sz="2800" b="1" dirty="0">
              <a:latin typeface="Times New Roman" pitchFamily="18" charset="0"/>
            </a:endParaRPr>
          </a:p>
        </p:txBody>
      </p:sp>
      <p:pic>
        <p:nvPicPr>
          <p:cNvPr id="6154" name="Picture 15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09800" cy="211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1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585744" y="43656"/>
            <a:ext cx="1981200" cy="189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Picture 17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46037" y="4846637"/>
            <a:ext cx="2057400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7" name="Picture 18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826375" y="4892675"/>
            <a:ext cx="2057400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938" name="Text Box 34"/>
          <p:cNvSpPr txBox="1">
            <a:spLocks noChangeArrowheads="1"/>
          </p:cNvSpPr>
          <p:nvPr/>
        </p:nvSpPr>
        <p:spPr bwMode="auto">
          <a:xfrm>
            <a:off x="168275" y="2306638"/>
            <a:ext cx="8686800" cy="2586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54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TÌM HIỂU VỀ MỘT SỐ CON VẬT SỐNG TRONG RỪNG</a:t>
            </a:r>
          </a:p>
        </p:txBody>
      </p:sp>
      <p:sp>
        <p:nvSpPr>
          <p:cNvPr id="123939" name="Rectangle 35"/>
          <p:cNvSpPr>
            <a:spLocks noChangeArrowheads="1"/>
          </p:cNvSpPr>
          <p:nvPr/>
        </p:nvSpPr>
        <p:spPr bwMode="auto">
          <a:xfrm>
            <a:off x="1066800" y="0"/>
            <a:ext cx="70104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 b="1" dirty="0">
                <a:solidFill>
                  <a:srgbClr val="FF00FF"/>
                </a:solidFill>
              </a:rPr>
              <a:t>TRƯỜNG MẦM NON HOA SỮA</a:t>
            </a:r>
          </a:p>
        </p:txBody>
      </p:sp>
      <p:sp>
        <p:nvSpPr>
          <p:cNvPr id="123941" name="WordArt 37"/>
          <p:cNvSpPr>
            <a:spLocks noChangeArrowheads="1" noChangeShapeType="1" noTextEdit="1"/>
          </p:cNvSpPr>
          <p:nvPr/>
        </p:nvSpPr>
        <p:spPr bwMode="auto">
          <a:xfrm>
            <a:off x="1676400" y="990600"/>
            <a:ext cx="6400800" cy="13716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en-US" sz="4400" kern="10" dirty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40450F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ĐỀ TÀI:</a:t>
            </a:r>
          </a:p>
        </p:txBody>
      </p:sp>
    </p:spTree>
    <p:extLst>
      <p:ext uri="{BB962C8B-B14F-4D97-AF65-F5344CB8AC3E}">
        <p14:creationId xmlns:p14="http://schemas.microsoft.com/office/powerpoint/2010/main" val="194516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3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39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39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3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3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3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39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39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39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38" grpId="0"/>
      <p:bldP spid="123939" grpId="0"/>
      <p:bldP spid="12394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bich ngoc\Documents\ho xie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5694839"/>
      </p:ext>
    </p:extLst>
  </p:cSld>
  <p:clrMapOvr>
    <a:masterClrMapping/>
  </p:clrMapOvr>
  <p:transition spd="slow"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1"/>
            <a:ext cx="7772400" cy="32956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181600"/>
            <a:ext cx="6400800" cy="1676400"/>
          </a:xfrm>
        </p:spPr>
        <p:txBody>
          <a:bodyPr>
            <a:normAutofit/>
          </a:bodyPr>
          <a:lstStyle/>
          <a:p>
            <a:r>
              <a:rPr lang="en-US" sz="8800" b="1" dirty="0">
                <a:solidFill>
                  <a:srgbClr val="C00000"/>
                </a:solidFill>
              </a:rPr>
              <a:t>Con </a:t>
            </a:r>
            <a:r>
              <a:rPr lang="en-US" sz="8800" b="1" dirty="0" err="1">
                <a:solidFill>
                  <a:srgbClr val="C00000"/>
                </a:solidFill>
              </a:rPr>
              <a:t>khỉ</a:t>
            </a:r>
            <a:endParaRPr lang="en-US" sz="8800" b="1" dirty="0">
              <a:solidFill>
                <a:srgbClr val="C00000"/>
              </a:solidFill>
            </a:endParaRPr>
          </a:p>
        </p:txBody>
      </p:sp>
      <p:pic>
        <p:nvPicPr>
          <p:cNvPr id="4" name="Picture 5" descr="UL000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>
            <a:off x="5029200" y="228600"/>
            <a:ext cx="2057400" cy="4572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676400" y="0"/>
            <a:ext cx="1600200" cy="9906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971800" y="0"/>
            <a:ext cx="1295400" cy="9906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4800600" y="685800"/>
            <a:ext cx="3352800" cy="5334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5029200" y="1409700"/>
            <a:ext cx="3352800" cy="762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81000" y="457200"/>
            <a:ext cx="1828800" cy="13716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6057900" y="2209800"/>
            <a:ext cx="2552700" cy="3810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6934200" y="2971800"/>
            <a:ext cx="1676400" cy="762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6477000" y="3657600"/>
            <a:ext cx="2133600" cy="6858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228600" y="952500"/>
            <a:ext cx="1066800" cy="33909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805642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bich ngoc\Documents\kh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6188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bich ngoc\Documents\khi xie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1227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29908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257800"/>
            <a:ext cx="6400800" cy="1371600"/>
          </a:xfrm>
        </p:spPr>
        <p:txBody>
          <a:bodyPr>
            <a:normAutofit lnSpcReduction="10000"/>
          </a:bodyPr>
          <a:lstStyle/>
          <a:p>
            <a:r>
              <a:rPr lang="en-US" sz="8800" b="1" dirty="0">
                <a:solidFill>
                  <a:srgbClr val="C00000"/>
                </a:solidFill>
              </a:rPr>
              <a:t>Con </a:t>
            </a:r>
            <a:r>
              <a:rPr lang="en-US" sz="8800" b="1" dirty="0" err="1">
                <a:solidFill>
                  <a:srgbClr val="C00000"/>
                </a:solidFill>
              </a:rPr>
              <a:t>gấu</a:t>
            </a:r>
            <a:endParaRPr lang="en-US" sz="8800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bich ngoc\Documents\GA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199" y="0"/>
            <a:ext cx="92202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H="1">
            <a:off x="2438400" y="304800"/>
            <a:ext cx="2209800" cy="5334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04800" y="457200"/>
            <a:ext cx="1371600" cy="9144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04800" y="1066800"/>
            <a:ext cx="1600200" cy="7620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152400" y="2362200"/>
            <a:ext cx="1981200" cy="9144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152400" y="152400"/>
            <a:ext cx="952500" cy="3048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6172200" y="152400"/>
            <a:ext cx="2514600" cy="5334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457200" y="3657600"/>
            <a:ext cx="1371600" cy="1524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8458200" y="419100"/>
            <a:ext cx="533400" cy="6477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2789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bich ngoc\Documents\gau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5807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bich ngoc\Documents\gau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7785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7" name="Rectangle 2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305800" cy="5668962"/>
          </a:xfrm>
        </p:spPr>
        <p:txBody>
          <a:bodyPr/>
          <a:lstStyle/>
          <a:p>
            <a:pPr eaLnBrk="1" hangingPunct="1"/>
            <a:r>
              <a:rPr lang="en-US" b="1" u="sng" dirty="0">
                <a:solidFill>
                  <a:srgbClr val="FF00FF"/>
                </a:solidFill>
              </a:rPr>
              <a:t>So </a:t>
            </a:r>
            <a:r>
              <a:rPr lang="en-US" b="1" u="sng" dirty="0" err="1">
                <a:solidFill>
                  <a:srgbClr val="FF00FF"/>
                </a:solidFill>
              </a:rPr>
              <a:t>sánh</a:t>
            </a:r>
            <a:br>
              <a:rPr lang="en-US" b="1" u="sng" dirty="0">
                <a:solidFill>
                  <a:srgbClr val="FF00FF"/>
                </a:solidFill>
              </a:rPr>
            </a:br>
            <a:br>
              <a:rPr lang="en-US" b="1" u="sng" dirty="0">
                <a:solidFill>
                  <a:srgbClr val="FF00FF"/>
                </a:solidFill>
              </a:rPr>
            </a:br>
            <a:r>
              <a:rPr lang="en-US" b="1" i="1" dirty="0" err="1">
                <a:solidFill>
                  <a:srgbClr val="0000FF"/>
                </a:solidFill>
              </a:rPr>
              <a:t>Sự</a:t>
            </a:r>
            <a:r>
              <a:rPr lang="en-US" b="1" i="1" dirty="0">
                <a:solidFill>
                  <a:srgbClr val="0000FF"/>
                </a:solidFill>
              </a:rPr>
              <a:t> </a:t>
            </a:r>
            <a:r>
              <a:rPr lang="en-US" b="1" i="1" dirty="0" err="1">
                <a:solidFill>
                  <a:srgbClr val="0000FF"/>
                </a:solidFill>
              </a:rPr>
              <a:t>giống</a:t>
            </a:r>
            <a:r>
              <a:rPr lang="en-US" b="1" i="1" dirty="0">
                <a:solidFill>
                  <a:srgbClr val="0000FF"/>
                </a:solidFill>
              </a:rPr>
              <a:t> </a:t>
            </a:r>
            <a:r>
              <a:rPr lang="en-US" b="1" i="1" dirty="0" err="1">
                <a:solidFill>
                  <a:srgbClr val="0000FF"/>
                </a:solidFill>
              </a:rPr>
              <a:t>và</a:t>
            </a:r>
            <a:r>
              <a:rPr lang="en-US" b="1" i="1" dirty="0">
                <a:solidFill>
                  <a:srgbClr val="0000FF"/>
                </a:solidFill>
              </a:rPr>
              <a:t> </a:t>
            </a:r>
            <a:r>
              <a:rPr lang="en-US" b="1" i="1" dirty="0" err="1">
                <a:solidFill>
                  <a:srgbClr val="0000FF"/>
                </a:solidFill>
              </a:rPr>
              <a:t>khác</a:t>
            </a:r>
            <a:r>
              <a:rPr lang="en-US" b="1" i="1" dirty="0">
                <a:solidFill>
                  <a:srgbClr val="0000FF"/>
                </a:solidFill>
              </a:rPr>
              <a:t> </a:t>
            </a:r>
            <a:r>
              <a:rPr lang="en-US" b="1" i="1" dirty="0" err="1">
                <a:solidFill>
                  <a:srgbClr val="0000FF"/>
                </a:solidFill>
              </a:rPr>
              <a:t>nhau</a:t>
            </a:r>
            <a:r>
              <a:rPr lang="en-US" b="1" i="1" dirty="0">
                <a:solidFill>
                  <a:srgbClr val="0000FF"/>
                </a:solidFill>
              </a:rPr>
              <a:t> </a:t>
            </a:r>
            <a:r>
              <a:rPr lang="en-US" b="1" i="1" dirty="0" err="1">
                <a:solidFill>
                  <a:srgbClr val="0000FF"/>
                </a:solidFill>
              </a:rPr>
              <a:t>của</a:t>
            </a:r>
            <a:r>
              <a:rPr lang="en-US" b="1" i="1" dirty="0">
                <a:solidFill>
                  <a:srgbClr val="0000FF"/>
                </a:solidFill>
              </a:rPr>
              <a:t> </a:t>
            </a:r>
            <a:r>
              <a:rPr lang="en-US" b="1" i="1" dirty="0" err="1">
                <a:solidFill>
                  <a:srgbClr val="0000FF"/>
                </a:solidFill>
              </a:rPr>
              <a:t>voi</a:t>
            </a:r>
            <a:r>
              <a:rPr lang="en-US" b="1" i="1" dirty="0">
                <a:solidFill>
                  <a:srgbClr val="0000FF"/>
                </a:solidFill>
              </a:rPr>
              <a:t> – </a:t>
            </a:r>
            <a:r>
              <a:rPr lang="en-US" b="1" i="1" dirty="0" err="1">
                <a:solidFill>
                  <a:srgbClr val="0000FF"/>
                </a:solidFill>
              </a:rPr>
              <a:t>khỉ</a:t>
            </a:r>
            <a:endParaRPr lang="en-US" dirty="0"/>
          </a:p>
        </p:txBody>
      </p:sp>
      <p:pic>
        <p:nvPicPr>
          <p:cNvPr id="4100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911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66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86112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81112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30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57805">
            <a:off x="538583" y="5253550"/>
            <a:ext cx="1248884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31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62000" y="-228600"/>
            <a:ext cx="762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71700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25" y="1866900"/>
            <a:ext cx="523875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911" y="245305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9784" y="3962400"/>
            <a:ext cx="523875" cy="2151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619251">
            <a:off x="7946466" y="5662612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10975" y="5164488"/>
            <a:ext cx="523875" cy="2754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00168">
            <a:off x="7519348" y="-411679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25428">
            <a:off x="5957927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19688">
            <a:off x="7090583" y="4979357"/>
            <a:ext cx="130479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9" descr="Picturebupbe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889" y="4793468"/>
            <a:ext cx="1647825" cy="2010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9" descr="hiw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8763" y="1100138"/>
            <a:ext cx="1752600" cy="202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054048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772400" cy="31432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486400"/>
            <a:ext cx="6400800" cy="1371600"/>
          </a:xfrm>
        </p:spPr>
        <p:txBody>
          <a:bodyPr>
            <a:normAutofit lnSpcReduction="10000"/>
          </a:bodyPr>
          <a:lstStyle/>
          <a:p>
            <a:r>
              <a:rPr lang="en-US" sz="8800" b="1" dirty="0" err="1">
                <a:solidFill>
                  <a:srgbClr val="C00000"/>
                </a:solidFill>
              </a:rPr>
              <a:t>Giống</a:t>
            </a:r>
            <a:r>
              <a:rPr lang="en-US" sz="8800" b="1" dirty="0">
                <a:solidFill>
                  <a:srgbClr val="C00000"/>
                </a:solidFill>
              </a:rPr>
              <a:t> </a:t>
            </a:r>
            <a:r>
              <a:rPr lang="en-US" sz="8800" b="1" dirty="0" err="1">
                <a:solidFill>
                  <a:srgbClr val="C00000"/>
                </a:solidFill>
              </a:rPr>
              <a:t>nhau</a:t>
            </a:r>
            <a:endParaRPr lang="en-US" sz="8800" b="1" dirty="0">
              <a:solidFill>
                <a:srgbClr val="C00000"/>
              </a:solidFill>
            </a:endParaRPr>
          </a:p>
        </p:txBody>
      </p:sp>
      <p:pic>
        <p:nvPicPr>
          <p:cNvPr id="7" name="Picture 2" descr="voi ro copy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28600" y="0"/>
            <a:ext cx="4305300" cy="5194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duoi voi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30123">
            <a:off x="3709952" y="921046"/>
            <a:ext cx="339560" cy="189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5" descr="UL0002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514" y="-24904"/>
            <a:ext cx="4705485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838200" y="1295400"/>
            <a:ext cx="3352800" cy="4572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4191000" y="1003111"/>
            <a:ext cx="2438400" cy="4864289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838200" y="1866958"/>
            <a:ext cx="3352800" cy="400044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4191000" y="1447800"/>
            <a:ext cx="2600256" cy="44196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 flipV="1">
            <a:off x="3879732" y="1866958"/>
            <a:ext cx="311268" cy="400044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4191000" y="4495800"/>
            <a:ext cx="1066800" cy="13716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616683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772400" cy="31432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486400"/>
            <a:ext cx="6400800" cy="1371600"/>
          </a:xfrm>
        </p:spPr>
        <p:txBody>
          <a:bodyPr>
            <a:normAutofit lnSpcReduction="10000"/>
          </a:bodyPr>
          <a:lstStyle/>
          <a:p>
            <a:r>
              <a:rPr lang="en-US" sz="8800" b="1" dirty="0" err="1">
                <a:solidFill>
                  <a:srgbClr val="C00000"/>
                </a:solidFill>
              </a:rPr>
              <a:t>Khác</a:t>
            </a:r>
            <a:r>
              <a:rPr lang="en-US" sz="8800" b="1" dirty="0">
                <a:solidFill>
                  <a:srgbClr val="C00000"/>
                </a:solidFill>
              </a:rPr>
              <a:t> </a:t>
            </a:r>
            <a:r>
              <a:rPr lang="en-US" sz="8800" b="1" dirty="0" err="1">
                <a:solidFill>
                  <a:srgbClr val="C00000"/>
                </a:solidFill>
              </a:rPr>
              <a:t>nhau</a:t>
            </a:r>
            <a:endParaRPr lang="en-US" sz="8800" b="1" dirty="0">
              <a:solidFill>
                <a:srgbClr val="C00000"/>
              </a:solidFill>
            </a:endParaRPr>
          </a:p>
        </p:txBody>
      </p:sp>
      <p:pic>
        <p:nvPicPr>
          <p:cNvPr id="7" name="Picture 2" descr="voi ro copy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28600" y="0"/>
            <a:ext cx="4305300" cy="5194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duoi voi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30123">
            <a:off x="3709952" y="921046"/>
            <a:ext cx="339560" cy="189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5" descr="UL0002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514" y="-24904"/>
            <a:ext cx="4705485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ular Callout 3"/>
          <p:cNvSpPr/>
          <p:nvPr/>
        </p:nvSpPr>
        <p:spPr>
          <a:xfrm>
            <a:off x="0" y="457200"/>
            <a:ext cx="838200" cy="1409758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vòi</a:t>
            </a:r>
            <a:r>
              <a:rPr lang="en-US" dirty="0"/>
              <a:t> </a:t>
            </a:r>
            <a:r>
              <a:rPr lang="en-US" dirty="0" err="1"/>
              <a:t>dài,và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ngà</a:t>
            </a:r>
            <a:endParaRPr lang="en-US" dirty="0"/>
          </a:p>
        </p:txBody>
      </p:sp>
      <p:sp>
        <p:nvSpPr>
          <p:cNvPr id="6" name="Oval Callout 5"/>
          <p:cNvSpPr/>
          <p:nvPr/>
        </p:nvSpPr>
        <p:spPr>
          <a:xfrm>
            <a:off x="2362200" y="152400"/>
            <a:ext cx="1714500" cy="121920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Voi</a:t>
            </a:r>
            <a:r>
              <a:rPr lang="en-US" dirty="0"/>
              <a:t> </a:t>
            </a:r>
            <a:r>
              <a:rPr lang="en-US" dirty="0" err="1"/>
              <a:t>to,chậm</a:t>
            </a:r>
            <a:r>
              <a:rPr lang="en-US" dirty="0"/>
              <a:t> </a:t>
            </a:r>
            <a:r>
              <a:rPr lang="en-US" dirty="0" err="1"/>
              <a:t>chạp</a:t>
            </a:r>
            <a:r>
              <a:rPr lang="en-US" dirty="0"/>
              <a:t> ,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mía</a:t>
            </a:r>
            <a:endParaRPr lang="en-US" dirty="0"/>
          </a:p>
        </p:txBody>
      </p:sp>
      <p:sp>
        <p:nvSpPr>
          <p:cNvPr id="8" name="Oval Callout 7"/>
          <p:cNvSpPr/>
          <p:nvPr/>
        </p:nvSpPr>
        <p:spPr>
          <a:xfrm>
            <a:off x="7391400" y="304800"/>
            <a:ext cx="1752598" cy="129540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Khỉ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vòi,không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ngà</a:t>
            </a:r>
            <a:endParaRPr lang="en-US" dirty="0"/>
          </a:p>
        </p:txBody>
      </p:sp>
      <p:sp>
        <p:nvSpPr>
          <p:cNvPr id="11" name="Rounded Rectangular Callout 10"/>
          <p:cNvSpPr/>
          <p:nvPr/>
        </p:nvSpPr>
        <p:spPr>
          <a:xfrm>
            <a:off x="4574990" y="152400"/>
            <a:ext cx="1368610" cy="1219200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Khỉ</a:t>
            </a:r>
            <a:r>
              <a:rPr lang="en-US" dirty="0"/>
              <a:t> </a:t>
            </a:r>
            <a:r>
              <a:rPr lang="en-US" dirty="0" err="1"/>
              <a:t>nhỏ</a:t>
            </a:r>
            <a:r>
              <a:rPr lang="en-US" dirty="0"/>
              <a:t> </a:t>
            </a:r>
            <a:r>
              <a:rPr lang="en-US" dirty="0" err="1"/>
              <a:t>bé,nhanh</a:t>
            </a:r>
            <a:r>
              <a:rPr lang="en-US" dirty="0"/>
              <a:t> </a:t>
            </a:r>
            <a:r>
              <a:rPr lang="en-US" dirty="0" err="1"/>
              <a:t>nhẹn,ăn</a:t>
            </a:r>
            <a:r>
              <a:rPr lang="en-US" dirty="0"/>
              <a:t> </a:t>
            </a:r>
            <a:r>
              <a:rPr lang="en-US" dirty="0" err="1"/>
              <a:t>chuối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15775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7" name="Rectangle 2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305800" cy="5668962"/>
          </a:xfrm>
        </p:spPr>
        <p:txBody>
          <a:bodyPr/>
          <a:lstStyle/>
          <a:p>
            <a:pPr eaLnBrk="1" hangingPunct="1"/>
            <a:r>
              <a:rPr lang="en-US" b="1" u="sng" dirty="0" err="1">
                <a:solidFill>
                  <a:srgbClr val="FF00FF"/>
                </a:solidFill>
              </a:rPr>
              <a:t>Hoạt</a:t>
            </a:r>
            <a:r>
              <a:rPr lang="en-US" b="1" u="sng" dirty="0">
                <a:solidFill>
                  <a:srgbClr val="FF00FF"/>
                </a:solidFill>
              </a:rPr>
              <a:t> </a:t>
            </a:r>
            <a:r>
              <a:rPr lang="en-US" b="1" u="sng" dirty="0" err="1">
                <a:solidFill>
                  <a:srgbClr val="FF00FF"/>
                </a:solidFill>
              </a:rPr>
              <a:t>động</a:t>
            </a:r>
            <a:r>
              <a:rPr lang="en-US" b="1" u="sng" dirty="0">
                <a:solidFill>
                  <a:srgbClr val="FF00FF"/>
                </a:solidFill>
              </a:rPr>
              <a:t> 1</a:t>
            </a:r>
            <a:br>
              <a:rPr lang="en-US" b="1" u="sng" dirty="0">
                <a:solidFill>
                  <a:srgbClr val="FF00FF"/>
                </a:solidFill>
              </a:rPr>
            </a:br>
            <a:br>
              <a:rPr lang="en-US" b="1" u="sng" dirty="0">
                <a:solidFill>
                  <a:srgbClr val="FF00FF"/>
                </a:solidFill>
              </a:rPr>
            </a:br>
            <a:r>
              <a:rPr lang="en-US" b="1" i="1" dirty="0">
                <a:solidFill>
                  <a:srgbClr val="0000FF"/>
                </a:solidFill>
              </a:rPr>
              <a:t>THU HÚT</a:t>
            </a:r>
            <a:r>
              <a:rPr lang="en-US" dirty="0"/>
              <a:t> </a:t>
            </a:r>
          </a:p>
        </p:txBody>
      </p:sp>
      <p:pic>
        <p:nvPicPr>
          <p:cNvPr id="4100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911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66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86112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81112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30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57805">
            <a:off x="538583" y="5253550"/>
            <a:ext cx="1248884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31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62000" y="-228600"/>
            <a:ext cx="762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71700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25" y="1866900"/>
            <a:ext cx="523875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911" y="245305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9784" y="3962400"/>
            <a:ext cx="523875" cy="2151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619251">
            <a:off x="7946466" y="5662612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10975" y="5164488"/>
            <a:ext cx="523875" cy="2754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00168">
            <a:off x="7519348" y="-411679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25428">
            <a:off x="5957927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19688">
            <a:off x="7090583" y="4979357"/>
            <a:ext cx="130479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9" descr="Picturebupbe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889" y="4179398"/>
            <a:ext cx="164782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9" descr="hiw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8763" y="1100138"/>
            <a:ext cx="1752600" cy="202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568013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7" name="Rectangle 2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305800" cy="5668962"/>
          </a:xfrm>
        </p:spPr>
        <p:txBody>
          <a:bodyPr/>
          <a:lstStyle/>
          <a:p>
            <a:pPr eaLnBrk="1" hangingPunct="1"/>
            <a:r>
              <a:rPr lang="en-US" b="1" u="sng" dirty="0">
                <a:solidFill>
                  <a:srgbClr val="FF00FF"/>
                </a:solidFill>
              </a:rPr>
              <a:t>So </a:t>
            </a:r>
            <a:r>
              <a:rPr lang="en-US" b="1" u="sng" dirty="0" err="1">
                <a:solidFill>
                  <a:srgbClr val="FF00FF"/>
                </a:solidFill>
              </a:rPr>
              <a:t>sánh</a:t>
            </a:r>
            <a:br>
              <a:rPr lang="en-US" b="1" u="sng" dirty="0">
                <a:solidFill>
                  <a:srgbClr val="FF00FF"/>
                </a:solidFill>
              </a:rPr>
            </a:br>
            <a:br>
              <a:rPr lang="en-US" b="1" u="sng" dirty="0">
                <a:solidFill>
                  <a:srgbClr val="FF00FF"/>
                </a:solidFill>
              </a:rPr>
            </a:br>
            <a:r>
              <a:rPr lang="en-US" b="1" i="1" dirty="0" err="1">
                <a:solidFill>
                  <a:srgbClr val="0000FF"/>
                </a:solidFill>
              </a:rPr>
              <a:t>Sự</a:t>
            </a:r>
            <a:r>
              <a:rPr lang="en-US" b="1" i="1" dirty="0">
                <a:solidFill>
                  <a:srgbClr val="0000FF"/>
                </a:solidFill>
              </a:rPr>
              <a:t> </a:t>
            </a:r>
            <a:r>
              <a:rPr lang="en-US" b="1" i="1" dirty="0" err="1">
                <a:solidFill>
                  <a:srgbClr val="0000FF"/>
                </a:solidFill>
              </a:rPr>
              <a:t>giống</a:t>
            </a:r>
            <a:r>
              <a:rPr lang="en-US" b="1" i="1" dirty="0">
                <a:solidFill>
                  <a:srgbClr val="0000FF"/>
                </a:solidFill>
              </a:rPr>
              <a:t> </a:t>
            </a:r>
            <a:r>
              <a:rPr lang="en-US" b="1" i="1" dirty="0" err="1">
                <a:solidFill>
                  <a:srgbClr val="0000FF"/>
                </a:solidFill>
              </a:rPr>
              <a:t>và</a:t>
            </a:r>
            <a:r>
              <a:rPr lang="en-US" b="1" i="1" dirty="0">
                <a:solidFill>
                  <a:srgbClr val="0000FF"/>
                </a:solidFill>
              </a:rPr>
              <a:t> </a:t>
            </a:r>
            <a:r>
              <a:rPr lang="en-US" b="1" i="1" dirty="0" err="1">
                <a:solidFill>
                  <a:srgbClr val="0000FF"/>
                </a:solidFill>
              </a:rPr>
              <a:t>khác</a:t>
            </a:r>
            <a:r>
              <a:rPr lang="en-US" b="1" i="1" dirty="0">
                <a:solidFill>
                  <a:srgbClr val="0000FF"/>
                </a:solidFill>
              </a:rPr>
              <a:t> </a:t>
            </a:r>
            <a:r>
              <a:rPr lang="en-US" b="1" i="1" dirty="0" err="1">
                <a:solidFill>
                  <a:srgbClr val="0000FF"/>
                </a:solidFill>
              </a:rPr>
              <a:t>nhau</a:t>
            </a:r>
            <a:r>
              <a:rPr lang="en-US" b="1" i="1" dirty="0">
                <a:solidFill>
                  <a:srgbClr val="0000FF"/>
                </a:solidFill>
              </a:rPr>
              <a:t> </a:t>
            </a:r>
            <a:r>
              <a:rPr lang="en-US" b="1" i="1" dirty="0" err="1">
                <a:solidFill>
                  <a:srgbClr val="0000FF"/>
                </a:solidFill>
              </a:rPr>
              <a:t>của</a:t>
            </a:r>
            <a:r>
              <a:rPr lang="en-US" b="1" i="1" dirty="0">
                <a:solidFill>
                  <a:srgbClr val="0000FF"/>
                </a:solidFill>
              </a:rPr>
              <a:t> </a:t>
            </a:r>
            <a:r>
              <a:rPr lang="en-US" b="1" i="1" dirty="0" err="1">
                <a:solidFill>
                  <a:srgbClr val="0000FF"/>
                </a:solidFill>
              </a:rPr>
              <a:t>Gấu</a:t>
            </a:r>
            <a:r>
              <a:rPr lang="en-US" b="1" i="1" dirty="0">
                <a:solidFill>
                  <a:srgbClr val="0000FF"/>
                </a:solidFill>
              </a:rPr>
              <a:t> – </a:t>
            </a:r>
            <a:r>
              <a:rPr lang="en-US" b="1" i="1" dirty="0" err="1">
                <a:solidFill>
                  <a:srgbClr val="0000FF"/>
                </a:solidFill>
              </a:rPr>
              <a:t>hổ</a:t>
            </a:r>
            <a:endParaRPr lang="en-US" dirty="0"/>
          </a:p>
        </p:txBody>
      </p:sp>
      <p:pic>
        <p:nvPicPr>
          <p:cNvPr id="4100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911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66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86112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81112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30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57805">
            <a:off x="538583" y="5253550"/>
            <a:ext cx="1248884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31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62000" y="-228600"/>
            <a:ext cx="762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71700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25" y="1866900"/>
            <a:ext cx="523875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911" y="245305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9784" y="3962400"/>
            <a:ext cx="523875" cy="2151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619251">
            <a:off x="7946466" y="5662612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10975" y="5164488"/>
            <a:ext cx="523875" cy="2754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00168">
            <a:off x="7519348" y="-411679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25428">
            <a:off x="5957927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19688">
            <a:off x="7090583" y="4979357"/>
            <a:ext cx="130479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9" descr="Picturebupbe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889" y="4793468"/>
            <a:ext cx="1647825" cy="2010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9" descr="hiw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8763" y="1100138"/>
            <a:ext cx="1752600" cy="202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679617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29908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562600"/>
            <a:ext cx="6400800" cy="1295400"/>
          </a:xfrm>
        </p:spPr>
        <p:txBody>
          <a:bodyPr>
            <a:normAutofit fontScale="92500" lnSpcReduction="10000"/>
          </a:bodyPr>
          <a:lstStyle/>
          <a:p>
            <a:r>
              <a:rPr lang="en-US" sz="8800" b="1" dirty="0" err="1">
                <a:solidFill>
                  <a:srgbClr val="C00000"/>
                </a:solidFill>
              </a:rPr>
              <a:t>Giống</a:t>
            </a:r>
            <a:r>
              <a:rPr lang="en-US" sz="8800" b="1" dirty="0">
                <a:solidFill>
                  <a:srgbClr val="C00000"/>
                </a:solidFill>
              </a:rPr>
              <a:t> </a:t>
            </a:r>
            <a:r>
              <a:rPr lang="en-US" sz="8800" b="1" dirty="0" err="1">
                <a:solidFill>
                  <a:srgbClr val="C00000"/>
                </a:solidFill>
              </a:rPr>
              <a:t>nhau</a:t>
            </a:r>
            <a:endParaRPr lang="en-US" sz="8800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bich ngoc\Documents\GA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199" y="0"/>
            <a:ext cx="4495799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Tiger_Yello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0"/>
            <a:ext cx="48006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1219200" y="1447800"/>
            <a:ext cx="3200400" cy="41910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4419600" y="1981200"/>
            <a:ext cx="3810000" cy="3657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1600200" y="609600"/>
            <a:ext cx="2819400" cy="50292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4419600" y="1295400"/>
            <a:ext cx="3581400" cy="4343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1066800" y="2209800"/>
            <a:ext cx="3352800" cy="34290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4419600" y="2590800"/>
            <a:ext cx="3962400" cy="3048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 flipV="1">
            <a:off x="1066800" y="4114800"/>
            <a:ext cx="3352800" cy="15240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4419600" y="3924300"/>
            <a:ext cx="4267200" cy="17145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 flipV="1">
            <a:off x="4038600" y="1600200"/>
            <a:ext cx="381000" cy="40386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4" name="Straight Arrow Connector 1023"/>
          <p:cNvCxnSpPr/>
          <p:nvPr/>
        </p:nvCxnSpPr>
        <p:spPr>
          <a:xfrm flipV="1">
            <a:off x="4419600" y="3124200"/>
            <a:ext cx="457200" cy="2514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2086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29908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562600"/>
            <a:ext cx="6400800" cy="1295400"/>
          </a:xfrm>
        </p:spPr>
        <p:txBody>
          <a:bodyPr>
            <a:normAutofit fontScale="92500" lnSpcReduction="10000"/>
          </a:bodyPr>
          <a:lstStyle/>
          <a:p>
            <a:r>
              <a:rPr lang="en-US" sz="8800" b="1" dirty="0" err="1">
                <a:solidFill>
                  <a:srgbClr val="C00000"/>
                </a:solidFill>
              </a:rPr>
              <a:t>Khác</a:t>
            </a:r>
            <a:r>
              <a:rPr lang="en-US" sz="8800" b="1" dirty="0">
                <a:solidFill>
                  <a:srgbClr val="C00000"/>
                </a:solidFill>
              </a:rPr>
              <a:t> </a:t>
            </a:r>
            <a:r>
              <a:rPr lang="en-US" sz="8800" b="1" dirty="0" err="1">
                <a:solidFill>
                  <a:srgbClr val="C00000"/>
                </a:solidFill>
              </a:rPr>
              <a:t>nhau</a:t>
            </a:r>
            <a:endParaRPr lang="en-US" sz="8800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bich ngoc\Documents\GA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199" y="0"/>
            <a:ext cx="4495799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Tiger_Yello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0"/>
            <a:ext cx="48006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Callout 3"/>
          <p:cNvSpPr/>
          <p:nvPr/>
        </p:nvSpPr>
        <p:spPr>
          <a:xfrm>
            <a:off x="1905000" y="228600"/>
            <a:ext cx="2209800" cy="205740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Gấu</a:t>
            </a:r>
            <a:r>
              <a:rPr lang="en-US" dirty="0"/>
              <a:t> </a:t>
            </a:r>
            <a:r>
              <a:rPr lang="en-US" dirty="0" err="1"/>
              <a:t>to,châm</a:t>
            </a:r>
            <a:r>
              <a:rPr lang="en-US" dirty="0"/>
              <a:t> </a:t>
            </a:r>
            <a:r>
              <a:rPr lang="en-US" dirty="0" err="1"/>
              <a:t>chạp,lông</a:t>
            </a:r>
            <a:r>
              <a:rPr lang="en-US" dirty="0"/>
              <a:t> </a:t>
            </a:r>
            <a:r>
              <a:rPr lang="en-US" dirty="0" err="1"/>
              <a:t>màu</a:t>
            </a:r>
            <a:r>
              <a:rPr lang="en-US" dirty="0"/>
              <a:t> </a:t>
            </a:r>
            <a:r>
              <a:rPr lang="en-US" dirty="0" err="1"/>
              <a:t>đen,đuôi</a:t>
            </a:r>
            <a:r>
              <a:rPr lang="en-US" dirty="0"/>
              <a:t> </a:t>
            </a:r>
            <a:r>
              <a:rPr lang="en-US" dirty="0" err="1"/>
              <a:t>ngắn</a:t>
            </a:r>
            <a:endParaRPr lang="en-US" dirty="0"/>
          </a:p>
        </p:txBody>
      </p:sp>
      <p:sp>
        <p:nvSpPr>
          <p:cNvPr id="6" name="Oval Callout 5"/>
          <p:cNvSpPr/>
          <p:nvPr/>
        </p:nvSpPr>
        <p:spPr>
          <a:xfrm>
            <a:off x="6629400" y="228600"/>
            <a:ext cx="2057400" cy="114300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Hổ</a:t>
            </a:r>
            <a:r>
              <a:rPr lang="en-US" dirty="0"/>
              <a:t> </a:t>
            </a:r>
            <a:r>
              <a:rPr lang="en-US" dirty="0" err="1"/>
              <a:t>lông</a:t>
            </a:r>
            <a:r>
              <a:rPr lang="en-US" dirty="0"/>
              <a:t> </a:t>
            </a:r>
            <a:r>
              <a:rPr lang="en-US" dirty="0" err="1"/>
              <a:t>vằn,có</a:t>
            </a:r>
            <a:r>
              <a:rPr lang="en-US" dirty="0"/>
              <a:t> </a:t>
            </a:r>
            <a:r>
              <a:rPr lang="en-US" dirty="0" err="1"/>
              <a:t>ria,đuôi</a:t>
            </a:r>
            <a:r>
              <a:rPr lang="en-US" dirty="0"/>
              <a:t> </a:t>
            </a:r>
            <a:r>
              <a:rPr lang="en-US" dirty="0" err="1"/>
              <a:t>dài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892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7" name="Rectangle 2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305800" cy="5668962"/>
          </a:xfrm>
        </p:spPr>
        <p:txBody>
          <a:bodyPr/>
          <a:lstStyle/>
          <a:p>
            <a:pPr eaLnBrk="1" hangingPunct="1"/>
            <a:r>
              <a:rPr lang="en-US" b="1" u="sng" dirty="0" err="1">
                <a:solidFill>
                  <a:srgbClr val="FF00FF"/>
                </a:solidFill>
              </a:rPr>
              <a:t>Mở</a:t>
            </a:r>
            <a:r>
              <a:rPr lang="en-US" b="1" u="sng" dirty="0">
                <a:solidFill>
                  <a:srgbClr val="FF00FF"/>
                </a:solidFill>
              </a:rPr>
              <a:t> </a:t>
            </a:r>
            <a:r>
              <a:rPr lang="en-US" b="1" u="sng" dirty="0" err="1">
                <a:solidFill>
                  <a:srgbClr val="FF00FF"/>
                </a:solidFill>
              </a:rPr>
              <a:t>rộng</a:t>
            </a:r>
            <a:br>
              <a:rPr lang="en-US" b="1" u="sng" dirty="0">
                <a:solidFill>
                  <a:srgbClr val="FF00FF"/>
                </a:solidFill>
              </a:rPr>
            </a:br>
            <a:br>
              <a:rPr lang="en-US" b="1" u="sng" dirty="0">
                <a:solidFill>
                  <a:srgbClr val="FF00FF"/>
                </a:solidFill>
              </a:rPr>
            </a:br>
            <a:endParaRPr lang="en-US" dirty="0"/>
          </a:p>
        </p:txBody>
      </p:sp>
      <p:pic>
        <p:nvPicPr>
          <p:cNvPr id="4100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911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66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86112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81112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30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57805">
            <a:off x="538583" y="5253550"/>
            <a:ext cx="1248884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31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62000" y="-228600"/>
            <a:ext cx="762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71700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25" y="1866900"/>
            <a:ext cx="523875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911" y="245305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9784" y="3962400"/>
            <a:ext cx="523875" cy="2151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619251">
            <a:off x="7946466" y="5662612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10975" y="5164488"/>
            <a:ext cx="523875" cy="2754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00168">
            <a:off x="7519348" y="-411679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25428">
            <a:off x="5957927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19688">
            <a:off x="7090583" y="4979357"/>
            <a:ext cx="130479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9" descr="Picturebupbe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889" y="4793468"/>
            <a:ext cx="1647825" cy="2010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9" descr="hiw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8763" y="1100138"/>
            <a:ext cx="1752600" cy="202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200952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 descr="C:\Users\bich ngoc\Documents\tegia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bich ngoc\Documents\huou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6158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1999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C:\Users\bich ngoc\Documents\so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24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8728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ao Cougar growl and snarlanimals04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7" name="Rectangle 21"/>
          <p:cNvSpPr>
            <a:spLocks noGrp="1" noChangeArrowheads="1"/>
          </p:cNvSpPr>
          <p:nvPr>
            <p:ph type="title"/>
          </p:nvPr>
        </p:nvSpPr>
        <p:spPr>
          <a:xfrm>
            <a:off x="505921" y="289719"/>
            <a:ext cx="8305800" cy="5668962"/>
          </a:xfrm>
        </p:spPr>
        <p:txBody>
          <a:bodyPr/>
          <a:lstStyle/>
          <a:p>
            <a:pPr eaLnBrk="1" hangingPunct="1"/>
            <a:r>
              <a:rPr lang="en-US" b="1" u="sng" dirty="0">
                <a:solidFill>
                  <a:srgbClr val="FF00FF"/>
                </a:solidFill>
              </a:rPr>
              <a:t>HĐ3: </a:t>
            </a:r>
            <a:r>
              <a:rPr lang="en-US" b="1" u="sng" dirty="0" err="1">
                <a:solidFill>
                  <a:srgbClr val="FF00FF"/>
                </a:solidFill>
              </a:rPr>
              <a:t>Kết</a:t>
            </a:r>
            <a:r>
              <a:rPr lang="en-US" b="1" u="sng" dirty="0">
                <a:solidFill>
                  <a:srgbClr val="FF00FF"/>
                </a:solidFill>
              </a:rPr>
              <a:t> </a:t>
            </a:r>
            <a:r>
              <a:rPr lang="en-US" b="1" u="sng" dirty="0" err="1">
                <a:solidFill>
                  <a:srgbClr val="FF00FF"/>
                </a:solidFill>
              </a:rPr>
              <a:t>thúc</a:t>
            </a:r>
            <a:br>
              <a:rPr lang="en-US" b="1" u="sng" dirty="0">
                <a:solidFill>
                  <a:srgbClr val="FF00FF"/>
                </a:solidFill>
              </a:rPr>
            </a:br>
            <a:r>
              <a:rPr lang="en-US" b="1" dirty="0" err="1">
                <a:solidFill>
                  <a:srgbClr val="FF00FF"/>
                </a:solidFill>
              </a:rPr>
              <a:t>Vận</a:t>
            </a:r>
            <a:r>
              <a:rPr lang="en-US" b="1" dirty="0">
                <a:solidFill>
                  <a:srgbClr val="FF00FF"/>
                </a:solidFill>
              </a:rPr>
              <a:t> </a:t>
            </a:r>
            <a:r>
              <a:rPr lang="en-US" b="1" dirty="0" err="1">
                <a:solidFill>
                  <a:srgbClr val="FF00FF"/>
                </a:solidFill>
              </a:rPr>
              <a:t>động</a:t>
            </a:r>
            <a:r>
              <a:rPr lang="en-US" b="1" dirty="0">
                <a:solidFill>
                  <a:srgbClr val="FF00FF"/>
                </a:solidFill>
              </a:rPr>
              <a:t> </a:t>
            </a:r>
            <a:r>
              <a:rPr lang="en-US" b="1" dirty="0" err="1">
                <a:solidFill>
                  <a:srgbClr val="FF00FF"/>
                </a:solidFill>
              </a:rPr>
              <a:t>theo</a:t>
            </a:r>
            <a:r>
              <a:rPr lang="en-US" b="1" dirty="0">
                <a:solidFill>
                  <a:srgbClr val="FF00FF"/>
                </a:solidFill>
              </a:rPr>
              <a:t> </a:t>
            </a:r>
            <a:r>
              <a:rPr lang="en-US" b="1" dirty="0" err="1">
                <a:solidFill>
                  <a:srgbClr val="FF00FF"/>
                </a:solidFill>
              </a:rPr>
              <a:t>nhạc</a:t>
            </a:r>
            <a:r>
              <a:rPr lang="en-US" b="1" dirty="0">
                <a:solidFill>
                  <a:srgbClr val="FF00FF"/>
                </a:solidFill>
              </a:rPr>
              <a:t> </a:t>
            </a:r>
            <a:r>
              <a:rPr lang="en-US" b="1" dirty="0" err="1">
                <a:solidFill>
                  <a:srgbClr val="FF00FF"/>
                </a:solidFill>
              </a:rPr>
              <a:t>bài</a:t>
            </a:r>
            <a:r>
              <a:rPr lang="en-US" b="1" dirty="0">
                <a:solidFill>
                  <a:srgbClr val="FF00FF"/>
                </a:solidFill>
              </a:rPr>
              <a:t> </a:t>
            </a:r>
            <a:r>
              <a:rPr lang="en-US" b="1" dirty="0" err="1">
                <a:solidFill>
                  <a:srgbClr val="FF00FF"/>
                </a:solidFill>
              </a:rPr>
              <a:t>hát</a:t>
            </a:r>
            <a:br>
              <a:rPr lang="en-US" b="1" u="sng" dirty="0">
                <a:solidFill>
                  <a:srgbClr val="FF00FF"/>
                </a:solidFill>
              </a:rPr>
            </a:br>
            <a:br>
              <a:rPr lang="en-US" b="1" u="sng" dirty="0">
                <a:solidFill>
                  <a:srgbClr val="FF00FF"/>
                </a:solidFill>
              </a:rPr>
            </a:br>
            <a:endParaRPr lang="en-US" dirty="0"/>
          </a:p>
        </p:txBody>
      </p:sp>
      <p:pic>
        <p:nvPicPr>
          <p:cNvPr id="4100" name="Picture 13" descr="D:\TRANH ANH\anh dep\459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911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3" descr="D:\TRANH ANH\anh dep\459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66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3" descr="D:\TRANH ANH\anh dep\459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3" descr="D:\TRANH ANH\anh dep\459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3" descr="D:\TRANH ANH\anh dep\459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86112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3" descr="D:\TRANH ANH\anh dep\459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81112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30" descr="67169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57805">
            <a:off x="538583" y="5253550"/>
            <a:ext cx="1248884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31" descr="67169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62000" y="-228600"/>
            <a:ext cx="762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32" descr="67169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71700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3" descr="D:\TRANH ANH\anh dep\459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25" y="1866900"/>
            <a:ext cx="523875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D:\TRANH ANH\anh dep\459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911" y="245305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3" descr="D:\TRANH ANH\anh dep\459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9784" y="3962400"/>
            <a:ext cx="523875" cy="2151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3" descr="D:\TRANH ANH\anh dep\459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619251">
            <a:off x="7946466" y="5662612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3" descr="D:\TRANH ANH\anh dep\459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10975" y="5164488"/>
            <a:ext cx="523875" cy="2754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2" descr="67169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00168">
            <a:off x="7519348" y="-411679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2" descr="67169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25428">
            <a:off x="5957927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2" descr="67169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19688">
            <a:off x="7090583" y="4979357"/>
            <a:ext cx="130479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9" descr="Picturebupb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889" y="4793468"/>
            <a:ext cx="1647825" cy="2010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9" descr="hiwa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8763" y="1100138"/>
            <a:ext cx="1752600" cy="202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do ban - mau giao - Copy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00677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665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923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do ban - mau giao - Copy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557588"/>
            <a:ext cx="609600" cy="609600"/>
          </a:xfrm>
        </p:spPr>
      </p:pic>
      <p:pic>
        <p:nvPicPr>
          <p:cNvPr id="4" name="Picture 2" descr="2797bc7524d11af6346a683342e378f3-56662544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4" descr="hangaap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-152400"/>
            <a:ext cx="22098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5" descr="8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657600"/>
            <a:ext cx="32004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nai copy.gi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810000"/>
            <a:ext cx="1855788" cy="199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do ban - mau giao - Copy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436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92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92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92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92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6650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6650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7" name="Rectangle 2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305800" cy="5668962"/>
          </a:xfrm>
        </p:spPr>
        <p:txBody>
          <a:bodyPr/>
          <a:lstStyle/>
          <a:p>
            <a:pPr eaLnBrk="1" hangingPunct="1"/>
            <a:r>
              <a:rPr lang="en-US" b="1" u="sng" dirty="0" err="1">
                <a:solidFill>
                  <a:srgbClr val="FF00FF"/>
                </a:solidFill>
              </a:rPr>
              <a:t>Hoạt</a:t>
            </a:r>
            <a:r>
              <a:rPr lang="en-US" b="1" u="sng" dirty="0">
                <a:solidFill>
                  <a:srgbClr val="FF00FF"/>
                </a:solidFill>
              </a:rPr>
              <a:t> </a:t>
            </a:r>
            <a:r>
              <a:rPr lang="en-US" b="1" u="sng" dirty="0" err="1">
                <a:solidFill>
                  <a:srgbClr val="FF00FF"/>
                </a:solidFill>
              </a:rPr>
              <a:t>động</a:t>
            </a:r>
            <a:r>
              <a:rPr lang="en-US" b="1" u="sng" dirty="0">
                <a:solidFill>
                  <a:srgbClr val="FF00FF"/>
                </a:solidFill>
              </a:rPr>
              <a:t> 2</a:t>
            </a:r>
            <a:br>
              <a:rPr lang="en-US" b="1" u="sng" dirty="0">
                <a:solidFill>
                  <a:srgbClr val="FF00FF"/>
                </a:solidFill>
              </a:rPr>
            </a:br>
            <a:br>
              <a:rPr lang="en-US" b="1" u="sng" dirty="0">
                <a:solidFill>
                  <a:srgbClr val="FF00FF"/>
                </a:solidFill>
              </a:rPr>
            </a:br>
            <a:r>
              <a:rPr lang="en-US" b="1" i="1" dirty="0">
                <a:solidFill>
                  <a:srgbClr val="0000FF"/>
                </a:solidFill>
              </a:rPr>
              <a:t>NỘI DUNG- TRÒ CHUYỆN – TÌM HIỂU VỀ CÁC CON VẬT SỐNG TRONG RỪNG</a:t>
            </a:r>
            <a:r>
              <a:rPr lang="en-US" dirty="0"/>
              <a:t> </a:t>
            </a:r>
          </a:p>
        </p:txBody>
      </p:sp>
      <p:pic>
        <p:nvPicPr>
          <p:cNvPr id="4100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911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66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86112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81112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30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57805">
            <a:off x="538583" y="5253550"/>
            <a:ext cx="1248884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31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62000" y="-228600"/>
            <a:ext cx="762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71700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25" y="1866900"/>
            <a:ext cx="523875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911" y="245305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9784" y="3962400"/>
            <a:ext cx="523875" cy="2151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619251">
            <a:off x="7946466" y="5662612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10975" y="5164488"/>
            <a:ext cx="523875" cy="2754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00168">
            <a:off x="7519348" y="-411679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25428">
            <a:off x="5957927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19688">
            <a:off x="7090583" y="4979357"/>
            <a:ext cx="130479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9" descr="Picturebupbe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889" y="4793468"/>
            <a:ext cx="1647825" cy="2010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9" descr="hiw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8763" y="1100138"/>
            <a:ext cx="1752600" cy="202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956574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772400" cy="31432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00600"/>
            <a:ext cx="6400800" cy="1524000"/>
          </a:xfrm>
        </p:spPr>
        <p:txBody>
          <a:bodyPr>
            <a:normAutofit/>
          </a:bodyPr>
          <a:lstStyle/>
          <a:p>
            <a:r>
              <a:rPr lang="en-US" sz="8800" b="1" dirty="0">
                <a:solidFill>
                  <a:srgbClr val="C00000"/>
                </a:solidFill>
              </a:rPr>
              <a:t>Con </a:t>
            </a:r>
            <a:r>
              <a:rPr lang="en-US" sz="8800" b="1" dirty="0" err="1">
                <a:solidFill>
                  <a:srgbClr val="C00000"/>
                </a:solidFill>
              </a:rPr>
              <a:t>voi</a:t>
            </a:r>
            <a:endParaRPr lang="en-US" sz="8800" b="1" dirty="0">
              <a:solidFill>
                <a:srgbClr val="C00000"/>
              </a:solidFill>
            </a:endParaRPr>
          </a:p>
        </p:txBody>
      </p:sp>
      <p:pic>
        <p:nvPicPr>
          <p:cNvPr id="7" name="Picture 2" descr="voi ro copy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09800" y="685800"/>
            <a:ext cx="4305300" cy="4204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duoi voi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30123">
            <a:off x="6164277" y="1518134"/>
            <a:ext cx="339560" cy="189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Down Arrow 12"/>
          <p:cNvSpPr/>
          <p:nvPr/>
        </p:nvSpPr>
        <p:spPr>
          <a:xfrm flipH="1">
            <a:off x="3315493" y="0"/>
            <a:ext cx="45719" cy="990600"/>
          </a:xfrm>
          <a:prstGeom prst="downArrow">
            <a:avLst/>
          </a:prstGeom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1181100" y="304800"/>
            <a:ext cx="2057399" cy="1295399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4114800" y="228600"/>
            <a:ext cx="762000" cy="10668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0" y="4114800"/>
            <a:ext cx="3124200" cy="9144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5181600" y="76200"/>
            <a:ext cx="1333500" cy="1371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4114800" y="952499"/>
            <a:ext cx="5029200" cy="2552701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6781800" y="2228849"/>
            <a:ext cx="2514600" cy="742951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152400" y="1752600"/>
            <a:ext cx="2514600" cy="847724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0" y="2600324"/>
            <a:ext cx="2895600" cy="72757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43353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3" grpId="0" animBg="1"/>
      <p:bldP spid="1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ich ngoc\Documents\vo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7201497"/>
      </p:ext>
    </p:extLst>
  </p:cSld>
  <p:clrMapOvr>
    <a:masterClrMapping/>
  </p:clrMapOvr>
  <p:transition spd="slow"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bich ngoc\Documents\voi xie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6532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401"/>
            <a:ext cx="7772400" cy="30670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410200"/>
            <a:ext cx="6400800" cy="1447800"/>
          </a:xfrm>
        </p:spPr>
        <p:txBody>
          <a:bodyPr>
            <a:normAutofit/>
          </a:bodyPr>
          <a:lstStyle/>
          <a:p>
            <a:r>
              <a:rPr lang="en-US" sz="8800" b="1" dirty="0">
                <a:solidFill>
                  <a:srgbClr val="C00000"/>
                </a:solidFill>
              </a:rPr>
              <a:t>Con </a:t>
            </a:r>
            <a:r>
              <a:rPr lang="en-US" sz="8800" b="1" dirty="0" err="1">
                <a:solidFill>
                  <a:srgbClr val="C00000"/>
                </a:solidFill>
              </a:rPr>
              <a:t>hổ</a:t>
            </a:r>
            <a:endParaRPr lang="en-US" sz="8800" b="1" dirty="0">
              <a:solidFill>
                <a:srgbClr val="C00000"/>
              </a:solidFill>
            </a:endParaRPr>
          </a:p>
        </p:txBody>
      </p:sp>
      <p:pic>
        <p:nvPicPr>
          <p:cNvPr id="4" name="Picture 6" descr="Tiger_Yello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>
            <a:off x="7620000" y="0"/>
            <a:ext cx="990600" cy="12192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7924800" y="762000"/>
            <a:ext cx="990600" cy="10668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6934200" y="76200"/>
            <a:ext cx="1181100" cy="11430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7620000" y="1905000"/>
            <a:ext cx="1295400" cy="3048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6934200" y="2514600"/>
            <a:ext cx="2209800" cy="10668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7772400" y="2514600"/>
            <a:ext cx="1371600" cy="5334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381000" y="76200"/>
            <a:ext cx="2438400" cy="6858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152400" y="609600"/>
            <a:ext cx="4191000" cy="21717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76200" y="3048000"/>
            <a:ext cx="838200" cy="15240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3940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bich ngoc\Documents\ho 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0584848"/>
      </p:ext>
    </p:extLst>
  </p:cSld>
  <p:clrMapOvr>
    <a:masterClrMapping/>
  </p:clrMapOvr>
  <p:transition spd="slow">
    <p:pull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</TotalTime>
  <Words>162</Words>
  <Application>Microsoft Office PowerPoint</Application>
  <PresentationFormat>On-screen Show (4:3)</PresentationFormat>
  <Paragraphs>27</Paragraphs>
  <Slides>26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Times New Roman</vt:lpstr>
      <vt:lpstr>Office Theme</vt:lpstr>
      <vt:lpstr>PowerPoint Presentation</vt:lpstr>
      <vt:lpstr>Hoạt động 1  THU HÚT </vt:lpstr>
      <vt:lpstr>PowerPoint Presentation</vt:lpstr>
      <vt:lpstr>Hoạt động 2  NỘI DUNG- TRÒ CHUYỆN – TÌM HIỂU VỀ CÁC CON VẬT SỐNG TRONG RỪNG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 sánh  Sự giống và khác nhau của voi – khỉ</vt:lpstr>
      <vt:lpstr>PowerPoint Presentation</vt:lpstr>
      <vt:lpstr>PowerPoint Presentation</vt:lpstr>
      <vt:lpstr>So sánh  Sự giống và khác nhau của Gấu – hổ</vt:lpstr>
      <vt:lpstr>PowerPoint Presentation</vt:lpstr>
      <vt:lpstr>PowerPoint Presentation</vt:lpstr>
      <vt:lpstr>Mở rộng  </vt:lpstr>
      <vt:lpstr>PowerPoint Presentation</vt:lpstr>
      <vt:lpstr>PowerPoint Presentation</vt:lpstr>
      <vt:lpstr>HĐ3: Kết thúc Vận động theo nhạc bài hát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bich ngoc</dc:creator>
  <cp:lastModifiedBy>doanquanghuy06051995@outlook.com</cp:lastModifiedBy>
  <cp:revision>33</cp:revision>
  <dcterms:created xsi:type="dcterms:W3CDTF">2013-12-07T08:37:31Z</dcterms:created>
  <dcterms:modified xsi:type="dcterms:W3CDTF">2024-06-23T11:37:12Z</dcterms:modified>
</cp:coreProperties>
</file>