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99" r:id="rId5"/>
    <p:sldId id="306" r:id="rId6"/>
    <p:sldId id="309" r:id="rId7"/>
    <p:sldId id="283" r:id="rId8"/>
    <p:sldId id="311" r:id="rId9"/>
    <p:sldId id="288" r:id="rId10"/>
    <p:sldId id="291" r:id="rId11"/>
    <p:sldId id="289" r:id="rId12"/>
    <p:sldId id="292" r:id="rId13"/>
    <p:sldId id="290" r:id="rId14"/>
    <p:sldId id="287" r:id="rId15"/>
    <p:sldId id="293" r:id="rId16"/>
    <p:sldId id="295" r:id="rId17"/>
    <p:sldId id="298" r:id="rId18"/>
    <p:sldId id="301" r:id="rId19"/>
    <p:sldId id="304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9"/>
            <p14:sldId id="306"/>
            <p14:sldId id="309"/>
            <p14:sldId id="283"/>
            <p14:sldId id="311"/>
            <p14:sldId id="288"/>
            <p14:sldId id="291"/>
            <p14:sldId id="289"/>
            <p14:sldId id="292"/>
            <p14:sldId id="290"/>
            <p14:sldId id="287"/>
            <p14:sldId id="293"/>
            <p14:sldId id="295"/>
            <p14:sldId id="298"/>
            <p14:sldId id="301"/>
            <p14:sldId id="304"/>
            <p14:sldId id="307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F8CAB6"/>
    <a:srgbClr val="D24726"/>
    <a:srgbClr val="404040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C430-3192-4F1B-A093-06766ADBBCC6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37A0-1E26-4F31-BB68-EC9E645FC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6/23/2024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0.wdp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76400" y="762000"/>
            <a:ext cx="936955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 eaLnBrk="1" hangingPunct="1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 xếp theo qui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đối tượng</a:t>
            </a:r>
          </a:p>
          <a:p>
            <a:pPr algn="ctr" eaLnBrk="1" hangingPunct="1">
              <a:defRPr/>
            </a:pPr>
            <a:endParaRPr lang="en-US" sz="3600" dirty="0"/>
          </a:p>
          <a:p>
            <a:pPr algn="ctr" eaLnBrk="1" hangingPunct="1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275192737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41265" y="2195248"/>
            <a:ext cx="1136257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284881" y="2164872"/>
            <a:ext cx="1331290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33" y="2002359"/>
            <a:ext cx="1332174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07024" y="2245556"/>
            <a:ext cx="1136257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6406" y="2245556"/>
            <a:ext cx="1136257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49641" y="2141000"/>
            <a:ext cx="1331290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41498" y="2195248"/>
            <a:ext cx="1331290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1998785"/>
            <a:ext cx="1332174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28" y="1975424"/>
            <a:ext cx="1332174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0286" y="785445"/>
            <a:ext cx="82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kết quả cùng cô</a:t>
            </a:r>
          </a:p>
        </p:txBody>
      </p:sp>
    </p:spTree>
    <p:extLst>
      <p:ext uri="{BB962C8B-B14F-4D97-AF65-F5344CB8AC3E}">
        <p14:creationId xmlns:p14="http://schemas.microsoft.com/office/powerpoint/2010/main" val="28494457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539988"/>
            <a:ext cx="106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quan sát mẫu đã xếp sau đó tìm ra quy tắc sắp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40676" y="2708244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720131" y="2750579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34" y="2636429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799908" y="2779309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379390" y="2792914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6899564" y="2877584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993131" y="2877584"/>
            <a:ext cx="1207245" cy="13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5754" y="949569"/>
            <a:ext cx="101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Các con hoàn thiện quy tắc sắp xếp giúp cô</a:t>
            </a:r>
          </a:p>
        </p:txBody>
      </p:sp>
    </p:spTree>
    <p:extLst>
      <p:ext uri="{BB962C8B-B14F-4D97-AF65-F5344CB8AC3E}">
        <p14:creationId xmlns:p14="http://schemas.microsoft.com/office/powerpoint/2010/main" val="315092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8245" y="816987"/>
            <a:ext cx="106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kiểm tra quy tắc đã xếp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85520" y="2643805"/>
            <a:ext cx="1414463" cy="1411694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2206071" y="2657035"/>
            <a:ext cx="1207245" cy="1327024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53" y="2479348"/>
            <a:ext cx="1415402" cy="1469904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681485" y="2644585"/>
            <a:ext cx="1207245" cy="1327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093174" y="2572365"/>
            <a:ext cx="1414463" cy="1411694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658717" y="2675220"/>
            <a:ext cx="1207245" cy="1327024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898823" y="2714635"/>
            <a:ext cx="1207245" cy="132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288" y="2603780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514600" y="10668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qui tắc 3 đối tượng </a:t>
            </a:r>
          </a:p>
          <a:p>
            <a:pPr algn="ctr" eaLnBrk="1" hangingPunct="1"/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Sắp xếp theo qui tắc 3 đối tượng là sự sắp xếp lặp đi lặp lại theo một trình tự nhất định của 3 loại đối tượng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(Sắp xếp theo qui tắc 3 đối tượng - Xếp xen kẽ)</a:t>
            </a:r>
          </a:p>
          <a:p>
            <a:pPr eaLnBrk="1" hangingPunct="1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>
              <a:solidFill>
                <a:srgbClr val="000000"/>
              </a:solidFill>
            </a:endParaRP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24023" y="3290729"/>
            <a:ext cx="5584825" cy="3581400"/>
            <a:chOff x="4549317" y="123851"/>
            <a:chExt cx="5584663" cy="3581400"/>
          </a:xfrm>
        </p:grpSpPr>
        <p:pic>
          <p:nvPicPr>
            <p:cNvPr id="14377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549317" y="123851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5" descr="C:\Users\HDMIN\Desktop\tá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8" t="11765" r="28925" b="16666"/>
            <a:stretch>
              <a:fillRect/>
            </a:stretch>
          </p:blipFill>
          <p:spPr bwMode="auto">
            <a:xfrm>
              <a:off x="5192703" y="1859372"/>
              <a:ext cx="676910" cy="58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2" descr="C:\Users\HDMIN\Desktop\x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4" t="52963" r="6558" b="9012"/>
            <a:stretch>
              <a:fillRect/>
            </a:stretch>
          </p:blipFill>
          <p:spPr bwMode="auto">
            <a:xfrm>
              <a:off x="5779762" y="1859372"/>
              <a:ext cx="608353" cy="68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033562" y="-120650"/>
            <a:ext cx="5584825" cy="3581400"/>
            <a:chOff x="-467051" y="3481840"/>
            <a:chExt cx="5584663" cy="3581400"/>
          </a:xfrm>
        </p:grpSpPr>
        <p:pic>
          <p:nvPicPr>
            <p:cNvPr id="14370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-467051" y="3481840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2086913" y="5051725"/>
              <a:ext cx="78904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1531015" y="500804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4" descr="C:\Users\HDMIN\Desktop\5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79" t="17038" r="36111" b="12222"/>
            <a:stretch>
              <a:fillRect/>
            </a:stretch>
          </p:blipFill>
          <p:spPr bwMode="auto">
            <a:xfrm>
              <a:off x="426140" y="4930621"/>
              <a:ext cx="69836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2847070" y="5051725"/>
              <a:ext cx="316969" cy="1014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1167323" y="4930621"/>
              <a:ext cx="309186" cy="98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1" descr="C:\Users\HDMIN\Desktop\cà 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9930" r="10670" b="6712"/>
            <a:stretch>
              <a:fillRect/>
            </a:stretch>
          </p:blipFill>
          <p:spPr bwMode="auto">
            <a:xfrm>
              <a:off x="3370681" y="4974459"/>
              <a:ext cx="327236" cy="104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15620" y="3234246"/>
            <a:ext cx="5584825" cy="3581400"/>
            <a:chOff x="4395969" y="3503219"/>
            <a:chExt cx="5584663" cy="3581400"/>
          </a:xfrm>
        </p:grpSpPr>
        <p:pic>
          <p:nvPicPr>
            <p:cNvPr id="14363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4395969" y="3503219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4934275" y="5091533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6294304" y="5115245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5493157" y="5116439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4" descr="Vector hoạt hình đáng yêu ngọt ăn tươi mát nhỏ bánh vẽ minh họa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 rot="-1164802">
              <a:off x="6842214" y="5168952"/>
              <a:ext cx="1111023" cy="83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7596577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10" descr="Pastel De Crema De Fresa Png Gratis, Pastel, Pastel Dibujado A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95758">
              <a:off x="8131073" y="5151290"/>
              <a:ext cx="821334" cy="82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-170128" y="-139017"/>
            <a:ext cx="5584825" cy="3581401"/>
            <a:chOff x="5727943" y="2439358"/>
            <a:chExt cx="5584663" cy="3581400"/>
          </a:xfrm>
        </p:grpSpPr>
        <p:pic>
          <p:nvPicPr>
            <p:cNvPr id="14356" name="Picture 10" descr="Bằng Tay, Giỏ, Bằng Tay, Đồ Tre Trúc Vector và PNG với nền trong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4" t="10641" r="20261" b="13165"/>
            <a:stretch>
              <a:fillRect/>
            </a:stretch>
          </p:blipFill>
          <p:spPr bwMode="auto">
            <a:xfrm>
              <a:off x="5727943" y="2439358"/>
              <a:ext cx="5584663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-622524">
              <a:off x="6491632" y="3997248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12" descr="C:\Users\HDMIN\Desktop\kem 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38" t="15981" r="48106" b="13805"/>
            <a:stretch>
              <a:fillRect/>
            </a:stretch>
          </p:blipFill>
          <p:spPr bwMode="auto">
            <a:xfrm rot="349252">
              <a:off x="7158763" y="3715344"/>
              <a:ext cx="399678" cy="127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8368250" y="3941196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C:\Users\HDMIN\Desktop\k1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5" r="24792" b="3970"/>
            <a:stretch>
              <a:fillRect/>
            </a:stretch>
          </p:blipFill>
          <p:spPr bwMode="auto">
            <a:xfrm rot="20977476">
              <a:off x="6495224" y="3995284"/>
              <a:ext cx="667580" cy="88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AutoShape 50"/>
          <p:cNvSpPr>
            <a:spLocks noChangeArrowheads="1"/>
          </p:cNvSpPr>
          <p:nvPr/>
        </p:nvSpPr>
        <p:spPr bwMode="auto">
          <a:xfrm>
            <a:off x="5394325" y="2943225"/>
            <a:ext cx="12954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8" name="WordArt 42"/>
          <p:cNvSpPr>
            <a:spLocks noChangeArrowheads="1" noChangeShapeType="1" noTextEdit="1"/>
          </p:cNvSpPr>
          <p:nvPr/>
        </p:nvSpPr>
        <p:spPr bwMode="auto">
          <a:xfrm>
            <a:off x="5835650" y="311467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81" name="WordArt 46"/>
          <p:cNvSpPr>
            <a:spLocks noChangeArrowheads="1" noChangeShapeType="1" noTextEdit="1"/>
          </p:cNvSpPr>
          <p:nvPr/>
        </p:nvSpPr>
        <p:spPr bwMode="auto">
          <a:xfrm>
            <a:off x="5835650" y="3136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82" name="WordArt 47"/>
          <p:cNvSpPr>
            <a:spLocks noChangeArrowheads="1" noChangeShapeType="1" noTextEdit="1"/>
          </p:cNvSpPr>
          <p:nvPr/>
        </p:nvSpPr>
        <p:spPr bwMode="auto">
          <a:xfrm>
            <a:off x="5835650" y="313055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83" name="AutoShape 49"/>
          <p:cNvSpPr>
            <a:spLocks noChangeArrowheads="1"/>
          </p:cNvSpPr>
          <p:nvPr/>
        </p:nvSpPr>
        <p:spPr bwMode="auto">
          <a:xfrm>
            <a:off x="4768850" y="2643188"/>
            <a:ext cx="2743200" cy="16002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4" name="WordArt 48"/>
          <p:cNvSpPr>
            <a:spLocks noChangeArrowheads="1" noChangeShapeType="1" noTextEdit="1"/>
          </p:cNvSpPr>
          <p:nvPr/>
        </p:nvSpPr>
        <p:spPr bwMode="auto">
          <a:xfrm>
            <a:off x="5284789" y="3136901"/>
            <a:ext cx="15144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Tifani HeavyH" panose="020B7200000000000000" pitchFamily="34" charset="0"/>
              </a:rPr>
              <a:t>HÕt giê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1713605" y="1304093"/>
            <a:ext cx="699716" cy="10495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84768" l="13594" r="9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1" t="6230" r="3480" b="6366"/>
          <a:stretch/>
        </p:blipFill>
        <p:spPr>
          <a:xfrm>
            <a:off x="3572782" y="1314064"/>
            <a:ext cx="699716" cy="1049571"/>
          </a:xfrm>
          <a:prstGeom prst="rect">
            <a:avLst/>
          </a:prstGeom>
        </p:spPr>
      </p:pic>
      <p:pic>
        <p:nvPicPr>
          <p:cNvPr id="57" name="Picture 12" descr="C:\Users\HDMIN\Desktop\kem 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8" t="15981" r="48106" b="13805"/>
          <a:stretch>
            <a:fillRect/>
          </a:stretch>
        </p:blipFill>
        <p:spPr bwMode="auto">
          <a:xfrm rot="349252">
            <a:off x="3106692" y="1147767"/>
            <a:ext cx="399690" cy="12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8791695" y="4929698"/>
            <a:ext cx="556590" cy="659958"/>
          </a:xfrm>
          <a:prstGeom prst="rect">
            <a:avLst/>
          </a:prstGeom>
        </p:spPr>
      </p:pic>
      <p:pic>
        <p:nvPicPr>
          <p:cNvPr id="59" name="Picture 5" descr="C:\Users\HDMIN\Desktop\tá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1765" r="28925" b="16666"/>
          <a:stretch>
            <a:fillRect/>
          </a:stretch>
        </p:blipFill>
        <p:spPr bwMode="auto">
          <a:xfrm>
            <a:off x="9368364" y="5011904"/>
            <a:ext cx="676930" cy="5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HDMIN\Desktop\x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4" t="52963" r="6558" b="9012"/>
          <a:stretch>
            <a:fillRect/>
          </a:stretch>
        </p:blipFill>
        <p:spPr bwMode="auto">
          <a:xfrm>
            <a:off x="10043593" y="4918172"/>
            <a:ext cx="608371" cy="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11" b="100000" l="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13755" r="15505" b="5197"/>
          <a:stretch/>
        </p:blipFill>
        <p:spPr>
          <a:xfrm rot="10800000" flipV="1">
            <a:off x="10672043" y="4751450"/>
            <a:ext cx="556590" cy="659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746" y="1022916"/>
            <a:ext cx="297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giỏi hơn</a:t>
            </a:r>
          </a:p>
        </p:txBody>
      </p:sp>
    </p:spTree>
    <p:extLst>
      <p:ext uri="{BB962C8B-B14F-4D97-AF65-F5344CB8AC3E}">
        <p14:creationId xmlns:p14="http://schemas.microsoft.com/office/powerpoint/2010/main" val="5727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ây Xanh Dây Leo, Dây, Màu Xanh., Dây Leo miễn phí tải tập tin P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" t="16914" r="27644" b="52074"/>
          <a:stretch>
            <a:fillRect/>
          </a:stretch>
        </p:blipFill>
        <p:spPr bwMode="auto">
          <a:xfrm>
            <a:off x="286671" y="2473518"/>
            <a:ext cx="11669993" cy="403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4155087" y="3534696"/>
            <a:ext cx="950911" cy="835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2942552" y="3638302"/>
            <a:ext cx="890546" cy="850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5105998" y="682156"/>
            <a:ext cx="890546" cy="85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1" b="98454" l="3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11817" r="9480" b="3983"/>
          <a:stretch/>
        </p:blipFill>
        <p:spPr>
          <a:xfrm>
            <a:off x="644406" y="803143"/>
            <a:ext cx="890546" cy="850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" t="11665" r="600" b="-1"/>
          <a:stretch/>
        </p:blipFill>
        <p:spPr>
          <a:xfrm>
            <a:off x="286671" y="3325760"/>
            <a:ext cx="914400" cy="829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1" r="1813"/>
          <a:stretch/>
        </p:blipFill>
        <p:spPr>
          <a:xfrm>
            <a:off x="161548" y="-95416"/>
            <a:ext cx="950911" cy="835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7034408" y="-55598"/>
            <a:ext cx="739472" cy="11847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1702075" y="3304346"/>
            <a:ext cx="739472" cy="118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719" b="80938" l="13750" r="60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4988" r="44429" b="21361"/>
          <a:stretch/>
        </p:blipFill>
        <p:spPr>
          <a:xfrm>
            <a:off x="3093626" y="112979"/>
            <a:ext cx="739472" cy="1184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8512033" y="1558499"/>
            <a:ext cx="317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</p:txBody>
      </p:sp>
    </p:spTree>
    <p:extLst>
      <p:ext uri="{BB962C8B-B14F-4D97-AF65-F5344CB8AC3E}">
        <p14:creationId xmlns:p14="http://schemas.microsoft.com/office/powerpoint/2010/main" val="1010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1 0.32523 L 0.21771 0.5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19422 L 0.14101 0.4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17 0.32338 L 0.65417 0.57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2 0.42917 L 0.19492 0.67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209 0.325 L 0.80209 0.5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Xin chào các 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4" y="1924050"/>
            <a:ext cx="2943224" cy="2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71"/>
            <a:ext cx="12726954" cy="805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97969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501" r="828" b="4730"/>
          <a:stretch/>
        </p:blipFill>
        <p:spPr>
          <a:xfrm>
            <a:off x="9641321" y="4040401"/>
            <a:ext cx="3204377" cy="3061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1869686" y="3498980"/>
            <a:ext cx="1441394" cy="1419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8606222" y="5504316"/>
            <a:ext cx="1258114" cy="1133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>
            <a:off x="5269062" y="3614288"/>
            <a:ext cx="1407324" cy="1386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578333">
            <a:off x="8719669" y="3611228"/>
            <a:ext cx="1504385" cy="1481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6828834" y="5248010"/>
            <a:ext cx="1391940" cy="13167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3663985" y="5248010"/>
            <a:ext cx="1304695" cy="1234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86" b="100000" l="3429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2645" r="7889" b="10895"/>
          <a:stretch/>
        </p:blipFill>
        <p:spPr>
          <a:xfrm>
            <a:off x="240046" y="5208646"/>
            <a:ext cx="1247208" cy="1179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5402370" y="5448104"/>
            <a:ext cx="1150838" cy="10368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9556" l="2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0177" r="6394" b="10585"/>
          <a:stretch/>
        </p:blipFill>
        <p:spPr>
          <a:xfrm>
            <a:off x="2009531" y="5341754"/>
            <a:ext cx="1161704" cy="10466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0" t="6395" r="3580" b="7401"/>
          <a:stretch/>
        </p:blipFill>
        <p:spPr>
          <a:xfrm rot="8674118" flipV="1">
            <a:off x="9941699" y="5704739"/>
            <a:ext cx="1269910" cy="732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84" y="3750906"/>
            <a:ext cx="977181" cy="977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35" y="3750906"/>
            <a:ext cx="953093" cy="9530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" y="3498980"/>
            <a:ext cx="993366" cy="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C 4.58333E-6 0.0331 0.02695 0.05995 0.06002 0.05995 C 0.09895 0.05995 0.11302 0.03009 0.11901 0.01204 L 0.125 -0.01204 C 0.13099 -0.03009 0.14596 -0.05996 0.18997 -0.05996 C 0.21796 -0.05996 0.25 -0.0331 0.25 1.48148E-6 C 0.25 0.0331 0.21796 0.05995 0.18997 0.05995 C 0.14596 0.05995 0.13099 0.03009 0.125 0.01204 L 0.11901 -0.01204 C 0.11302 -0.03009 0.09895 -0.05996 0.06002 -0.05996 C 0.02695 -0.05996 4.58333E-6 -0.0331 4.583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3559816" y="1280017"/>
            <a:ext cx="1207245" cy="1327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4" y="2565944"/>
            <a:ext cx="1415402" cy="14699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4995987" y="3025991"/>
            <a:ext cx="1207245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985455" y="2983656"/>
            <a:ext cx="1414463" cy="1411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48" y="3937224"/>
            <a:ext cx="1415402" cy="146990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708234" y="123892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391749" y="900483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49" y="900483"/>
            <a:ext cx="1415402" cy="14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609610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609029" y="260508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90487" y="2565944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56" y="241591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387011" y="2699875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420796" y="2696522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82113" y="2647288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7873739" y="272230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5" y="2572274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2461826"/>
            <a:ext cx="1415402" cy="1597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8388" y="615636"/>
            <a:ext cx="833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  </a:t>
            </a:r>
            <a:r>
              <a:rPr lang="en-US" sz="3600"/>
              <a:t>Cho trẻ 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3469453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527069" y="609539"/>
            <a:ext cx="1151170" cy="12653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118859" y="547900"/>
            <a:ext cx="1329627" cy="1327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7" y="398888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623449" y="707370"/>
            <a:ext cx="1158378" cy="1273309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531113" y="632570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954800" y="547900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141789" y="622641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7" y="352979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84" y="576276"/>
            <a:ext cx="1333224" cy="150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0045" y="3907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</a:t>
            </a:r>
            <a:r>
              <a:rPr lang="en-US" sz="3600"/>
              <a:t>Cô xếp mẫu cho trẻ xem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6219540" y="5452715"/>
            <a:ext cx="1414463" cy="1411694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348562" y="4190325"/>
            <a:ext cx="1207245" cy="1327024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8752519" y="5483418"/>
            <a:ext cx="1207245" cy="1327024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7169176" y="4494838"/>
            <a:ext cx="1207245" cy="13270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5444893" y="4452503"/>
            <a:ext cx="1414463" cy="1411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45" y="4118885"/>
            <a:ext cx="1415402" cy="1469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30" y="5529117"/>
            <a:ext cx="1415402" cy="14699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37" y="4222431"/>
            <a:ext cx="1415402" cy="1469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463833" y="5328576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34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6836 -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3.33333E-6 L -0.46198 -0.3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5312 -0.2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0.01412 L -0.10755 -0.3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1019 L -0.20768 -0.2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463 L -0.31783 -0.30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949 L 0.16549 -0.4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65 L 0.08307 -0.48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01992 -0.5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871580" y="2060535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15823" y="2017819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7" y="1871366"/>
            <a:ext cx="1415402" cy="146990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9461562" y="2114563"/>
            <a:ext cx="1207245" cy="132702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675115" y="2114563"/>
            <a:ext cx="1207245" cy="1327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202270" y="2010007"/>
            <a:ext cx="1414463" cy="1411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058743" y="2038803"/>
            <a:ext cx="1414463" cy="1411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1" y="1888776"/>
            <a:ext cx="1415402" cy="1561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6" y="1917276"/>
            <a:ext cx="1415402" cy="1597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1569" y="574431"/>
            <a:ext cx="92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       Cho trẻ đọc tên từng đối tượng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693538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1940873" y="3003258"/>
            <a:ext cx="1207245" cy="1327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379609" y="2918588"/>
            <a:ext cx="1414463" cy="1411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93" y="2772135"/>
            <a:ext cx="1415402" cy="14699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4352995" y="2918588"/>
            <a:ext cx="1414463" cy="1411694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19" b="95837" l="125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82" t="11572" r="10251" b="9656"/>
          <a:stretch/>
        </p:blipFill>
        <p:spPr>
          <a:xfrm>
            <a:off x="5872694" y="2960198"/>
            <a:ext cx="1207245" cy="13270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0" y="2817318"/>
            <a:ext cx="1415402" cy="146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123" y="515816"/>
            <a:ext cx="119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Cô cùng trẻ xếp 1,2 chu kỳ sau đó yêu cầu trẻ xếp tiếp chu kỳ còn lại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" r="1104"/>
          <a:stretch/>
        </p:blipFill>
        <p:spPr>
          <a:xfrm>
            <a:off x="8495341" y="2917863"/>
            <a:ext cx="1414463" cy="14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1306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137137" y="715108"/>
            <a:ext cx="9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Cho trẻ xếp theo yêu cầu của cô</a:t>
            </a:r>
          </a:p>
        </p:txBody>
      </p:sp>
    </p:spTree>
    <p:extLst>
      <p:ext uri="{BB962C8B-B14F-4D97-AF65-F5344CB8AC3E}">
        <p14:creationId xmlns:p14="http://schemas.microsoft.com/office/powerpoint/2010/main" val="161809744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190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.VnTifani HeavyH</vt:lpstr>
      <vt:lpstr>Arial</vt:lpstr>
      <vt:lpstr>Arial Black</vt:lpstr>
      <vt:lpstr>Calibri</vt:lpstr>
      <vt:lpstr>Segoe UI</vt:lpstr>
      <vt:lpstr>Segoe UI Light</vt:lpstr>
      <vt:lpstr>Times New Roman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các bé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2021-11-25T01:47:23Z</dcterms:created>
  <dcterms:modified xsi:type="dcterms:W3CDTF">2024-06-23T11:44:25Z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