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61" r:id="rId5"/>
    <p:sldId id="260" r:id="rId6"/>
    <p:sldId id="262" r:id="rId7"/>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387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54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48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903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707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63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501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214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856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951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03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271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929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826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29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724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88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84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06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26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0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76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267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20590-627B-480A-A3A5-338654494BB9}"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323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6.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8600" y="-1066800"/>
            <a:ext cx="8686800" cy="7924800"/>
          </a:xfrm>
        </p:spPr>
        <p:txBody>
          <a:bodyPr>
            <a:normAutofit/>
          </a:bodyPr>
          <a:lstStyle/>
          <a:p>
            <a:r>
              <a:rPr lang="en-US" sz="2800" b="1" dirty="0" smtClean="0">
                <a:solidFill>
                  <a:srgbClr val="FF0000"/>
                </a:solidFill>
              </a:rPr>
              <a:t>PHÒNG GIÁO DỤC VÀ ĐÀO TẠO QUẬN LONG BIÊN </a:t>
            </a:r>
            <a:r>
              <a:rPr lang="en-US" sz="4000" dirty="0" smtClean="0"/>
              <a:t/>
            </a:r>
            <a:br>
              <a:rPr lang="en-US" sz="4000" dirty="0" smtClean="0"/>
            </a:br>
            <a:r>
              <a:rPr lang="en-US" sz="2800" dirty="0" smtClean="0">
                <a:solidFill>
                  <a:srgbClr val="FF0000"/>
                </a:solidFill>
              </a:rPr>
              <a:t>TRƯỜNG MẦM NON HOA SỮA </a:t>
            </a: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t>
            </a:r>
            <a:br>
              <a:rPr lang="en-US" sz="4000" dirty="0" smtClean="0"/>
            </a:br>
            <a:r>
              <a:rPr lang="en-US" sz="4000" dirty="0" smtClean="0">
                <a:solidFill>
                  <a:srgbClr val="006600"/>
                </a:solidFill>
              </a:rPr>
              <a:t/>
            </a:r>
            <a:br>
              <a:rPr lang="en-US" sz="4000" dirty="0" smtClean="0">
                <a:solidFill>
                  <a:srgbClr val="006600"/>
                </a:solidFill>
              </a:rPr>
            </a:br>
            <a:r>
              <a:rPr lang="en-US" sz="4000" dirty="0" smtClean="0">
                <a:solidFill>
                  <a:srgbClr val="006600"/>
                </a:solidFill>
              </a:rPr>
              <a:t/>
            </a:r>
            <a:br>
              <a:rPr lang="en-US" sz="4000" dirty="0" smtClean="0">
                <a:solidFill>
                  <a:srgbClr val="006600"/>
                </a:solidFill>
              </a:rPr>
            </a:br>
            <a:r>
              <a:rPr lang="en-US" sz="1800" dirty="0" err="1" smtClean="0">
                <a:solidFill>
                  <a:srgbClr val="006600"/>
                </a:solidFill>
              </a:rPr>
              <a:t>Năm</a:t>
            </a:r>
            <a:r>
              <a:rPr lang="en-US" sz="1800" dirty="0" smtClean="0">
                <a:solidFill>
                  <a:srgbClr val="006600"/>
                </a:solidFill>
              </a:rPr>
              <a:t> </a:t>
            </a:r>
            <a:r>
              <a:rPr lang="en-US" sz="1800" dirty="0" err="1" smtClean="0">
                <a:solidFill>
                  <a:srgbClr val="006600"/>
                </a:solidFill>
              </a:rPr>
              <a:t>học</a:t>
            </a:r>
            <a:r>
              <a:rPr lang="en-US" sz="1800" dirty="0" smtClean="0">
                <a:solidFill>
                  <a:srgbClr val="006600"/>
                </a:solidFill>
              </a:rPr>
              <a:t> 2023-2024</a:t>
            </a:r>
            <a:endParaRPr lang="en-US" sz="1800" dirty="0">
              <a:solidFill>
                <a:srgbClr val="006600"/>
              </a:solidFill>
            </a:endParaRPr>
          </a:p>
        </p:txBody>
      </p:sp>
      <p:pic>
        <p:nvPicPr>
          <p:cNvPr id="6" name="Picture 2" descr="C:\Users\Welcome\Downloads\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297545"/>
            <a:ext cx="914400" cy="1001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2732150"/>
            <a:ext cx="9525000" cy="6172200"/>
          </a:xfrm>
          <a:prstGeom prst="rect">
            <a:avLst/>
          </a:prstGeom>
          <a:noFill/>
        </p:spPr>
        <p:txBody>
          <a:bodyPr wrap="square" lIns="91440" tIns="45720" rIns="91440" bIns="45720">
            <a:prstTxWarp prst="textArchUp">
              <a:avLst/>
            </a:prstTxWarp>
            <a:spAutoFit/>
          </a:bodyPr>
          <a:lstStyle/>
          <a:p>
            <a:pPr algn="ctr"/>
            <a:r>
              <a:rPr lang="en-US" sz="3600" b="1" dirty="0">
                <a:solidFill>
                  <a:srgbClr val="0000FF"/>
                </a:solidFill>
              </a:rPr>
              <a:t>     GIÁO ÁN PHÁT </a:t>
            </a:r>
            <a:r>
              <a:rPr lang="en-US" sz="3600" b="1" dirty="0" smtClean="0">
                <a:solidFill>
                  <a:srgbClr val="0000FF"/>
                </a:solidFill>
              </a:rPr>
              <a:t>TRIỂN NGÔN NGỮ   </a:t>
            </a:r>
            <a:endParaRPr lang="en-US" sz="54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endParaRPr>
          </a:p>
        </p:txBody>
      </p:sp>
      <p:sp>
        <p:nvSpPr>
          <p:cNvPr id="7" name="TextBox 6"/>
          <p:cNvSpPr txBox="1"/>
          <p:nvPr/>
        </p:nvSpPr>
        <p:spPr>
          <a:xfrm>
            <a:off x="353290" y="2895600"/>
            <a:ext cx="8915400" cy="1323439"/>
          </a:xfrm>
          <a:prstGeom prst="rect">
            <a:avLst/>
          </a:prstGeom>
          <a:noFill/>
        </p:spPr>
        <p:txBody>
          <a:bodyPr wrap="square" rtlCol="0">
            <a:spAutoFit/>
          </a:bodyPr>
          <a:lstStyle/>
          <a:p>
            <a:r>
              <a:rPr lang="en-US" sz="4800" dirty="0">
                <a:solidFill>
                  <a:prstClr val="black"/>
                </a:solidFill>
              </a:rPr>
              <a:t>            </a:t>
            </a:r>
            <a:r>
              <a:rPr lang="en-US" sz="3200" b="1" dirty="0" err="1">
                <a:solidFill>
                  <a:srgbClr val="006600"/>
                </a:solidFill>
              </a:rPr>
              <a:t>Đề</a:t>
            </a:r>
            <a:r>
              <a:rPr lang="en-US" sz="3200" b="1" dirty="0">
                <a:solidFill>
                  <a:srgbClr val="006600"/>
                </a:solidFill>
              </a:rPr>
              <a:t> </a:t>
            </a:r>
            <a:r>
              <a:rPr lang="en-US" sz="3200" b="1" dirty="0" err="1">
                <a:solidFill>
                  <a:srgbClr val="006600"/>
                </a:solidFill>
              </a:rPr>
              <a:t>tài</a:t>
            </a:r>
            <a:r>
              <a:rPr lang="en-US" sz="3200" b="1" dirty="0" smtClean="0">
                <a:solidFill>
                  <a:srgbClr val="006600"/>
                </a:solidFill>
              </a:rPr>
              <a:t>: </a:t>
            </a:r>
            <a:r>
              <a:rPr lang="en-US" sz="3200" b="1" dirty="0" err="1" smtClean="0">
                <a:solidFill>
                  <a:srgbClr val="006600"/>
                </a:solidFill>
              </a:rPr>
              <a:t>Truyện</a:t>
            </a:r>
            <a:r>
              <a:rPr lang="en-US" sz="3200" b="1" dirty="0" smtClean="0">
                <a:solidFill>
                  <a:srgbClr val="006600"/>
                </a:solidFill>
              </a:rPr>
              <a:t> </a:t>
            </a:r>
            <a:r>
              <a:rPr lang="en-US" sz="3200" b="1" dirty="0" err="1" smtClean="0">
                <a:solidFill>
                  <a:srgbClr val="006600"/>
                </a:solidFill>
              </a:rPr>
              <a:t>Quả</a:t>
            </a:r>
            <a:r>
              <a:rPr lang="en-US" sz="3200" b="1" dirty="0" smtClean="0">
                <a:solidFill>
                  <a:srgbClr val="006600"/>
                </a:solidFill>
              </a:rPr>
              <a:t> </a:t>
            </a:r>
            <a:r>
              <a:rPr lang="en-US" sz="3200" b="1" dirty="0" err="1" smtClean="0">
                <a:solidFill>
                  <a:srgbClr val="006600"/>
                </a:solidFill>
              </a:rPr>
              <a:t>trứng</a:t>
            </a:r>
            <a:r>
              <a:rPr lang="en-US" sz="3200" b="1" dirty="0" smtClean="0">
                <a:solidFill>
                  <a:srgbClr val="006600"/>
                </a:solidFill>
              </a:rPr>
              <a:t>              </a:t>
            </a:r>
            <a:r>
              <a:rPr lang="en-US" sz="3200" b="1" dirty="0">
                <a:solidFill>
                  <a:srgbClr val="006600"/>
                </a:solidFill>
              </a:rPr>
              <a:t/>
            </a:r>
            <a:br>
              <a:rPr lang="en-US" sz="3200" b="1" dirty="0">
                <a:solidFill>
                  <a:srgbClr val="006600"/>
                </a:solidFill>
              </a:rPr>
            </a:br>
            <a:r>
              <a:rPr lang="en-US" sz="3200" b="1" dirty="0">
                <a:solidFill>
                  <a:srgbClr val="006600"/>
                </a:solidFill>
              </a:rPr>
              <a:t>                 </a:t>
            </a:r>
            <a:r>
              <a:rPr lang="en-US" sz="3200" b="1" dirty="0" err="1">
                <a:solidFill>
                  <a:srgbClr val="006600"/>
                </a:solidFill>
              </a:rPr>
              <a:t>Lứa</a:t>
            </a:r>
            <a:r>
              <a:rPr lang="en-US" sz="3200" b="1" dirty="0">
                <a:solidFill>
                  <a:srgbClr val="006600"/>
                </a:solidFill>
              </a:rPr>
              <a:t> </a:t>
            </a:r>
            <a:r>
              <a:rPr lang="en-US" sz="3200" b="1" dirty="0" err="1">
                <a:solidFill>
                  <a:srgbClr val="006600"/>
                </a:solidFill>
              </a:rPr>
              <a:t>tuổi</a:t>
            </a:r>
            <a:r>
              <a:rPr lang="en-US" sz="3200" b="1" dirty="0">
                <a:solidFill>
                  <a:srgbClr val="006600"/>
                </a:solidFill>
              </a:rPr>
              <a:t> : </a:t>
            </a:r>
            <a:r>
              <a:rPr lang="en-US" sz="3200" b="1" dirty="0" err="1">
                <a:solidFill>
                  <a:srgbClr val="006600"/>
                </a:solidFill>
              </a:rPr>
              <a:t>Nhà</a:t>
            </a:r>
            <a:r>
              <a:rPr lang="en-US" sz="3200" b="1" dirty="0">
                <a:solidFill>
                  <a:srgbClr val="006600"/>
                </a:solidFill>
              </a:rPr>
              <a:t> </a:t>
            </a:r>
            <a:r>
              <a:rPr lang="en-US" sz="3200" b="1" dirty="0" err="1">
                <a:solidFill>
                  <a:srgbClr val="006600"/>
                </a:solidFill>
              </a:rPr>
              <a:t>trẻ</a:t>
            </a:r>
            <a:r>
              <a:rPr lang="en-US" sz="3200" b="1" dirty="0">
                <a:solidFill>
                  <a:srgbClr val="006600"/>
                </a:solidFill>
              </a:rPr>
              <a:t> D1 ( 24 – 36 </a:t>
            </a:r>
            <a:r>
              <a:rPr lang="en-US" sz="3200" b="1" dirty="0" err="1">
                <a:solidFill>
                  <a:srgbClr val="006600"/>
                </a:solidFill>
              </a:rPr>
              <a:t>tháng</a:t>
            </a:r>
            <a:r>
              <a:rPr lang="en-US" sz="3200" dirty="0">
                <a:solidFill>
                  <a:srgbClr val="006600"/>
                </a:solidFill>
              </a:rPr>
              <a:t>)</a:t>
            </a:r>
            <a:endParaRPr lang="en-US"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588430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990600" y="6927"/>
            <a:ext cx="8915400" cy="2000548"/>
          </a:xfrm>
          <a:prstGeom prst="rect">
            <a:avLst/>
          </a:prstGeom>
          <a:noFill/>
        </p:spPr>
        <p:txBody>
          <a:bodyPr wrap="square" rtlCol="0">
            <a:spAutoFit/>
          </a:bodyPr>
          <a:lstStyle/>
          <a:p>
            <a:pPr algn="ctr"/>
            <a:r>
              <a:rPr lang="en-US" sz="3600" b="1" dirty="0" err="1" smtClean="0">
                <a:solidFill>
                  <a:srgbClr val="FF0000"/>
                </a:solidFill>
                <a:latin typeface="Arial" pitchFamily="34" charset="0"/>
                <a:cs typeface="Arial" pitchFamily="34" charset="0"/>
              </a:rPr>
              <a:t>Hát</a:t>
            </a:r>
            <a:r>
              <a:rPr lang="en-US" sz="3600" b="1" dirty="0" smtClean="0">
                <a:solidFill>
                  <a:srgbClr val="FF0000"/>
                </a:solidFill>
                <a:latin typeface="Arial" pitchFamily="34" charset="0"/>
                <a:cs typeface="Arial" pitchFamily="34" charset="0"/>
              </a:rPr>
              <a:t> “</a:t>
            </a:r>
            <a:r>
              <a:rPr lang="en-US" sz="3600" b="1" dirty="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Phép</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lạ</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hàng</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ngày</a:t>
            </a:r>
            <a:r>
              <a:rPr lang="en-US" sz="3600" b="1" dirty="0" smtClean="0">
                <a:solidFill>
                  <a:srgbClr val="FF0000"/>
                </a:solidFill>
                <a:latin typeface="Arial" pitchFamily="34" charset="0"/>
                <a:cs typeface="Arial" pitchFamily="34" charset="0"/>
              </a:rPr>
              <a:t>   ”    </a:t>
            </a:r>
            <a:endParaRPr lang="en-US" sz="3600" b="1" dirty="0">
              <a:solidFill>
                <a:srgbClr val="FF0000"/>
              </a:solidFill>
              <a:latin typeface="Arial" pitchFamily="34" charset="0"/>
              <a:cs typeface="Arial" pitchFamily="34" charset="0"/>
            </a:endParaRPr>
          </a:p>
          <a:p>
            <a:pPr algn="ctr"/>
            <a:r>
              <a:rPr lang="en-US" sz="4400" b="1" dirty="0">
                <a:solidFill>
                  <a:srgbClr val="FF0000"/>
                </a:solidFill>
                <a:latin typeface="Arial" pitchFamily="34" charset="0"/>
                <a:cs typeface="Arial" pitchFamily="34" charset="0"/>
              </a:rPr>
              <a:t> </a:t>
            </a:r>
          </a:p>
          <a:p>
            <a:pPr algn="ctr"/>
            <a:r>
              <a:rPr lang="en-US" sz="4400" b="1" dirty="0">
                <a:solidFill>
                  <a:srgbClr val="FF0000"/>
                </a:solidFill>
                <a:latin typeface="Arial" pitchFamily="34" charset="0"/>
                <a:cs typeface="Arial" pitchFamily="34" charset="0"/>
              </a:rPr>
              <a:t> </a:t>
            </a:r>
          </a:p>
        </p:txBody>
      </p:sp>
      <p:sp>
        <p:nvSpPr>
          <p:cNvPr id="3" name="TextBox 2"/>
          <p:cNvSpPr txBox="1"/>
          <p:nvPr/>
        </p:nvSpPr>
        <p:spPr>
          <a:xfrm>
            <a:off x="0" y="0"/>
            <a:ext cx="2601290" cy="707886"/>
          </a:xfrm>
          <a:prstGeom prst="rect">
            <a:avLst/>
          </a:prstGeom>
          <a:noFill/>
        </p:spPr>
        <p:txBody>
          <a:bodyPr wrap="none" rtlCol="0">
            <a:spAutoFit/>
          </a:bodyPr>
          <a:lstStyle/>
          <a:p>
            <a:r>
              <a:rPr lang="en-US" sz="4000" dirty="0" smtClean="0">
                <a:solidFill>
                  <a:srgbClr val="FF0000"/>
                </a:solidFill>
              </a:rPr>
              <a:t>1.Ổn </a:t>
            </a:r>
            <a:r>
              <a:rPr lang="en-US" sz="4000" dirty="0" err="1" smtClean="0">
                <a:solidFill>
                  <a:srgbClr val="FF0000"/>
                </a:solidFill>
              </a:rPr>
              <a:t>định</a:t>
            </a:r>
            <a:r>
              <a:rPr lang="en-US" sz="4000" dirty="0" smtClean="0">
                <a:solidFill>
                  <a:srgbClr val="FF0000"/>
                </a:solidFill>
              </a:rPr>
              <a:t> : </a:t>
            </a:r>
            <a:endParaRPr lang="en-US" sz="4000" dirty="0">
              <a:solidFill>
                <a:srgbClr val="FF0000"/>
              </a:solidFill>
            </a:endParaRPr>
          </a:p>
        </p:txBody>
      </p:sp>
      <p:pic>
        <p:nvPicPr>
          <p:cNvPr id="4" name="nhac-thieu-nhi-vui-nhon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5531072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0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40327" y="1215120"/>
            <a:ext cx="8534400" cy="5786199"/>
          </a:xfrm>
          <a:prstGeom prst="rect">
            <a:avLst/>
          </a:prstGeom>
          <a:noFill/>
        </p:spPr>
        <p:txBody>
          <a:bodyPr wrap="square" rtlCol="0">
            <a:spAutoFit/>
          </a:bodyPr>
          <a:lstStyle/>
          <a:p>
            <a:r>
              <a:rPr lang="en-US" dirty="0" smtClean="0"/>
              <a:t>                                           </a:t>
            </a:r>
            <a:r>
              <a:rPr lang="vi-VN" sz="3200" dirty="0" smtClean="0">
                <a:solidFill>
                  <a:srgbClr val="FF0000"/>
                </a:solidFill>
              </a:rPr>
              <a:t>Truyện </a:t>
            </a:r>
            <a:r>
              <a:rPr lang="vi-VN" sz="3200" dirty="0">
                <a:solidFill>
                  <a:srgbClr val="FF0000"/>
                </a:solidFill>
              </a:rPr>
              <a:t>Quả trứng </a:t>
            </a:r>
          </a:p>
          <a:p>
            <a:r>
              <a:rPr lang="vi-VN" sz="2800" dirty="0"/>
              <a:t>Có một quả trứng ai đánh rơi, nằm im lìm trên bãi cỏ, một bác Gà trống mào đỏ chót đi ngang qua, trông thấy quả trứng, bác liền kêu thật to: Ò ...ó ...o...o... quả trứng gì to to, qủa trứng gì to to...</a:t>
            </a:r>
          </a:p>
          <a:p>
            <a:r>
              <a:rPr lang="vi-VN" sz="2800" dirty="0" smtClean="0"/>
              <a:t>Bác </a:t>
            </a:r>
            <a:r>
              <a:rPr lang="vi-VN" sz="2800" dirty="0"/>
              <a:t>Lợn éc béo phục phịch đi qua ngó nghiêng quả trứng rồi kêu: Ụt à, ụt ịt, trứng gà hay là trứng vịt?</a:t>
            </a:r>
            <a:br>
              <a:rPr lang="vi-VN" sz="2800" dirty="0"/>
            </a:br>
            <a:r>
              <a:rPr lang="vi-VN" sz="2800" dirty="0" smtClean="0"/>
              <a:t>Bỗng </a:t>
            </a:r>
            <a:r>
              <a:rPr lang="vi-VN" sz="2800" dirty="0"/>
              <a:t>nhiên quả trứng lúc lắc, lúc lắc rồi vỡ đánh tách một cái. Một chú Vịt con thò mỏ ra kêu: Vit...Vít ...</a:t>
            </a:r>
            <a:br>
              <a:rPr lang="vi-VN" sz="2800" dirty="0"/>
            </a:br>
            <a:r>
              <a:rPr lang="vi-VN" sz="2800" dirty="0" smtClean="0"/>
              <a:t>Mọi </a:t>
            </a:r>
            <a:r>
              <a:rPr lang="vi-VN" sz="2800" dirty="0"/>
              <a:t>người liền vui vẻ đưa chú trở về nhà với mẹ của chú.</a:t>
            </a:r>
          </a:p>
          <a:p>
            <a:endParaRPr lang="en-US" sz="3000" dirty="0"/>
          </a:p>
        </p:txBody>
      </p:sp>
      <p:sp>
        <p:nvSpPr>
          <p:cNvPr id="6" name="TextBox 5"/>
          <p:cNvSpPr txBox="1"/>
          <p:nvPr/>
        </p:nvSpPr>
        <p:spPr>
          <a:xfrm>
            <a:off x="2209800" y="-36731"/>
            <a:ext cx="3352800" cy="646331"/>
          </a:xfrm>
          <a:prstGeom prst="rect">
            <a:avLst/>
          </a:prstGeom>
          <a:noFill/>
        </p:spPr>
        <p:txBody>
          <a:bodyPr wrap="square" rtlCol="0">
            <a:spAutoFit/>
          </a:bodyPr>
          <a:lstStyle/>
          <a:p>
            <a:r>
              <a:rPr lang="en-US" sz="3600" dirty="0" smtClean="0"/>
              <a:t>2.Phương </a:t>
            </a:r>
            <a:r>
              <a:rPr lang="en-US" sz="3600" dirty="0" err="1" smtClean="0"/>
              <a:t>pháp</a:t>
            </a:r>
            <a:r>
              <a:rPr lang="en-US" sz="3600" dirty="0" smtClean="0"/>
              <a:t> </a:t>
            </a:r>
            <a:endParaRPr lang="en-US" sz="3600" dirty="0"/>
          </a:p>
        </p:txBody>
      </p:sp>
      <p:sp>
        <p:nvSpPr>
          <p:cNvPr id="7" name="TextBox 6"/>
          <p:cNvSpPr txBox="1"/>
          <p:nvPr/>
        </p:nvSpPr>
        <p:spPr>
          <a:xfrm>
            <a:off x="1371600" y="646331"/>
            <a:ext cx="4092211" cy="584775"/>
          </a:xfrm>
          <a:prstGeom prst="rect">
            <a:avLst/>
          </a:prstGeom>
          <a:noFill/>
        </p:spPr>
        <p:txBody>
          <a:bodyPr wrap="none" rtlCol="0">
            <a:spAutoFit/>
          </a:bodyPr>
          <a:lstStyle/>
          <a:p>
            <a:r>
              <a:rPr lang="en-US" sz="3200" dirty="0" err="1" smtClean="0"/>
              <a:t>Lần</a:t>
            </a:r>
            <a:r>
              <a:rPr lang="en-US" sz="3200" dirty="0" smtClean="0"/>
              <a:t> 1 : </a:t>
            </a:r>
            <a:r>
              <a:rPr lang="en-US" sz="3200" dirty="0" err="1" smtClean="0"/>
              <a:t>Cô</a:t>
            </a:r>
            <a:r>
              <a:rPr lang="en-US" sz="3200" dirty="0" smtClean="0"/>
              <a:t> </a:t>
            </a:r>
            <a:r>
              <a:rPr lang="en-US" sz="3200" dirty="0" err="1" smtClean="0"/>
              <a:t>kể</a:t>
            </a:r>
            <a:r>
              <a:rPr lang="en-US" sz="3200" dirty="0" smtClean="0"/>
              <a:t> </a:t>
            </a:r>
            <a:r>
              <a:rPr lang="en-US" sz="3200" dirty="0" err="1" smtClean="0"/>
              <a:t>diễm</a:t>
            </a:r>
            <a:r>
              <a:rPr lang="en-US" sz="3200" dirty="0" smtClean="0"/>
              <a:t> </a:t>
            </a:r>
            <a:r>
              <a:rPr lang="en-US" sz="3200" dirty="0" err="1" smtClean="0"/>
              <a:t>cảm</a:t>
            </a:r>
            <a:r>
              <a:rPr lang="en-US" sz="3200" dirty="0" smtClean="0"/>
              <a:t> </a:t>
            </a:r>
            <a:endParaRPr lang="en-US" sz="3200" dirty="0"/>
          </a:p>
        </p:txBody>
      </p:sp>
    </p:spTree>
    <p:extLst>
      <p:ext uri="{BB962C8B-B14F-4D97-AF65-F5344CB8AC3E}">
        <p14:creationId xmlns:p14="http://schemas.microsoft.com/office/powerpoint/2010/main" val="1013845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QUẢ TRỨNG - Tri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4636" y="685800"/>
            <a:ext cx="9144000" cy="6172200"/>
          </a:xfrm>
          <a:prstGeom prst="rect">
            <a:avLst/>
          </a:prstGeom>
        </p:spPr>
      </p:pic>
      <p:sp>
        <p:nvSpPr>
          <p:cNvPr id="3" name="TextBox 2"/>
          <p:cNvSpPr txBox="1"/>
          <p:nvPr/>
        </p:nvSpPr>
        <p:spPr>
          <a:xfrm flipH="1">
            <a:off x="1219200" y="609600"/>
            <a:ext cx="2514600" cy="923330"/>
          </a:xfrm>
          <a:prstGeom prst="rect">
            <a:avLst/>
          </a:prstGeom>
          <a:noFill/>
        </p:spPr>
        <p:txBody>
          <a:bodyPr wrap="square" rtlCol="0">
            <a:spAutoFit/>
          </a:bodyPr>
          <a:lstStyle/>
          <a:p>
            <a:r>
              <a:rPr lang="en-US" sz="5400" dirty="0" err="1" smtClean="0">
                <a:solidFill>
                  <a:srgbClr val="FF0000"/>
                </a:solidFill>
              </a:rPr>
              <a:t>Truyện</a:t>
            </a:r>
            <a:r>
              <a:rPr lang="en-US" sz="5400" dirty="0" smtClean="0"/>
              <a:t> : </a:t>
            </a:r>
            <a:endParaRPr lang="en-US" sz="5400" dirty="0"/>
          </a:p>
        </p:txBody>
      </p:sp>
      <p:sp>
        <p:nvSpPr>
          <p:cNvPr id="4" name="TextBox 3"/>
          <p:cNvSpPr txBox="1"/>
          <p:nvPr/>
        </p:nvSpPr>
        <p:spPr>
          <a:xfrm>
            <a:off x="304800" y="40702"/>
            <a:ext cx="3709477" cy="584775"/>
          </a:xfrm>
          <a:prstGeom prst="rect">
            <a:avLst/>
          </a:prstGeom>
          <a:noFill/>
        </p:spPr>
        <p:txBody>
          <a:bodyPr wrap="none" rtlCol="0">
            <a:spAutoFit/>
          </a:bodyPr>
          <a:lstStyle/>
          <a:p>
            <a:r>
              <a:rPr lang="en-US" sz="3200" dirty="0" err="1" smtClean="0"/>
              <a:t>Lần</a:t>
            </a:r>
            <a:r>
              <a:rPr lang="en-US" sz="3200" dirty="0" smtClean="0"/>
              <a:t> 2 : Video </a:t>
            </a:r>
            <a:r>
              <a:rPr lang="en-US" sz="3200" dirty="0" err="1" smtClean="0"/>
              <a:t>truyện</a:t>
            </a:r>
            <a:r>
              <a:rPr lang="en-US" sz="3200" dirty="0" smtClean="0"/>
              <a:t>  </a:t>
            </a:r>
            <a:endParaRPr lang="en-US" sz="3200" dirty="0"/>
          </a:p>
        </p:txBody>
      </p:sp>
    </p:spTree>
    <p:extLst>
      <p:ext uri="{BB962C8B-B14F-4D97-AF65-F5344CB8AC3E}">
        <p14:creationId xmlns:p14="http://schemas.microsoft.com/office/powerpoint/2010/main" val="3012464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10400"/>
          </a:xfrm>
        </p:spPr>
      </p:pic>
      <p:sp>
        <p:nvSpPr>
          <p:cNvPr id="5" name="TextBox 4"/>
          <p:cNvSpPr txBox="1"/>
          <p:nvPr/>
        </p:nvSpPr>
        <p:spPr>
          <a:xfrm>
            <a:off x="1524000" y="609600"/>
            <a:ext cx="2438400" cy="646331"/>
          </a:xfrm>
          <a:prstGeom prst="rect">
            <a:avLst/>
          </a:prstGeom>
          <a:noFill/>
        </p:spPr>
        <p:txBody>
          <a:bodyPr wrap="square" rtlCol="0">
            <a:spAutoFit/>
          </a:bodyPr>
          <a:lstStyle/>
          <a:p>
            <a:r>
              <a:rPr lang="en-US" sz="3600" dirty="0" smtClean="0">
                <a:solidFill>
                  <a:srgbClr val="FF0000"/>
                </a:solidFill>
              </a:rPr>
              <a:t>3.Kết </a:t>
            </a:r>
            <a:r>
              <a:rPr lang="en-US" sz="3600" dirty="0" err="1" smtClean="0">
                <a:solidFill>
                  <a:srgbClr val="FF0000"/>
                </a:solidFill>
              </a:rPr>
              <a:t>thúc</a:t>
            </a:r>
            <a:r>
              <a:rPr lang="en-US" sz="3600" dirty="0" smtClean="0">
                <a:solidFill>
                  <a:srgbClr val="FF0000"/>
                </a:solidFill>
              </a:rPr>
              <a:t> : </a:t>
            </a:r>
            <a:endParaRPr lang="en-US" sz="3600" dirty="0">
              <a:solidFill>
                <a:srgbClr val="FF0000"/>
              </a:solidFill>
            </a:endParaRPr>
          </a:p>
        </p:txBody>
      </p:sp>
    </p:spTree>
    <p:extLst>
      <p:ext uri="{BB962C8B-B14F-4D97-AF65-F5344CB8AC3E}">
        <p14:creationId xmlns:p14="http://schemas.microsoft.com/office/powerpoint/2010/main" val="3061139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58</Words>
  <Application>Microsoft Office PowerPoint</Application>
  <PresentationFormat>On-screen Show (4:3)</PresentationFormat>
  <Paragraphs>15</Paragraphs>
  <Slides>5</Slides>
  <Notes>0</Notes>
  <HiddenSlides>0</HiddenSlides>
  <MMClips>2</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vt:i4>
      </vt:variant>
    </vt:vector>
  </HeadingPairs>
  <TitlesOfParts>
    <vt:vector size="9" baseType="lpstr">
      <vt:lpstr>Arial</vt:lpstr>
      <vt:lpstr>Calibri</vt:lpstr>
      <vt:lpstr>1_Office Theme</vt:lpstr>
      <vt:lpstr>2_Office Theme</vt:lpstr>
      <vt:lpstr>PHÒNG GIÁO DỤC VÀ ĐÀO TẠO QUẬN LONG BIÊN  TRƯỜNG MẦM NON HOA SỮA                 Năm học 2023-2024</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LONG BIÊN  TRƯỜNG MẦM NON HOA SỮA                 </dc:title>
  <dc:creator>Lop D1</dc:creator>
  <cp:lastModifiedBy>sang thuy</cp:lastModifiedBy>
  <cp:revision>37</cp:revision>
  <cp:lastPrinted>2023-02-07T09:06:33Z</cp:lastPrinted>
  <dcterms:created xsi:type="dcterms:W3CDTF">2019-01-10T03:43:25Z</dcterms:created>
  <dcterms:modified xsi:type="dcterms:W3CDTF">2024-06-20T08:17:08Z</dcterms:modified>
</cp:coreProperties>
</file>