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C72E4-61A6-4D0E-B8CB-7DE388A49CF4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5B7F9-6AFE-4D32-9134-E7AB875A5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4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A307F-CC83-4A6B-ADD7-6C27E71BEC36}" type="slidenum">
              <a:rPr lang="en-US"/>
              <a:pPr/>
              <a:t>8</a:t>
            </a:fld>
            <a:endParaRPr lang="en-US"/>
          </a:p>
        </p:txBody>
      </p:sp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4758008-F12B-4821-8F7B-45BDB1C1A522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B7F9-6AFE-4D32-9134-E7AB875A55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01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667CE-F10D-4AC3-80B4-F55FB9EC66DE}" type="slidenum">
              <a:rPr lang="en-US"/>
              <a:pPr/>
              <a:t>10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26C3F-9C51-4D4C-B662-5D9D33698C18}" type="slidenum">
              <a:rPr lang="en-US"/>
              <a:pPr/>
              <a:t>16</a:t>
            </a:fld>
            <a:endParaRPr lang="en-US"/>
          </a:p>
        </p:txBody>
      </p:sp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0CD890D-2C7F-4831-BC5F-9A304C3712FA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9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8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6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2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8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0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8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9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8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0254C-E8AA-4C48-A6ED-E6B0241A88B9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6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D:\Bai%20tren%20Poin\Chu%20m-%20n-l-%20Lan%202\bE%20DA%20TIM%20DUNG.wav" TargetMode="External"/><Relationship Id="rId1" Type="http://schemas.openxmlformats.org/officeDocument/2006/relationships/audio" Target="file:///D:\Bai%20tren%20Poin\Chu%20m-%20n-l-%20Lan%202\Chu%20nay%20be%20chua%20hoc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%20mo\11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D:\Bai%20tren%20Poin\Chu%20m-%20n-l-%20Lan%202\bE%20DA%20TIM%20DUNG.wav" TargetMode="External"/><Relationship Id="rId1" Type="http://schemas.openxmlformats.org/officeDocument/2006/relationships/audio" Target="file:///D:\Bai%20tren%20Poin\Chu%20m-%20n-l-%20Lan%202\Chu%20nay%20be%20chua%20hoc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600200" y="2819400"/>
            <a:ext cx="7848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3000" b="1">
              <a:solidFill>
                <a:srgbClr val="0000FF"/>
              </a:solidFill>
              <a:latin typeface=".VnArial" pitchFamily="34" charset="0"/>
            </a:endParaRPr>
          </a:p>
        </p:txBody>
      </p:sp>
      <p:pic>
        <p:nvPicPr>
          <p:cNvPr id="4100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1524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3048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5105400"/>
            <a:ext cx="13350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5105400"/>
            <a:ext cx="13350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800" y="5105400"/>
            <a:ext cx="13350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8200" y="5105400"/>
            <a:ext cx="13350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105400"/>
            <a:ext cx="13350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5029200"/>
            <a:ext cx="13350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792164" y="2564904"/>
            <a:ext cx="75438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quen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c¸i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g-y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9800" b="1">
                <a:latin typeface=".VnAvant" pitchFamily="34" charset="0"/>
              </a:rPr>
              <a:t/>
            </a:r>
            <a:br>
              <a:rPr lang="en-US" sz="19800" b="1">
                <a:latin typeface=".VnAvant" pitchFamily="34" charset="0"/>
              </a:rPr>
            </a:br>
            <a:endParaRPr lang="en-US" sz="23900" b="1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762000" y="1614488"/>
            <a:ext cx="25908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0" b="1">
                <a:solidFill>
                  <a:srgbClr val="FF0000"/>
                </a:solidFill>
                <a:latin typeface=".VnAvantH" pitchFamily="34" charset="0"/>
                <a:cs typeface="Arial" charset="0"/>
              </a:rPr>
              <a:t>G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352800" y="1219200"/>
            <a:ext cx="28194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0" b="1">
                <a:solidFill>
                  <a:srgbClr val="0000FF"/>
                </a:solidFill>
                <a:latin typeface=".VnAvant" pitchFamily="34" charset="0"/>
                <a:cs typeface="Arial" charset="0"/>
              </a:rPr>
              <a:t>g</a:t>
            </a:r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3" t="32292" r="50732" b="23416"/>
          <a:stretch>
            <a:fillRect/>
          </a:stretch>
        </p:blipFill>
        <p:spPr bwMode="auto">
          <a:xfrm>
            <a:off x="6096000" y="2057400"/>
            <a:ext cx="24479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696854"/>
      </p:ext>
    </p:extLst>
  </p:cSld>
  <p:clrMapOvr>
    <a:masterClrMapping/>
  </p:clrMapOvr>
  <p:transition spd="slow" advTm="4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  <p:bldP spid="931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057400" y="1981200"/>
            <a:ext cx="52768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Lµm quen ch÷  </a:t>
            </a:r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 trong tõ: </a:t>
            </a:r>
            <a:r>
              <a:rPr lang="en-US" sz="4800" b="1">
                <a:solidFill>
                  <a:srgbClr val="0000CC"/>
                </a:solidFill>
                <a:latin typeface=".VnAvant" pitchFamily="34" charset="0"/>
              </a:rPr>
              <a:t>Xe m¸y</a:t>
            </a:r>
          </a:p>
        </p:txBody>
      </p:sp>
    </p:spTree>
    <p:extLst>
      <p:ext uri="{BB962C8B-B14F-4D97-AF65-F5344CB8AC3E}">
        <p14:creationId xmlns:p14="http://schemas.microsoft.com/office/powerpoint/2010/main" val="2969345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828800" y="5638800"/>
            <a:ext cx="5410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9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96259" name="imgb" descr="u3_vtc_12594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84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276600" y="5867400"/>
            <a:ext cx="15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667000" y="5302250"/>
            <a:ext cx="965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4191000" y="5302250"/>
            <a:ext cx="13303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257800" y="5302250"/>
            <a:ext cx="989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¸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6096000" y="5302250"/>
            <a:ext cx="8921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1828800" y="5302250"/>
            <a:ext cx="10128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720398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  <p:bldP spid="96262" grpId="0"/>
      <p:bldP spid="962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295400" y="4267200"/>
            <a:ext cx="1066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209800" y="4267200"/>
            <a:ext cx="1143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638800" y="4267200"/>
            <a:ext cx="1143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¸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191000" y="4267200"/>
            <a:ext cx="1905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6629400" y="4267200"/>
            <a:ext cx="1219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y</a:t>
            </a:r>
          </a:p>
        </p:txBody>
      </p:sp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848600" cy="29559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289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38488"/>
            <a:ext cx="533400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76588"/>
            <a:ext cx="5334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5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28988"/>
            <a:ext cx="381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6858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289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8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051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9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6096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0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289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1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527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2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51138"/>
            <a:ext cx="1066800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3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94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4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15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5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6488"/>
            <a:ext cx="533400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6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14488"/>
            <a:ext cx="533400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7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9775"/>
            <a:ext cx="6096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8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572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9" name="Picture 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4788"/>
            <a:ext cx="2825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0" name="Picture 2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5079">
            <a:off x="146050" y="3008313"/>
            <a:ext cx="469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1" name="Picture 2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9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2" name="Picture 2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746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3" name="Picture 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7488"/>
            <a:ext cx="228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4" name="Picture 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098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5" name="Picture 3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24000"/>
            <a:ext cx="228600" cy="1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6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19200"/>
            <a:ext cx="381000" cy="3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7" name="Picture 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95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8" name="Picture 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914400"/>
            <a:ext cx="457200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9" name="Picture 3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667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0" name="Picture 3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1988"/>
            <a:ext cx="228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1" name="Picture 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5334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2" name="Picture 3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3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0574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4" name="Picture 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457200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5" name="Picture 4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76400"/>
            <a:ext cx="457200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6" name="Picture 4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28600" cy="1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7" name="Picture 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667000"/>
            <a:ext cx="381000" cy="3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8" name="Picture 4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4384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9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5334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0" name="Picture 4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392488"/>
            <a:ext cx="228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1" name="Picture 4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011488"/>
            <a:ext cx="228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2" name="Picture 4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3" name="Picture 4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892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4" name="Picture 5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5778">
            <a:off x="1001712" y="2579688"/>
            <a:ext cx="2825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5" name="Picture 5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73113"/>
            <a:ext cx="45720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6" name="Picture 5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7661">
            <a:off x="8153400" y="685800"/>
            <a:ext cx="3762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7" name="Picture 5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97037">
            <a:off x="544512" y="1946276"/>
            <a:ext cx="2825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8" name="Chu nay be chua 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9" name="bE DA TIM DU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60" name="bE DA TIM DU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solidFill>
            <a:srgbClr val="FFCC00"/>
          </a:solidFill>
        </p:spPr>
      </p:pic>
      <p:pic>
        <p:nvPicPr>
          <p:cNvPr id="98361" name="Chu nay be chua 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62" name="Chu nay be chua 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6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98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00" fill="hold"/>
                                        <p:tgtEl>
                                          <p:spTgt spid="983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8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2775E-6 L -0.00417 -0.459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3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8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77457E-6 L 0.00417 -0.4487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2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600" fill="hold"/>
                                        <p:tgtEl>
                                          <p:spTgt spid="98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8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295 L 0 -0.4506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1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8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600" fill="hold"/>
                                        <p:tgtEl>
                                          <p:spTgt spid="983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0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58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59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60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61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8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00" fill="hold"/>
                                        <p:tgtEl>
                                          <p:spTgt spid="98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6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62"/>
                </p:tgtEl>
              </p:cMediaNode>
            </p:audio>
          </p:childTnLst>
        </p:cTn>
      </p:par>
    </p:tnLst>
    <p:bldLst>
      <p:bldP spid="98306" grpId="0"/>
      <p:bldP spid="98307" grpId="0"/>
      <p:bldP spid="98308" grpId="0"/>
      <p:bldP spid="98309" grpId="0"/>
      <p:bldP spid="983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914400" y="6324600"/>
            <a:ext cx="762000" cy="381000"/>
          </a:xfrm>
          <a:prstGeom prst="actionButtonForwardNex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52600" y="6324600"/>
            <a:ext cx="1981200" cy="3667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Quay l¹i</a:t>
            </a:r>
          </a:p>
        </p:txBody>
      </p:sp>
      <p:sp>
        <p:nvSpPr>
          <p:cNvPr id="993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77000" y="6324600"/>
            <a:ext cx="9144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7391400" y="63246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Chuyển slde kế tiếp 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0" y="1752600"/>
            <a:ext cx="9144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8800">
                <a:latin typeface=".VnAvant" pitchFamily="34" charset="0"/>
              </a:rPr>
              <a:t> </a:t>
            </a:r>
            <a:r>
              <a:rPr lang="en-US" sz="8800" b="1">
                <a:solidFill>
                  <a:srgbClr val="006600"/>
                </a:solidFill>
                <a:latin typeface=".VnAvant" pitchFamily="34" charset="0"/>
              </a:rPr>
              <a:t>Giíi thiÖu ch÷</a:t>
            </a:r>
          </a:p>
          <a:p>
            <a:pPr algn="ctr" eaLnBrk="0" hangingPunct="0"/>
            <a:r>
              <a:rPr lang="en-US" sz="8800" b="1">
                <a:solidFill>
                  <a:srgbClr val="FF0000"/>
                </a:solidFill>
                <a:latin typeface=".VnAvant" pitchFamily="34" charset="0"/>
              </a:rPr>
              <a:t> y</a:t>
            </a:r>
          </a:p>
        </p:txBody>
      </p:sp>
    </p:spTree>
    <p:extLst>
      <p:ext uri="{BB962C8B-B14F-4D97-AF65-F5344CB8AC3E}">
        <p14:creationId xmlns:p14="http://schemas.microsoft.com/office/powerpoint/2010/main" val="2392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ChangeArrowheads="1"/>
          </p:cNvSpPr>
          <p:nvPr/>
        </p:nvSpPr>
        <p:spPr bwMode="auto">
          <a:xfrm>
            <a:off x="990600" y="533400"/>
            <a:ext cx="7315200" cy="5410200"/>
          </a:xfrm>
          <a:prstGeom prst="cloudCallout">
            <a:avLst>
              <a:gd name="adj1" fmla="val -40907"/>
              <a:gd name="adj2" fmla="val 48769"/>
            </a:avLst>
          </a:prstGeom>
          <a:solidFill>
            <a:schemeClr val="accent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447800" y="2057400"/>
            <a:ext cx="655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7200" b="1">
                <a:solidFill>
                  <a:srgbClr val="0000FF"/>
                </a:solidFill>
                <a:latin typeface=".VnAvant" pitchFamily="34" charset="0"/>
              </a:rPr>
              <a:t>Giíi thiÖu nÐt ch÷</a:t>
            </a:r>
            <a:r>
              <a:rPr lang="en-US" sz="7200" b="1">
                <a:solidFill>
                  <a:srgbClr val="FF0000"/>
                </a:solidFill>
                <a:latin typeface=".VnAvant" pitchFamily="34" charset="0"/>
              </a:rPr>
              <a:t>   y</a:t>
            </a:r>
          </a:p>
        </p:txBody>
      </p:sp>
    </p:spTree>
    <p:extLst>
      <p:ext uri="{BB962C8B-B14F-4D97-AF65-F5344CB8AC3E}">
        <p14:creationId xmlns:p14="http://schemas.microsoft.com/office/powerpoint/2010/main" val="336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7"/>
          <p:cNvSpPr txBox="1">
            <a:spLocks noChangeArrowheads="1"/>
          </p:cNvSpPr>
          <p:nvPr/>
        </p:nvSpPr>
        <p:spPr bwMode="auto">
          <a:xfrm>
            <a:off x="3886200" y="-838200"/>
            <a:ext cx="143986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0" b="1" dirty="0">
                <a:solidFill>
                  <a:srgbClr val="FF0000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102403" name="Line 3"/>
          <p:cNvSpPr>
            <a:spLocks noChangeShapeType="1"/>
          </p:cNvSpPr>
          <p:nvPr/>
        </p:nvSpPr>
        <p:spPr bwMode="auto">
          <a:xfrm>
            <a:off x="381000" y="1828800"/>
            <a:ext cx="85693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395288" y="1881188"/>
            <a:ext cx="85693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40982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6" y="2420888"/>
            <a:ext cx="19240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004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0518E-7 L 0.28091 -0.005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72988E-6 L -0.25069 0.004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/>
          <p:cNvSpPr>
            <a:spLocks noChangeArrowheads="1"/>
          </p:cNvSpPr>
          <p:nvPr/>
        </p:nvSpPr>
        <p:spPr bwMode="auto">
          <a:xfrm>
            <a:off x="1752600" y="838200"/>
            <a:ext cx="6248400" cy="4191000"/>
          </a:xfrm>
          <a:prstGeom prst="cloudCallout">
            <a:avLst>
              <a:gd name="adj1" fmla="val -49389"/>
              <a:gd name="adj2" fmla="val 56366"/>
            </a:avLst>
          </a:prstGeom>
          <a:solidFill>
            <a:schemeClr val="accent1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752600" y="1600200"/>
            <a:ext cx="57912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Giíi thiÖu c¸c kiÓu ch÷</a:t>
            </a:r>
            <a:r>
              <a:rPr lang="en-US" sz="6600" b="1">
                <a:latin typeface=".VnAvant" pitchFamily="34" charset="0"/>
              </a:rPr>
              <a:t> </a:t>
            </a:r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54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0" y="1752600"/>
            <a:ext cx="297180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200" b="1">
                <a:solidFill>
                  <a:srgbClr val="FF0000"/>
                </a:solidFill>
                <a:latin typeface=".VnAvantH" pitchFamily="34" charset="0"/>
                <a:cs typeface="Arial" charset="0"/>
              </a:rPr>
              <a:t>Y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3124200" y="1066800"/>
            <a:ext cx="2700338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200" b="1">
                <a:solidFill>
                  <a:srgbClr val="0000FF"/>
                </a:solidFill>
                <a:latin typeface=".VnAvant" pitchFamily="34" charset="0"/>
                <a:cs typeface="Arial" charset="0"/>
              </a:rPr>
              <a:t>y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5" t="38194" r="55908" b="39171"/>
          <a:stretch>
            <a:fillRect/>
          </a:stretch>
        </p:blipFill>
        <p:spPr bwMode="auto">
          <a:xfrm>
            <a:off x="6096000" y="1828800"/>
            <a:ext cx="288131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066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4876800" y="-52388"/>
            <a:ext cx="3581400" cy="573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7000" b="1">
                <a:solidFill>
                  <a:srgbClr val="0000FF"/>
                </a:solidFill>
                <a:latin typeface="VNI-Avo" pitchFamily="2" charset="0"/>
                <a:cs typeface="Arial" charset="0"/>
              </a:rPr>
              <a:t>y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955925" y="0"/>
            <a:ext cx="39862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000" b="1">
                <a:solidFill>
                  <a:srgbClr val="FF0066"/>
                </a:solidFill>
                <a:latin typeface=".VnAvant" pitchFamily="34" charset="0"/>
              </a:rPr>
              <a:t>So s¸nh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838200" y="0"/>
            <a:ext cx="31242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7000" b="1">
                <a:solidFill>
                  <a:srgbClr val="0000FF"/>
                </a:solidFill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5170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752600" y="990600"/>
            <a:ext cx="60198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Lµm quen ch÷  </a:t>
            </a:r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 trong tõ</a:t>
            </a:r>
          </a:p>
          <a:p>
            <a:pPr algn="ctr"/>
            <a:r>
              <a:rPr lang="en-US" sz="8000" b="1">
                <a:solidFill>
                  <a:srgbClr val="0000FF"/>
                </a:solidFill>
                <a:latin typeface=".VnAvant" pitchFamily="34" charset="0"/>
              </a:rPr>
              <a:t>   xe ngùa</a:t>
            </a:r>
          </a:p>
        </p:txBody>
      </p:sp>
    </p:spTree>
    <p:extLst>
      <p:ext uri="{BB962C8B-B14F-4D97-AF65-F5344CB8AC3E}">
        <p14:creationId xmlns:p14="http://schemas.microsoft.com/office/powerpoint/2010/main" val="62147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WordArt 8"/>
          <p:cNvSpPr>
            <a:spLocks noChangeArrowheads="1" noChangeShapeType="1" noTextEdit="1"/>
          </p:cNvSpPr>
          <p:nvPr/>
        </p:nvSpPr>
        <p:spPr bwMode="auto">
          <a:xfrm>
            <a:off x="3352800" y="533400"/>
            <a:ext cx="45720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52400" y="4645025"/>
            <a:ext cx="89916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457200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2619484">
            <a:off x="2036763" y="533400"/>
            <a:ext cx="4075112" cy="3557588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FF00"/>
          </a:solidFill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2400" b="1" dirty="0">
              <a:solidFill>
                <a:srgbClr val="3333FF"/>
              </a:solidFill>
              <a:cs typeface="Arial" charset="0"/>
            </a:endParaRPr>
          </a:p>
        </p:txBody>
      </p:sp>
      <p:pic>
        <p:nvPicPr>
          <p:cNvPr id="108550" name="Picture 18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Picture 18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38976" y="23812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2743200" y="1828800"/>
            <a:ext cx="3063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Trß ch¬i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762000" y="5029200"/>
            <a:ext cx="77597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7200" b="1">
                <a:solidFill>
                  <a:schemeClr val="accent2"/>
                </a:solidFill>
                <a:latin typeface=".VnAvant" pitchFamily="34" charset="0"/>
              </a:rPr>
              <a:t>BÐ chän ch÷ nµo</a:t>
            </a:r>
          </a:p>
        </p:txBody>
      </p:sp>
    </p:spTree>
    <p:extLst>
      <p:ext uri="{BB962C8B-B14F-4D97-AF65-F5344CB8AC3E}">
        <p14:creationId xmlns:p14="http://schemas.microsoft.com/office/powerpoint/2010/main" val="2420681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933mui%20b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96" y="914400"/>
            <a:ext cx="6019800" cy="28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403649" y="5589240"/>
            <a:ext cx="65841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¤ t«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chë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hµn</a:t>
            </a:r>
            <a:r>
              <a:rPr lang="en-US" sz="6000" b="1" dirty="0">
                <a:solidFill>
                  <a:srgbClr val="0000FF"/>
                </a:solidFill>
                <a:latin typeface=".VnAvant" pitchFamily="34" charset="0"/>
              </a:rPr>
              <a:t>…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0" y="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3333FF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590800" y="0"/>
            <a:ext cx="76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600200" y="0"/>
            <a:ext cx="91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914400" y="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33CC33"/>
                </a:solidFill>
                <a:latin typeface=".VnAvant" pitchFamily="34" charset="0"/>
              </a:rPr>
              <a:t>t 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507119" y="4001289"/>
            <a:ext cx="62737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6600CC"/>
                </a:solidFill>
                <a:latin typeface=".VnAvant" pitchFamily="34" charset="0"/>
              </a:rPr>
              <a:t>« t« </a:t>
            </a:r>
            <a:r>
              <a:rPr lang="en-US" sz="6000" b="1" dirty="0" err="1">
                <a:solidFill>
                  <a:srgbClr val="6600CC"/>
                </a:solidFill>
                <a:latin typeface=".VnAvant" pitchFamily="34" charset="0"/>
              </a:rPr>
              <a:t>chë</a:t>
            </a:r>
            <a:r>
              <a:rPr lang="en-US" sz="6000" b="1" dirty="0">
                <a:solidFill>
                  <a:srgbClr val="6600CC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6600CC"/>
                </a:solidFill>
                <a:latin typeface=".VnAvant" pitchFamily="34" charset="0"/>
              </a:rPr>
              <a:t>hµng</a:t>
            </a:r>
            <a:endParaRPr lang="en-US" sz="6000" b="1" dirty="0">
              <a:solidFill>
                <a:srgbClr val="66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69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9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9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9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624E-7 C -0.04601 0.08069 -0.09167 0.16208 -0.04341 0.21665 C 0.00486 0.27121 0.16632 0.30312 0.28993 0.32717 C 0.41336 0.35121 0.63021 0.32023 0.69687 0.36116 C 0.76371 0.40208 0.71684 0.52301 0.69027 0.5741 C 0.66354 0.62497 0.58437 0.62936 0.5368 0.66775 C 0.48889 0.70613 0.446 0.75491 0.4033 0.80416 " pathEditMode="relative" rAng="0" ptsTypes="aaaaaaA">
                                      <p:cBhvr>
                                        <p:cTn id="21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4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3"/>
                  </p:tgtEl>
                </p:cond>
              </p:nextCondLst>
            </p:seq>
          </p:childTnLst>
        </p:cTn>
      </p:par>
    </p:tnLst>
    <p:bldLst>
      <p:bldP spid="109572" grpId="0"/>
      <p:bldP spid="109573" grpId="0"/>
      <p:bldP spid="109574" grpId="0"/>
      <p:bldP spid="1095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371600" y="5851525"/>
            <a:ext cx="5943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TÇu thñ…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609600" y="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3333FF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352800" y="0"/>
            <a:ext cx="76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524000" y="0"/>
            <a:ext cx="91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2438400" y="0"/>
            <a:ext cx="91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33CC33"/>
                </a:solidFill>
                <a:latin typeface=".VnAvant" pitchFamily="34" charset="0"/>
              </a:rPr>
              <a:t>h </a:t>
            </a:r>
          </a:p>
        </p:txBody>
      </p:sp>
      <p:pic>
        <p:nvPicPr>
          <p:cNvPr id="110599" name="Picture 7" descr="norcr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39497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2209800" y="4953000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TÇu thñy</a:t>
            </a:r>
          </a:p>
        </p:txBody>
      </p:sp>
    </p:spTree>
    <p:extLst>
      <p:ext uri="{BB962C8B-B14F-4D97-AF65-F5344CB8AC3E}">
        <p14:creationId xmlns:p14="http://schemas.microsoft.com/office/powerpoint/2010/main" val="3317542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0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0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79769E-6 L 0.19913 0.847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42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</p:childTnLst>
        </p:cTn>
      </p:par>
    </p:tnLst>
    <p:bldLst>
      <p:bldP spid="110595" grpId="0"/>
      <p:bldP spid="110597" grpId="0"/>
      <p:bldP spid="1105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914400" y="5851525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Xe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cøu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.VnAvant" pitchFamily="34" charset="0"/>
              </a:rPr>
              <a:t>thư­¬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…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609600" y="0"/>
            <a:ext cx="60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3333FF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743200" y="0"/>
            <a:ext cx="76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33CC33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600200" y="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3886200" y="0"/>
            <a:ext cx="91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33CC33"/>
                </a:solidFill>
                <a:latin typeface=".VnAvant" pitchFamily="34" charset="0"/>
              </a:rPr>
              <a:t>t</a:t>
            </a:r>
            <a:r>
              <a:rPr lang="en-US" sz="6000" b="1">
                <a:solidFill>
                  <a:srgbClr val="33CC33"/>
                </a:solidFill>
                <a:latin typeface=".VnAvant" pitchFamily="34" charset="0"/>
              </a:rPr>
              <a:t> </a:t>
            </a:r>
          </a:p>
        </p:txBody>
      </p:sp>
      <p:pic>
        <p:nvPicPr>
          <p:cNvPr id="111623" name="Picture 7" descr="WebsiteAmbu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543800" cy="45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990600" y="4953000"/>
            <a:ext cx="731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 err="1">
                <a:solidFill>
                  <a:srgbClr val="FF0066"/>
                </a:solidFill>
                <a:latin typeface=".VnAvant" pitchFamily="34" charset="0"/>
              </a:rPr>
              <a:t>Xe</a:t>
            </a:r>
            <a:r>
              <a:rPr lang="en-US" sz="5400" b="1" dirty="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.VnAvant" pitchFamily="34" charset="0"/>
              </a:rPr>
              <a:t>cøu</a:t>
            </a:r>
            <a:r>
              <a:rPr lang="en-US" sz="5400" b="1" dirty="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  <a:latin typeface=".VnAvant" pitchFamily="34" charset="0"/>
              </a:rPr>
              <a:t>th­ư¬ng</a:t>
            </a:r>
            <a:endParaRPr lang="en-US" sz="5400" b="1" dirty="0">
              <a:solidFill>
                <a:srgbClr val="FF0066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20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1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1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222 L 0.40833 0.865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42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</p:childTnLst>
        </p:cTn>
      </p:par>
    </p:tnLst>
    <p:bldLst>
      <p:bldP spid="111619" grpId="0"/>
      <p:bldP spid="111620" grpId="0"/>
      <p:bldP spid="111621" grpId="0"/>
      <p:bldP spid="1116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4876800" y="-52388"/>
            <a:ext cx="3581400" cy="573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7000" b="1" dirty="0">
                <a:solidFill>
                  <a:srgbClr val="0000FF"/>
                </a:solidFill>
                <a:latin typeface="VNI-Avo" pitchFamily="2" charset="0"/>
                <a:cs typeface="Arial" charset="0"/>
              </a:rPr>
              <a:t>y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838200" y="0"/>
            <a:ext cx="31242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7000" b="1" dirty="0">
                <a:solidFill>
                  <a:srgbClr val="0000FF"/>
                </a:solidFill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88556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oa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Pictur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381000"/>
            <a:ext cx="11660188" cy="76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nhom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48732" y="5223668"/>
            <a:ext cx="6096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09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WordArt 8"/>
          <p:cNvSpPr>
            <a:spLocks noChangeArrowheads="1" noChangeShapeType="1" noTextEdit="1"/>
          </p:cNvSpPr>
          <p:nvPr/>
        </p:nvSpPr>
        <p:spPr bwMode="auto">
          <a:xfrm>
            <a:off x="0" y="1752600"/>
            <a:ext cx="8382000" cy="480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CHÚC CÁC BÉ HỌC GIỎI</a:t>
            </a:r>
          </a:p>
        </p:txBody>
      </p:sp>
      <p:pic>
        <p:nvPicPr>
          <p:cNvPr id="32777" name="Picture 9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676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nhom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910932" y="5223668"/>
            <a:ext cx="6096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nhom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09669" y="5223669"/>
            <a:ext cx="60960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nhom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73132" y="-1024732"/>
            <a:ext cx="6096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nhom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682332" y="-1024732"/>
            <a:ext cx="6096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4" descr="nhom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66900" y="-1028700"/>
            <a:ext cx="60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7" name="1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AutoShape 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6172200"/>
            <a:ext cx="914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2785" name="AutoShap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70425" y="56896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 dirty="0" err="1" smtClean="0"/>
              <a:t>TrỞ</a:t>
            </a:r>
            <a:r>
              <a:rPr lang="en-US" b="1" dirty="0" smtClean="0"/>
              <a:t> VỀ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7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6457" fill="hold"/>
                                        <p:tgtEl>
                                          <p:spTgt spid="120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47"/>
                </p:tgtEl>
              </p:cMediaNode>
            </p:audio>
          </p:childTnLst>
        </p:cTn>
      </p:par>
    </p:tnLst>
    <p:bldLst>
      <p:bldP spid="1208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828800" y="5638800"/>
            <a:ext cx="5410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9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276600" y="5867400"/>
            <a:ext cx="15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667000" y="5302250"/>
            <a:ext cx="965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191000" y="5302250"/>
            <a:ext cx="9159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4953000" y="5302250"/>
            <a:ext cx="989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600" b="1">
                <a:solidFill>
                  <a:srgbClr val="0000FF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791200" y="5302250"/>
            <a:ext cx="9159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ù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828800" y="5302250"/>
            <a:ext cx="10128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6553200" y="5302250"/>
            <a:ext cx="989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pic>
        <p:nvPicPr>
          <p:cNvPr id="82954" name="Picture 10" descr="Mementoresort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4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04572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9" grpId="0"/>
      <p:bldP spid="82951" grpId="0"/>
      <p:bldP spid="829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219200" y="4267200"/>
            <a:ext cx="1066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209800" y="4267200"/>
            <a:ext cx="1143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7086600" y="4267200"/>
            <a:ext cx="99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191000" y="4267200"/>
            <a:ext cx="99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6096000" y="4267200"/>
            <a:ext cx="1066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ù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5105400" y="4267200"/>
            <a:ext cx="1219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g</a:t>
            </a:r>
          </a:p>
        </p:txBody>
      </p:sp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848600" cy="29559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289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38488"/>
            <a:ext cx="533400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3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76588"/>
            <a:ext cx="5334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28988"/>
            <a:ext cx="381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6858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289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051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8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6096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9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289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0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527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1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51138"/>
            <a:ext cx="1066800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2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94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3" name="Picture 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15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4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6488"/>
            <a:ext cx="533400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5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14488"/>
            <a:ext cx="533400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6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9775"/>
            <a:ext cx="6096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7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572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8" name="Picture 2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4788"/>
            <a:ext cx="2825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9" name="Picture 2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5079">
            <a:off x="146050" y="3008313"/>
            <a:ext cx="469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0" name="Picture 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9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1" name="Picture 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746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2" name="Picture 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7488"/>
            <a:ext cx="228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3" name="Picture 3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098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4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24000"/>
            <a:ext cx="228600" cy="1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5" name="Picture 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19200"/>
            <a:ext cx="381000" cy="3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6" name="Picture 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95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7" name="Picture 3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914400"/>
            <a:ext cx="457200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8" name="Picture 3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667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9" name="Picture 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1988"/>
            <a:ext cx="228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0" name="Picture 3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5334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1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2" name="Picture 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0574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3" name="Picture 4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457200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4" name="Picture 4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76400"/>
            <a:ext cx="457200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5" name="Picture 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28600" cy="1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6" name="Picture 4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667000"/>
            <a:ext cx="381000" cy="3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7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4384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8" name="Picture 4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5334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9" name="Picture 4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392488"/>
            <a:ext cx="228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0" name="Picture 4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011488"/>
            <a:ext cx="228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1" name="Picture 4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2" name="Picture 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892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3" name="Picture 5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5778">
            <a:off x="1001712" y="2579688"/>
            <a:ext cx="2825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4" name="Picture 5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73113"/>
            <a:ext cx="45720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5" name="Picture 5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7661">
            <a:off x="8153400" y="685800"/>
            <a:ext cx="3762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6" name="Picture 5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97037">
            <a:off x="544512" y="1946276"/>
            <a:ext cx="2825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7" name="Chu nay be chua 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8" name="bE DA TIM DU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9" name="bE DA TIM DU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solidFill>
            <a:srgbClr val="FFCC00"/>
          </a:solidFill>
        </p:spPr>
      </p:pic>
      <p:pic>
        <p:nvPicPr>
          <p:cNvPr id="85050" name="Chu nay be chua 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51" name="Chu nay be chua 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44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850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49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2775E-6 L -0.00417 -0.4598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3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4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6185E-6 L 0.00416 -0.4487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2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600" fill="hold"/>
                                        <p:tgtEl>
                                          <p:spTgt spid="850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4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69942E-6 L 1.11022E-16 -0.446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600" fill="hold"/>
                                        <p:tgtEl>
                                          <p:spTgt spid="850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4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6185E-6 L 0.00416 -0.43769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1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4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600" fill="hold"/>
                                        <p:tgtEl>
                                          <p:spTgt spid="850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9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47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48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49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50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4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600" fill="hold"/>
                                        <p:tgtEl>
                                          <p:spTgt spid="850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4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51"/>
                </p:tgtEl>
              </p:cMediaNode>
            </p:audio>
          </p:childTnLst>
        </p:cTn>
      </p:par>
    </p:tnLst>
    <p:bldLst>
      <p:bldP spid="84994" grpId="0"/>
      <p:bldP spid="84995" grpId="0"/>
      <p:bldP spid="84996" grpId="0"/>
      <p:bldP spid="84997" grpId="0"/>
      <p:bldP spid="84998" grpId="0"/>
      <p:bldP spid="849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914400" y="6324600"/>
            <a:ext cx="762000" cy="381000"/>
          </a:xfrm>
          <a:prstGeom prst="actionButtonForwardNex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52600" y="6324600"/>
            <a:ext cx="1981200" cy="3667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Quay l¹i</a:t>
            </a:r>
          </a:p>
        </p:txBody>
      </p:sp>
      <p:sp>
        <p:nvSpPr>
          <p:cNvPr id="860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77000" y="6324600"/>
            <a:ext cx="9144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7391400" y="63246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Chuyển slde kế tiếp 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0" y="1752600"/>
            <a:ext cx="9144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8800">
                <a:latin typeface=".VnAvant" pitchFamily="34" charset="0"/>
              </a:rPr>
              <a:t> </a:t>
            </a:r>
            <a:r>
              <a:rPr lang="en-US" sz="8800" b="1">
                <a:solidFill>
                  <a:srgbClr val="006600"/>
                </a:solidFill>
                <a:latin typeface=".VnAvant" pitchFamily="34" charset="0"/>
              </a:rPr>
              <a:t>Giíi thiÖu ch÷ g</a:t>
            </a:r>
          </a:p>
        </p:txBody>
      </p:sp>
    </p:spTree>
    <p:extLst>
      <p:ext uri="{BB962C8B-B14F-4D97-AF65-F5344CB8AC3E}">
        <p14:creationId xmlns:p14="http://schemas.microsoft.com/office/powerpoint/2010/main" val="27837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411413" y="-315913"/>
            <a:ext cx="4465637" cy="573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7000" b="1">
                <a:solidFill>
                  <a:srgbClr val="0000FF"/>
                </a:solidFill>
                <a:latin typeface=".VnAvant" pitchFamily="34" charset="0"/>
                <a:cs typeface="Arial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171176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70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990600" y="533400"/>
            <a:ext cx="7315200" cy="5410200"/>
          </a:xfrm>
          <a:prstGeom prst="cloudCallout">
            <a:avLst>
              <a:gd name="adj1" fmla="val -40907"/>
              <a:gd name="adj2" fmla="val 48769"/>
            </a:avLst>
          </a:prstGeom>
          <a:solidFill>
            <a:schemeClr val="accent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447800" y="2057400"/>
            <a:ext cx="655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7200" b="1">
                <a:solidFill>
                  <a:srgbClr val="0000FF"/>
                </a:solidFill>
                <a:latin typeface=".VnAvant" pitchFamily="34" charset="0"/>
              </a:rPr>
              <a:t>Giíi thiÖu nÐt ch÷</a:t>
            </a:r>
            <a:r>
              <a:rPr lang="en-US" sz="7200" b="1">
                <a:solidFill>
                  <a:srgbClr val="FF0000"/>
                </a:solidFill>
                <a:latin typeface=".VnAvant" pitchFamily="34" charset="0"/>
              </a:rPr>
              <a:t>   g</a:t>
            </a:r>
          </a:p>
        </p:txBody>
      </p:sp>
    </p:spTree>
    <p:extLst>
      <p:ext uri="{BB962C8B-B14F-4D97-AF65-F5344CB8AC3E}">
        <p14:creationId xmlns:p14="http://schemas.microsoft.com/office/powerpoint/2010/main" val="6997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7"/>
          <p:cNvSpPr txBox="1">
            <a:spLocks noChangeArrowheads="1"/>
          </p:cNvSpPr>
          <p:nvPr/>
        </p:nvSpPr>
        <p:spPr bwMode="auto">
          <a:xfrm>
            <a:off x="3962400" y="-381000"/>
            <a:ext cx="14398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400" b="1">
                <a:solidFill>
                  <a:srgbClr val="FF0000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auto">
          <a:xfrm>
            <a:off x="395288" y="1844675"/>
            <a:ext cx="85693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395288" y="1881188"/>
            <a:ext cx="85693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85800" y="1981200"/>
            <a:ext cx="23177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0" b="1">
                <a:solidFill>
                  <a:srgbClr val="FF3300"/>
                </a:solidFill>
                <a:latin typeface=".VnAvant" pitchFamily="34" charset="0"/>
              </a:rPr>
              <a:t>O</a:t>
            </a:r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2923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7667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1 -2.89017E-6 L -0.34201 -2.8901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1752600" y="838200"/>
            <a:ext cx="6248400" cy="4191000"/>
          </a:xfrm>
          <a:prstGeom prst="cloudCallout">
            <a:avLst>
              <a:gd name="adj1" fmla="val -49389"/>
              <a:gd name="adj2" fmla="val 56366"/>
            </a:avLst>
          </a:prstGeom>
          <a:solidFill>
            <a:schemeClr val="accent1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52600" y="1600200"/>
            <a:ext cx="57912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Giíi thiÖu c¸c kiÓu ch÷</a:t>
            </a:r>
            <a:r>
              <a:rPr lang="en-US" sz="6600" b="1">
                <a:latin typeface=".VnAvant" pitchFamily="34" charset="0"/>
              </a:rPr>
              <a:t> </a:t>
            </a:r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54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170</Words>
  <Application>Microsoft Office PowerPoint</Application>
  <PresentationFormat>On-screen Show (4:3)</PresentationFormat>
  <Paragraphs>79</Paragraphs>
  <Slides>25</Slides>
  <Notes>4</Notes>
  <HiddenSlides>0</HiddenSlides>
  <MMClips>11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.VnArial</vt:lpstr>
      <vt:lpstr>.VnAvant</vt:lpstr>
      <vt:lpstr>.VnAvantH</vt:lpstr>
      <vt:lpstr>.VnTime</vt:lpstr>
      <vt:lpstr>Arial</vt:lpstr>
      <vt:lpstr>Calibri</vt:lpstr>
      <vt:lpstr>Times New Roman</vt:lpstr>
      <vt:lpstr>Verdana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A333</cp:lastModifiedBy>
  <cp:revision>8</cp:revision>
  <dcterms:created xsi:type="dcterms:W3CDTF">2020-04-12T05:52:06Z</dcterms:created>
  <dcterms:modified xsi:type="dcterms:W3CDTF">2024-04-03T04:42:47Z</dcterms:modified>
</cp:coreProperties>
</file>