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32" r:id="rId2"/>
    <p:sldId id="313" r:id="rId3"/>
    <p:sldId id="314" r:id="rId4"/>
    <p:sldId id="315" r:id="rId5"/>
    <p:sldId id="316" r:id="rId6"/>
    <p:sldId id="317" r:id="rId7"/>
    <p:sldId id="318" r:id="rId8"/>
    <p:sldId id="319" r:id="rId9"/>
    <p:sldId id="329" r:id="rId10"/>
    <p:sldId id="32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66F38-24B3-4ABA-A855-D3551A986058}" type="datetimeFigureOut">
              <a:rPr lang="en-US" smtClean="0"/>
              <a:t>12/28/2023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34BEE-B25D-4362-91E4-6910775EA488}" type="slidenum">
              <a:rPr lang="en-US" smtClean="0"/>
              <a:t>‹#›</a:t>
            </a:fld>
            <a:endParaRPr lang="en-US"/>
          </a:p>
        </p:txBody>
      </p:sp>
    </p:spTree>
    <p:extLst>
      <p:ext uri="{BB962C8B-B14F-4D97-AF65-F5344CB8AC3E}">
        <p14:creationId xmlns:p14="http://schemas.microsoft.com/office/powerpoint/2010/main" val="306441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41509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74383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6314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194B9-53F8-4E56-9B45-4EAC745A1AD7}"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64853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2194B9-53F8-4E56-9B45-4EAC745A1AD7}" type="datetimeFigureOut">
              <a:rPr lang="en-US" smtClean="0"/>
              <a:t>12/28/2023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338114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2194B9-53F8-4E56-9B45-4EAC745A1AD7}"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63903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2194B9-53F8-4E56-9B45-4EAC745A1AD7}" type="datetimeFigureOut">
              <a:rPr lang="en-US" smtClean="0"/>
              <a:t>12/28/2023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23457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2194B9-53F8-4E56-9B45-4EAC745A1AD7}" type="datetimeFigureOut">
              <a:rPr lang="en-US" smtClean="0"/>
              <a:t>12/28/2023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2183477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194B9-53F8-4E56-9B45-4EAC745A1AD7}" type="datetimeFigureOut">
              <a:rPr lang="en-US" smtClean="0"/>
              <a:t>12/28/2023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383014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194B9-53F8-4E56-9B45-4EAC745A1AD7}"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68433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194B9-53F8-4E56-9B45-4EAC745A1AD7}" type="datetimeFigureOut">
              <a:rPr lang="en-US" smtClean="0"/>
              <a:t>12/28/2023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EA268-03A8-42DD-ABAB-AA2CB9F3849F}" type="slidenum">
              <a:rPr lang="en-US" smtClean="0"/>
              <a:t>‹#›</a:t>
            </a:fld>
            <a:endParaRPr lang="en-US"/>
          </a:p>
        </p:txBody>
      </p:sp>
    </p:spTree>
    <p:extLst>
      <p:ext uri="{BB962C8B-B14F-4D97-AF65-F5344CB8AC3E}">
        <p14:creationId xmlns:p14="http://schemas.microsoft.com/office/powerpoint/2010/main" val="179240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194B9-53F8-4E56-9B45-4EAC745A1AD7}" type="datetimeFigureOut">
              <a:rPr lang="en-US" smtClean="0"/>
              <a:t>12/28/2023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6EA268-03A8-42DD-ABAB-AA2CB9F3849F}" type="slidenum">
              <a:rPr lang="en-US" smtClean="0"/>
              <a:t>‹#›</a:t>
            </a:fld>
            <a:endParaRPr lang="en-US"/>
          </a:p>
        </p:txBody>
      </p:sp>
    </p:spTree>
    <p:extLst>
      <p:ext uri="{BB962C8B-B14F-4D97-AF65-F5344CB8AC3E}">
        <p14:creationId xmlns:p14="http://schemas.microsoft.com/office/powerpoint/2010/main" val="1493447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altLang="en-US" smtClean="0"/>
          </a:p>
        </p:txBody>
      </p:sp>
      <p:sp>
        <p:nvSpPr>
          <p:cNvPr id="2051" name="Subtitle 2"/>
          <p:cNvSpPr>
            <a:spLocks noGrp="1"/>
          </p:cNvSpPr>
          <p:nvPr>
            <p:ph type="subTitle" idx="1"/>
          </p:nvPr>
        </p:nvSpPr>
        <p:spPr/>
        <p:txBody>
          <a:bodyPr/>
          <a:lstStyle/>
          <a:p>
            <a:pPr eaLnBrk="1" hangingPunct="1"/>
            <a:endParaRPr lang="en-US" altLang="en-US" smtClean="0"/>
          </a:p>
        </p:txBody>
      </p:sp>
      <p:pic>
        <p:nvPicPr>
          <p:cNvPr id="20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nvGraphicFramePr>
        <p:xfrm>
          <a:off x="2314575" y="342900"/>
          <a:ext cx="7886700" cy="495300"/>
        </p:xfrm>
        <a:graphic>
          <a:graphicData uri="http://schemas.openxmlformats.org/drawingml/2006/table">
            <a:tbl>
              <a:tblPr/>
              <a:tblGrid>
                <a:gridCol w="7886700">
                  <a:extLst>
                    <a:ext uri="{9D8B030D-6E8A-4147-A177-3AD203B41FA5}">
                      <a16:colId xmlns:a16="http://schemas.microsoft.com/office/drawing/2014/main" val="3810403747"/>
                    </a:ext>
                  </a:extLst>
                </a:gridCol>
              </a:tblGrid>
              <a:tr h="434340">
                <a:tc>
                  <a:txBody>
                    <a:bodyPr/>
                    <a:lstStyle/>
                    <a:p>
                      <a:pPr algn="ctr"/>
                      <a:r>
                        <a:rPr lang="vi-VN" sz="1400" b="1" dirty="0">
                          <a:solidFill>
                            <a:srgbClr val="0000CC"/>
                          </a:solidFill>
                          <a:effectLst/>
                          <a:latin typeface="Times New Roman" panose="02020603050405020304" pitchFamily="18" charset="0"/>
                        </a:rPr>
                        <a:t>PHÒNG GD &amp; ĐT QUẬN LONG BIÊN</a:t>
                      </a:r>
                      <a:br>
                        <a:rPr lang="vi-VN" sz="1400" b="1" dirty="0">
                          <a:solidFill>
                            <a:srgbClr val="0000CC"/>
                          </a:solidFill>
                          <a:effectLst/>
                          <a:latin typeface="Times New Roman" panose="02020603050405020304" pitchFamily="18" charset="0"/>
                        </a:rPr>
                      </a:br>
                      <a:r>
                        <a:rPr lang="vi-VN" sz="1400" b="1" dirty="0">
                          <a:solidFill>
                            <a:srgbClr val="0000CC"/>
                          </a:solidFill>
                          <a:effectLst/>
                          <a:latin typeface="Times New Roman" panose="02020603050405020304" pitchFamily="18" charset="0"/>
                        </a:rPr>
                        <a:t>TRƯỜNG MN HOA SỮA</a:t>
                      </a:r>
                      <a:endParaRPr lang="vi-VN" sz="1400" dirty="0">
                        <a:effectLst/>
                      </a:endParaRPr>
                    </a:p>
                  </a:txBody>
                  <a:tcPr marL="68580" marR="68580" marT="34290" marB="34290" anchor="ctr">
                    <a:lnL>
                      <a:noFill/>
                    </a:lnL>
                    <a:lnR>
                      <a:noFill/>
                    </a:lnR>
                    <a:lnT>
                      <a:noFill/>
                    </a:lnT>
                    <a:lnB>
                      <a:noFill/>
                    </a:lnB>
                  </a:tcPr>
                </a:tc>
                <a:extLst>
                  <a:ext uri="{0D108BD9-81ED-4DB2-BD59-A6C34878D82A}">
                    <a16:rowId xmlns:a16="http://schemas.microsoft.com/office/drawing/2014/main" val="3461397192"/>
                  </a:ext>
                </a:extLst>
              </a:tr>
            </a:tbl>
          </a:graphicData>
        </a:graphic>
      </p:graphicFrame>
      <p:graphicFrame>
        <p:nvGraphicFramePr>
          <p:cNvPr id="7" name="Table 6"/>
          <p:cNvGraphicFramePr>
            <a:graphicFrameLocks noGrp="1"/>
          </p:cNvGraphicFramePr>
          <p:nvPr/>
        </p:nvGraphicFramePr>
        <p:xfrm>
          <a:off x="2974976" y="2347914"/>
          <a:ext cx="7064375" cy="2536825"/>
        </p:xfrm>
        <a:graphic>
          <a:graphicData uri="http://schemas.openxmlformats.org/drawingml/2006/table">
            <a:tbl>
              <a:tblPr/>
              <a:tblGrid>
                <a:gridCol w="7064375">
                  <a:extLst>
                    <a:ext uri="{9D8B030D-6E8A-4147-A177-3AD203B41FA5}">
                      <a16:colId xmlns:a16="http://schemas.microsoft.com/office/drawing/2014/main" val="3122491144"/>
                    </a:ext>
                  </a:extLst>
                </a:gridCol>
              </a:tblGrid>
              <a:tr h="2536825">
                <a:tc>
                  <a:txBody>
                    <a:bodyPr/>
                    <a:lstStyle/>
                    <a:p>
                      <a:r>
                        <a:rPr lang="vi-VN" sz="2400" b="1" dirty="0">
                          <a:solidFill>
                            <a:srgbClr val="0000FF"/>
                          </a:solidFill>
                          <a:effectLst/>
                          <a:latin typeface="Times New Roman" panose="02020603050405020304" pitchFamily="18" charset="0"/>
                        </a:rPr>
                        <a:t>         </a:t>
                      </a:r>
                      <a:r>
                        <a:rPr lang="en-US" sz="2400" b="1" dirty="0">
                          <a:solidFill>
                            <a:srgbClr val="0000FF"/>
                          </a:solidFill>
                          <a:effectLst/>
                          <a:latin typeface="Times New Roman" panose="02020603050405020304" pitchFamily="18" charset="0"/>
                        </a:rPr>
                        <a:t>LĨNH</a:t>
                      </a:r>
                      <a:r>
                        <a:rPr lang="en-US" sz="2400" b="1" baseline="0" dirty="0">
                          <a:solidFill>
                            <a:srgbClr val="0000FF"/>
                          </a:solidFill>
                          <a:effectLst/>
                          <a:latin typeface="Times New Roman" panose="02020603050405020304" pitchFamily="18" charset="0"/>
                        </a:rPr>
                        <a:t> VỰC </a:t>
                      </a:r>
                      <a:r>
                        <a:rPr lang="vi-VN" sz="2400" b="1" dirty="0">
                          <a:solidFill>
                            <a:srgbClr val="0000FF"/>
                          </a:solidFill>
                          <a:effectLst/>
                          <a:latin typeface="Times New Roman" panose="02020603050405020304" pitchFamily="18" charset="0"/>
                        </a:rPr>
                        <a:t>PHÁT TRIỂN </a:t>
                      </a:r>
                      <a:r>
                        <a:rPr lang="en-US" sz="2400" b="1" dirty="0" smtClean="0">
                          <a:solidFill>
                            <a:srgbClr val="0000FF"/>
                          </a:solidFill>
                          <a:effectLst/>
                          <a:latin typeface="Times New Roman" panose="02020603050405020304" pitchFamily="18" charset="0"/>
                        </a:rPr>
                        <a:t>NGÔN</a:t>
                      </a:r>
                      <a:r>
                        <a:rPr lang="en-US" sz="2400" b="1" baseline="0" dirty="0" smtClean="0">
                          <a:solidFill>
                            <a:srgbClr val="0000FF"/>
                          </a:solidFill>
                          <a:effectLst/>
                          <a:latin typeface="Times New Roman" panose="02020603050405020304" pitchFamily="18" charset="0"/>
                        </a:rPr>
                        <a:t> NGỮ</a:t>
                      </a:r>
                      <a:endParaRPr lang="vi-VN" sz="1400" dirty="0">
                        <a:solidFill>
                          <a:srgbClr val="0000FF"/>
                        </a:solidFill>
                        <a:effectLst/>
                      </a:endParaRPr>
                    </a:p>
                    <a:p>
                      <a:r>
                        <a:rPr lang="vi-VN" sz="2000" dirty="0">
                          <a:solidFill>
                            <a:srgbClr val="0000FF"/>
                          </a:solidFill>
                          <a:effectLst/>
                        </a:rPr>
                        <a:t/>
                      </a:r>
                      <a:br>
                        <a:rPr lang="vi-VN" sz="2000" dirty="0">
                          <a:solidFill>
                            <a:srgbClr val="0000FF"/>
                          </a:solidFill>
                          <a:effectLst/>
                        </a:rPr>
                      </a:br>
                      <a:r>
                        <a:rPr lang="en-US" sz="2000" dirty="0">
                          <a:solidFill>
                            <a:srgbClr val="0000FF"/>
                          </a:solidFill>
                          <a:effectLst/>
                        </a:rPr>
                        <a:t>                 </a:t>
                      </a:r>
                      <a:r>
                        <a:rPr lang="en-US" sz="2000" dirty="0" smtClean="0">
                          <a:solidFill>
                            <a:srgbClr val="0000FF"/>
                          </a:solidFill>
                          <a:effectLst/>
                        </a:rPr>
                        <a:t>  </a:t>
                      </a:r>
                      <a:r>
                        <a:rPr lang="en-US" sz="2000" b="1" dirty="0">
                          <a:solidFill>
                            <a:srgbClr val="0000FF"/>
                          </a:solidFill>
                          <a:effectLst/>
                          <a:latin typeface="Times New Roman" panose="02020603050405020304" pitchFamily="18" charset="0"/>
                          <a:cs typeface="Times New Roman" panose="02020603050405020304" pitchFamily="18" charset="0"/>
                        </a:rPr>
                        <a:t>HOẠT</a:t>
                      </a:r>
                      <a:r>
                        <a:rPr lang="en-US" sz="2000" b="1" baseline="0" dirty="0">
                          <a:solidFill>
                            <a:srgbClr val="0000FF"/>
                          </a:solidFill>
                          <a:effectLst/>
                          <a:latin typeface="Times New Roman" panose="02020603050405020304" pitchFamily="18" charset="0"/>
                          <a:cs typeface="Times New Roman" panose="02020603050405020304" pitchFamily="18" charset="0"/>
                        </a:rPr>
                        <a:t> ĐỘNG: LÀM QUEN </a:t>
                      </a:r>
                      <a:r>
                        <a:rPr lang="en-US" sz="2000" b="1" baseline="0" dirty="0" smtClean="0">
                          <a:solidFill>
                            <a:srgbClr val="0000FF"/>
                          </a:solidFill>
                          <a:effectLst/>
                          <a:latin typeface="Times New Roman" panose="02020603050405020304" pitchFamily="18" charset="0"/>
                          <a:cs typeface="Times New Roman" panose="02020603050405020304" pitchFamily="18" charset="0"/>
                        </a:rPr>
                        <a:t>VĂN HỌC</a:t>
                      </a:r>
                      <a:endParaRPr lang="vi-VN" sz="2000" b="1" dirty="0">
                        <a:solidFill>
                          <a:srgbClr val="0000FF"/>
                        </a:solidFill>
                        <a:effectLst/>
                        <a:latin typeface="Times New Roman" panose="02020603050405020304" pitchFamily="18" charset="0"/>
                        <a:cs typeface="Times New Roman" panose="02020603050405020304" pitchFamily="18" charset="0"/>
                      </a:endParaRPr>
                    </a:p>
                    <a:p>
                      <a:r>
                        <a:rPr lang="vi-VN" sz="1400" dirty="0">
                          <a:solidFill>
                            <a:srgbClr val="0000FF"/>
                          </a:solidFill>
                          <a:effectLst/>
                        </a:rPr>
                        <a:t/>
                      </a:r>
                      <a:br>
                        <a:rPr lang="vi-VN" sz="1400" dirty="0">
                          <a:solidFill>
                            <a:srgbClr val="0000FF"/>
                          </a:solidFill>
                          <a:effectLst/>
                        </a:rPr>
                      </a:br>
                      <a:endParaRPr lang="vi-VN" sz="1400" dirty="0">
                        <a:solidFill>
                          <a:srgbClr val="0000FF"/>
                        </a:solidFill>
                        <a:effectLst/>
                      </a:endParaRPr>
                    </a:p>
                    <a:p>
                      <a:r>
                        <a:rPr lang="vi-VN" sz="1400" dirty="0">
                          <a:solidFill>
                            <a:srgbClr val="0000FF"/>
                          </a:solidFill>
                          <a:effectLst/>
                        </a:rPr>
                        <a:t/>
                      </a:r>
                      <a:br>
                        <a:rPr lang="vi-VN" sz="1400" dirty="0">
                          <a:solidFill>
                            <a:srgbClr val="0000FF"/>
                          </a:solidFill>
                          <a:effectLst/>
                        </a:rPr>
                      </a:br>
                      <a:endParaRPr lang="vi-VN" sz="1400" dirty="0">
                        <a:solidFill>
                          <a:srgbClr val="0000FF"/>
                        </a:solidFill>
                        <a:effectLst/>
                      </a:endParaRPr>
                    </a:p>
                    <a:p>
                      <a:r>
                        <a:rPr lang="vi-VN" sz="1400" dirty="0">
                          <a:solidFill>
                            <a:srgbClr val="0000FF"/>
                          </a:solidFill>
                          <a:effectLst/>
                        </a:rPr>
                        <a:t/>
                      </a:r>
                      <a:br>
                        <a:rPr lang="vi-VN" sz="1400" dirty="0">
                          <a:solidFill>
                            <a:srgbClr val="0000FF"/>
                          </a:solidFill>
                          <a:effectLst/>
                        </a:rPr>
                      </a:br>
                      <a:endParaRPr lang="vi-VN" sz="1400" dirty="0">
                        <a:solidFill>
                          <a:srgbClr val="0000FF"/>
                        </a:solidFill>
                        <a:effectLst/>
                      </a:endParaRPr>
                    </a:p>
                    <a:p>
                      <a:r>
                        <a:rPr lang="vi-VN" sz="1400" b="1" dirty="0">
                          <a:solidFill>
                            <a:srgbClr val="0000FF"/>
                          </a:solidFill>
                          <a:effectLst/>
                          <a:latin typeface="Times New Roman" panose="02020603050405020304" pitchFamily="18" charset="0"/>
                        </a:rPr>
                        <a:t>                    </a:t>
                      </a:r>
                      <a:endParaRPr lang="vi-VN" sz="1400" dirty="0">
                        <a:solidFill>
                          <a:srgbClr val="0000FF"/>
                        </a:solidFill>
                        <a:effectLst/>
                      </a:endParaRPr>
                    </a:p>
                  </a:txBody>
                  <a:tcPr marL="67521" marR="67521" marT="33751" marB="33751" anchor="ctr">
                    <a:lnL>
                      <a:noFill/>
                    </a:lnL>
                    <a:lnR>
                      <a:noFill/>
                    </a:lnR>
                    <a:lnT>
                      <a:noFill/>
                    </a:lnT>
                    <a:lnB>
                      <a:noFill/>
                    </a:lnB>
                  </a:tcPr>
                </a:tc>
                <a:extLst>
                  <a:ext uri="{0D108BD9-81ED-4DB2-BD59-A6C34878D82A}">
                    <a16:rowId xmlns:a16="http://schemas.microsoft.com/office/drawing/2014/main" val="3798646645"/>
                  </a:ext>
                </a:extLst>
              </a:tr>
            </a:tbl>
          </a:graphicData>
        </a:graphic>
      </p:graphicFrame>
      <p:sp>
        <p:nvSpPr>
          <p:cNvPr id="2057" name="Rectangle 7"/>
          <p:cNvSpPr>
            <a:spLocks noChangeArrowheads="1"/>
          </p:cNvSpPr>
          <p:nvPr/>
        </p:nvSpPr>
        <p:spPr bwMode="auto">
          <a:xfrm>
            <a:off x="4457701" y="3824288"/>
            <a:ext cx="58896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1800" b="1" dirty="0">
                <a:solidFill>
                  <a:srgbClr val="FF0000"/>
                </a:solidFill>
                <a:latin typeface="Times New Roman" panose="02020603050405020304" pitchFamily="18" charset="0"/>
              </a:rPr>
              <a:t>Đề tài: </a:t>
            </a:r>
            <a:r>
              <a:rPr lang="en-US" altLang="en-US" sz="1800" b="1" dirty="0" err="1">
                <a:solidFill>
                  <a:srgbClr val="FF0000"/>
                </a:solidFill>
                <a:latin typeface="Times New Roman" panose="02020603050405020304" pitchFamily="18" charset="0"/>
              </a:rPr>
              <a:t>Truyện</a:t>
            </a:r>
            <a:r>
              <a:rPr lang="en-US" altLang="en-US" sz="1800" b="1" dirty="0">
                <a:solidFill>
                  <a:srgbClr val="FF0000"/>
                </a:solidFill>
                <a:latin typeface="Times New Roman" panose="02020603050405020304" pitchFamily="18" charset="0"/>
              </a:rPr>
              <a:t> </a:t>
            </a:r>
            <a:r>
              <a:rPr lang="en-US" altLang="en-US" sz="1800" b="1" dirty="0" smtClean="0">
                <a:solidFill>
                  <a:srgbClr val="FF0000"/>
                </a:solidFill>
                <a:latin typeface="Times New Roman" panose="02020603050405020304" pitchFamily="18" charset="0"/>
              </a:rPr>
              <a:t>“</a:t>
            </a:r>
            <a:r>
              <a:rPr lang="en-US" altLang="en-US" sz="1800" b="1" dirty="0" err="1" smtClean="0">
                <a:solidFill>
                  <a:srgbClr val="FF0000"/>
                </a:solidFill>
                <a:latin typeface="Times New Roman" panose="02020603050405020304" pitchFamily="18" charset="0"/>
              </a:rPr>
              <a:t>Mèo</a:t>
            </a:r>
            <a:r>
              <a:rPr lang="en-US" altLang="en-US" sz="1800" b="1" dirty="0" smtClean="0">
                <a:solidFill>
                  <a:srgbClr val="FF0000"/>
                </a:solidFill>
                <a:latin typeface="Times New Roman" panose="02020603050405020304" pitchFamily="18" charset="0"/>
              </a:rPr>
              <a:t> con </a:t>
            </a:r>
            <a:r>
              <a:rPr lang="en-US" altLang="en-US" sz="1800" b="1" dirty="0" err="1" smtClean="0">
                <a:solidFill>
                  <a:srgbClr val="FF0000"/>
                </a:solidFill>
                <a:latin typeface="Times New Roman" panose="02020603050405020304" pitchFamily="18" charset="0"/>
              </a:rPr>
              <a:t>và</a:t>
            </a:r>
            <a:r>
              <a:rPr lang="en-US" altLang="en-US" sz="1800" b="1" dirty="0" smtClean="0">
                <a:solidFill>
                  <a:srgbClr val="FF0000"/>
                </a:solidFill>
                <a:latin typeface="Times New Roman" panose="02020603050405020304" pitchFamily="18" charset="0"/>
              </a:rPr>
              <a:t> </a:t>
            </a:r>
            <a:r>
              <a:rPr lang="en-US" altLang="en-US" sz="1800" b="1" dirty="0" err="1" smtClean="0">
                <a:solidFill>
                  <a:srgbClr val="FF0000"/>
                </a:solidFill>
                <a:latin typeface="Times New Roman" panose="02020603050405020304" pitchFamily="18" charset="0"/>
              </a:rPr>
              <a:t>quyển</a:t>
            </a:r>
            <a:r>
              <a:rPr lang="en-US" altLang="en-US" sz="1800" b="1" dirty="0" smtClean="0">
                <a:solidFill>
                  <a:srgbClr val="FF0000"/>
                </a:solidFill>
                <a:latin typeface="Times New Roman" panose="02020603050405020304" pitchFamily="18" charset="0"/>
              </a:rPr>
              <a:t> </a:t>
            </a:r>
            <a:r>
              <a:rPr lang="en-US" altLang="en-US" sz="1800" b="1" dirty="0" err="1" smtClean="0">
                <a:solidFill>
                  <a:srgbClr val="FF0000"/>
                </a:solidFill>
                <a:latin typeface="Times New Roman" panose="02020603050405020304" pitchFamily="18" charset="0"/>
              </a:rPr>
              <a:t>sách</a:t>
            </a:r>
            <a:r>
              <a:rPr lang="en-US" altLang="en-US" sz="1800" b="1" dirty="0" smtClean="0">
                <a:solidFill>
                  <a:srgbClr val="FF0000"/>
                </a:solidFill>
                <a:latin typeface="Times New Roman" panose="02020603050405020304" pitchFamily="18" charset="0"/>
              </a:rPr>
              <a:t>”</a:t>
            </a:r>
            <a:endParaRPr lang="en-US" altLang="en-US" sz="1800" b="1" dirty="0">
              <a:solidFill>
                <a:srgbClr val="FF0000"/>
              </a:solidFill>
              <a:latin typeface="Times New Roman" panose="02020603050405020304" pitchFamily="18" charset="0"/>
            </a:endParaRPr>
          </a:p>
          <a:p>
            <a:pPr eaLnBrk="1" hangingPunct="1">
              <a:spcBef>
                <a:spcPct val="0"/>
              </a:spcBef>
              <a:buFontTx/>
              <a:buNone/>
            </a:pPr>
            <a:r>
              <a:rPr lang="vi-VN" altLang="en-US" sz="1800" b="1" dirty="0">
                <a:solidFill>
                  <a:srgbClr val="FF0000"/>
                </a:solidFill>
                <a:latin typeface="Times New Roman" panose="02020603050405020304" pitchFamily="18" charset="0"/>
              </a:rPr>
              <a:t>Số lượng: </a:t>
            </a:r>
            <a:r>
              <a:rPr lang="en-US" altLang="en-US" sz="1800" b="1" dirty="0">
                <a:solidFill>
                  <a:srgbClr val="FF0000"/>
                </a:solidFill>
                <a:latin typeface="Times New Roman" panose="02020603050405020304" pitchFamily="18" charset="0"/>
              </a:rPr>
              <a:t>18 - 20</a:t>
            </a:r>
            <a:r>
              <a:rPr lang="vi-VN" altLang="en-US" sz="1800" b="1" dirty="0">
                <a:solidFill>
                  <a:srgbClr val="FF0000"/>
                </a:solidFill>
                <a:latin typeface="Times New Roman" panose="02020603050405020304" pitchFamily="18" charset="0"/>
              </a:rPr>
              <a:t> trẻ</a:t>
            </a:r>
            <a:r>
              <a:rPr lang="vi-VN" altLang="en-US" sz="1800" dirty="0">
                <a:latin typeface=".VnAvant" panose="020B7200000000000000" pitchFamily="34" charset="0"/>
              </a:rPr>
              <a:t> </a:t>
            </a:r>
          </a:p>
          <a:p>
            <a:pPr eaLnBrk="1" hangingPunct="1">
              <a:spcBef>
                <a:spcPct val="0"/>
              </a:spcBef>
              <a:buFontTx/>
              <a:buNone/>
            </a:pPr>
            <a:r>
              <a:rPr lang="vi-VN" altLang="en-US" sz="1800" b="1" dirty="0">
                <a:solidFill>
                  <a:srgbClr val="FF0000"/>
                </a:solidFill>
                <a:latin typeface="Times New Roman" panose="02020603050405020304" pitchFamily="18" charset="0"/>
              </a:rPr>
              <a:t>Lớp: MG</a:t>
            </a:r>
            <a:r>
              <a:rPr lang="en-US" altLang="en-US" sz="1800" b="1" dirty="0">
                <a:solidFill>
                  <a:srgbClr val="FF0000"/>
                </a:solidFill>
                <a:latin typeface="Times New Roman" panose="02020603050405020304" pitchFamily="18" charset="0"/>
              </a:rPr>
              <a:t>L</a:t>
            </a:r>
            <a:r>
              <a:rPr lang="vi-VN" altLang="en-US" sz="1800" b="1" dirty="0">
                <a:solidFill>
                  <a:srgbClr val="FF0000"/>
                </a:solidFill>
                <a:latin typeface="Times New Roman" panose="02020603050405020304" pitchFamily="18" charset="0"/>
              </a:rPr>
              <a:t> A5</a:t>
            </a:r>
            <a:r>
              <a:rPr lang="vi-VN" altLang="en-US" sz="1800" dirty="0">
                <a:latin typeface=".VnAvant" panose="020B7200000000000000" pitchFamily="34" charset="0"/>
              </a:rPr>
              <a:t> </a:t>
            </a:r>
          </a:p>
          <a:p>
            <a:pPr eaLnBrk="1" hangingPunct="1">
              <a:spcBef>
                <a:spcPct val="0"/>
              </a:spcBef>
              <a:buFontTx/>
              <a:buNone/>
            </a:pPr>
            <a:r>
              <a:rPr lang="vi-VN" altLang="en-US" sz="1800" b="1" dirty="0">
                <a:solidFill>
                  <a:srgbClr val="FF0000"/>
                </a:solidFill>
                <a:latin typeface="Times New Roman" panose="02020603050405020304" pitchFamily="18" charset="0"/>
              </a:rPr>
              <a:t>Thời gian: 25-30 phút</a:t>
            </a:r>
            <a:r>
              <a:rPr lang="vi-VN" altLang="en-US" sz="1800" dirty="0">
                <a:latin typeface=".VnAvant" panose="020B7200000000000000" pitchFamily="34" charset="0"/>
              </a:rPr>
              <a:t> </a:t>
            </a:r>
          </a:p>
          <a:p>
            <a:pPr eaLnBrk="1" hangingPunct="1">
              <a:spcBef>
                <a:spcPct val="0"/>
              </a:spcBef>
              <a:buFontTx/>
              <a:buNone/>
            </a:pPr>
            <a:r>
              <a:rPr lang="vi-VN" altLang="en-US" sz="1800" b="1" dirty="0">
                <a:solidFill>
                  <a:srgbClr val="FF0000"/>
                </a:solidFill>
                <a:latin typeface="Times New Roman" panose="02020603050405020304" pitchFamily="18" charset="0"/>
              </a:rPr>
              <a:t>Giáo viên: Nguyễn Thị </a:t>
            </a:r>
            <a:r>
              <a:rPr lang="en-US" altLang="en-US" sz="1800" b="1" smtClean="0">
                <a:solidFill>
                  <a:srgbClr val="FF0000"/>
                </a:solidFill>
                <a:latin typeface="Times New Roman" panose="02020603050405020304" pitchFamily="18" charset="0"/>
              </a:rPr>
              <a:t>Huyền</a:t>
            </a:r>
            <a:endParaRPr lang="vi-VN" altLang="en-US" sz="1800" dirty="0">
              <a:latin typeface=".VnAvant" panose="020B7200000000000000"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149960747"/>
              </p:ext>
            </p:extLst>
          </p:nvPr>
        </p:nvGraphicFramePr>
        <p:xfrm>
          <a:off x="2095500" y="6391276"/>
          <a:ext cx="7886700" cy="282575"/>
        </p:xfrm>
        <a:graphic>
          <a:graphicData uri="http://schemas.openxmlformats.org/drawingml/2006/table">
            <a:tbl>
              <a:tblPr/>
              <a:tblGrid>
                <a:gridCol w="7886700">
                  <a:extLst>
                    <a:ext uri="{9D8B030D-6E8A-4147-A177-3AD203B41FA5}">
                      <a16:colId xmlns:a16="http://schemas.microsoft.com/office/drawing/2014/main" val="3810403747"/>
                    </a:ext>
                  </a:extLst>
                </a:gridCol>
              </a:tblGrid>
              <a:tr h="282575">
                <a:tc>
                  <a:txBody>
                    <a:bodyPr/>
                    <a:lstStyle/>
                    <a:p>
                      <a:pPr algn="ctr"/>
                      <a:r>
                        <a:rPr lang="en-US" sz="1400" b="1" dirty="0" err="1">
                          <a:solidFill>
                            <a:srgbClr val="0000CC"/>
                          </a:solidFill>
                          <a:effectLst/>
                          <a:latin typeface="Times New Roman" panose="02020603050405020304" pitchFamily="18" charset="0"/>
                        </a:rPr>
                        <a:t>Năm</a:t>
                      </a:r>
                      <a:r>
                        <a:rPr lang="en-US" sz="1400" b="1" baseline="0" dirty="0">
                          <a:solidFill>
                            <a:srgbClr val="0000CC"/>
                          </a:solidFill>
                          <a:effectLst/>
                          <a:latin typeface="Times New Roman" panose="02020603050405020304" pitchFamily="18" charset="0"/>
                        </a:rPr>
                        <a:t> </a:t>
                      </a:r>
                      <a:r>
                        <a:rPr lang="en-US" sz="1400" b="1" baseline="0" dirty="0" err="1">
                          <a:solidFill>
                            <a:srgbClr val="0000CC"/>
                          </a:solidFill>
                          <a:effectLst/>
                          <a:latin typeface="Times New Roman" panose="02020603050405020304" pitchFamily="18" charset="0"/>
                        </a:rPr>
                        <a:t>học</a:t>
                      </a:r>
                      <a:r>
                        <a:rPr lang="en-US" sz="1400" b="1" baseline="0">
                          <a:solidFill>
                            <a:srgbClr val="0000CC"/>
                          </a:solidFill>
                          <a:effectLst/>
                          <a:latin typeface="Times New Roman" panose="02020603050405020304" pitchFamily="18" charset="0"/>
                        </a:rPr>
                        <a:t> </a:t>
                      </a:r>
                      <a:r>
                        <a:rPr lang="en-US" sz="1400" b="1" baseline="0" smtClean="0">
                          <a:solidFill>
                            <a:srgbClr val="0000CC"/>
                          </a:solidFill>
                          <a:effectLst/>
                          <a:latin typeface="Times New Roman" panose="02020603050405020304" pitchFamily="18" charset="0"/>
                        </a:rPr>
                        <a:t>2023-2024</a:t>
                      </a:r>
                      <a:endParaRPr lang="vi-VN" sz="1400" dirty="0">
                        <a:effectLst/>
                      </a:endParaRPr>
                    </a:p>
                  </a:txBody>
                  <a:tcPr marL="68580" marR="68580" marT="34367" marB="34367" anchor="ctr">
                    <a:lnL>
                      <a:noFill/>
                    </a:lnL>
                    <a:lnR>
                      <a:noFill/>
                    </a:lnR>
                    <a:lnT>
                      <a:noFill/>
                    </a:lnT>
                    <a:lnB>
                      <a:noFill/>
                    </a:lnB>
                  </a:tcPr>
                </a:tc>
                <a:extLst>
                  <a:ext uri="{0D108BD9-81ED-4DB2-BD59-A6C34878D82A}">
                    <a16:rowId xmlns:a16="http://schemas.microsoft.com/office/drawing/2014/main" val="3461397192"/>
                  </a:ext>
                </a:extLst>
              </a:tr>
            </a:tbl>
          </a:graphicData>
        </a:graphic>
      </p:graphicFrame>
    </p:spTree>
    <p:extLst>
      <p:ext uri="{BB962C8B-B14F-4D97-AF65-F5344CB8AC3E}">
        <p14:creationId xmlns:p14="http://schemas.microsoft.com/office/powerpoint/2010/main" val="299727285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0" name="Group 4"/>
          <p:cNvGrpSpPr>
            <a:grpSpLocks/>
          </p:cNvGrpSpPr>
          <p:nvPr/>
        </p:nvGrpSpPr>
        <p:grpSpPr bwMode="auto">
          <a:xfrm>
            <a:off x="0" y="0"/>
            <a:ext cx="12192000" cy="6858000"/>
            <a:chOff x="336" y="480"/>
            <a:chExt cx="4800" cy="3150"/>
          </a:xfrm>
        </p:grpSpPr>
        <p:pic>
          <p:nvPicPr>
            <p:cNvPr id="9218" name="Picture 2" descr="7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7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1123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4" name="Group 6"/>
          <p:cNvGrpSpPr>
            <a:grpSpLocks/>
          </p:cNvGrpSpPr>
          <p:nvPr/>
        </p:nvGrpSpPr>
        <p:grpSpPr bwMode="auto">
          <a:xfrm>
            <a:off x="0" y="-1"/>
            <a:ext cx="12192000" cy="6954715"/>
            <a:chOff x="288" y="528"/>
            <a:chExt cx="4402" cy="2916"/>
          </a:xfrm>
        </p:grpSpPr>
        <p:pic>
          <p:nvPicPr>
            <p:cNvPr id="2052" name="Picture 4" descr="bias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 y="528"/>
              <a:ext cx="2194" cy="288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b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528"/>
              <a:ext cx="2222" cy="291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9420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4"/>
          <p:cNvGrpSpPr>
            <a:grpSpLocks/>
          </p:cNvGrpSpPr>
          <p:nvPr/>
        </p:nvGrpSpPr>
        <p:grpSpPr bwMode="auto">
          <a:xfrm>
            <a:off x="0" y="0"/>
            <a:ext cx="12192000" cy="6858000"/>
            <a:chOff x="336" y="432"/>
            <a:chExt cx="4800" cy="3150"/>
          </a:xfrm>
        </p:grpSpPr>
        <p:pic>
          <p:nvPicPr>
            <p:cNvPr id="3074" name="Picture 2" descr="1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16404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 4"/>
          <p:cNvGrpSpPr>
            <a:grpSpLocks/>
          </p:cNvGrpSpPr>
          <p:nvPr/>
        </p:nvGrpSpPr>
        <p:grpSpPr bwMode="auto">
          <a:xfrm>
            <a:off x="0" y="0"/>
            <a:ext cx="12192000" cy="6928338"/>
            <a:chOff x="336" y="480"/>
            <a:chExt cx="4800" cy="3150"/>
          </a:xfrm>
        </p:grpSpPr>
        <p:pic>
          <p:nvPicPr>
            <p:cNvPr id="4098" name="Picture 2" descr="2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2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03453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a:grpSpLocks/>
          </p:cNvGrpSpPr>
          <p:nvPr/>
        </p:nvGrpSpPr>
        <p:grpSpPr bwMode="auto">
          <a:xfrm>
            <a:off x="0" y="0"/>
            <a:ext cx="12192000" cy="6858000"/>
            <a:chOff x="336" y="432"/>
            <a:chExt cx="4800" cy="3150"/>
          </a:xfrm>
        </p:grpSpPr>
        <p:pic>
          <p:nvPicPr>
            <p:cNvPr id="5122" name="Picture 2" descr="3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3650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8" name="Group 4"/>
          <p:cNvGrpSpPr>
            <a:grpSpLocks/>
          </p:cNvGrpSpPr>
          <p:nvPr/>
        </p:nvGrpSpPr>
        <p:grpSpPr bwMode="auto">
          <a:xfrm>
            <a:off x="0" y="0"/>
            <a:ext cx="12192000" cy="6858000"/>
            <a:chOff x="336" y="432"/>
            <a:chExt cx="4800" cy="3150"/>
          </a:xfrm>
        </p:grpSpPr>
        <p:pic>
          <p:nvPicPr>
            <p:cNvPr id="6146" name="Picture 2" descr="4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4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88106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4"/>
          <p:cNvGrpSpPr>
            <a:grpSpLocks/>
          </p:cNvGrpSpPr>
          <p:nvPr/>
        </p:nvGrpSpPr>
        <p:grpSpPr bwMode="auto">
          <a:xfrm>
            <a:off x="0" y="0"/>
            <a:ext cx="12192000" cy="6858000"/>
            <a:chOff x="336" y="432"/>
            <a:chExt cx="4800" cy="3150"/>
          </a:xfrm>
        </p:grpSpPr>
        <p:pic>
          <p:nvPicPr>
            <p:cNvPr id="7170" name="Picture 2" descr="5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32"/>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5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32"/>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03357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59709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4"/>
          <p:cNvGrpSpPr>
            <a:grpSpLocks/>
          </p:cNvGrpSpPr>
          <p:nvPr/>
        </p:nvGrpSpPr>
        <p:grpSpPr bwMode="auto">
          <a:xfrm>
            <a:off x="0" y="0"/>
            <a:ext cx="12192000" cy="6858000"/>
            <a:chOff x="336" y="480"/>
            <a:chExt cx="4800" cy="3150"/>
          </a:xfrm>
        </p:grpSpPr>
        <p:pic>
          <p:nvPicPr>
            <p:cNvPr id="8194" name="Picture 2" descr="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480"/>
              <a:ext cx="2400" cy="315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 y="480"/>
              <a:ext cx="2400" cy="31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p:cNvSpPr/>
          <p:nvPr/>
        </p:nvSpPr>
        <p:spPr>
          <a:xfrm>
            <a:off x="6005147" y="1"/>
            <a:ext cx="6066692" cy="2374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096000" y="-1"/>
            <a:ext cx="6005147" cy="2246769"/>
          </a:xfrm>
          <a:prstGeom prst="rect">
            <a:avLst/>
          </a:prstGeom>
          <a:noFill/>
        </p:spPr>
        <p:txBody>
          <a:bodyPr wrap="square" rtlCol="0">
            <a:spAutoFit/>
          </a:bodyPr>
          <a:lstStyle/>
          <a:p>
            <a:r>
              <a:rPr lang="vi-VN" dirty="0"/>
              <a:t> </a:t>
            </a:r>
            <a:r>
              <a:rPr lang="en-US" sz="2000" b="1" dirty="0" err="1" smtClean="0">
                <a:latin typeface="Times New Roman" panose="02020603050405020304" pitchFamily="18" charset="0"/>
                <a:cs typeface="Times New Roman" panose="02020603050405020304" pitchFamily="18" charset="0"/>
              </a:rPr>
              <a:t>Bác</a:t>
            </a:r>
            <a:r>
              <a:rPr lang="vi-VN" sz="2000" b="1" dirty="0" smtClean="0">
                <a:latin typeface="Times New Roman" panose="02020603050405020304" pitchFamily="18" charset="0"/>
                <a:cs typeface="Times New Roman" panose="02020603050405020304" pitchFamily="18" charset="0"/>
              </a:rPr>
              <a:t> </a:t>
            </a:r>
            <a:r>
              <a:rPr lang="vi-VN" sz="2000" b="1" dirty="0" smtClean="0">
                <a:latin typeface="+mj-lt"/>
              </a:rPr>
              <a:t>Gà Trống nhìn </a:t>
            </a:r>
            <a:r>
              <a:rPr lang="vi-VN" sz="2000" b="1" dirty="0">
                <a:latin typeface="+mj-lt"/>
              </a:rPr>
              <a:t>quyển sách tỏ vẻ rất ngạc nhiên rồi lắc đầu cáhn nản. Thì ra Mèo Con đã dán nhầm lung tung, trang nọ lẫn trang kia, mảnh nọ chồng lên mảnh kia. Rồi bác Gà Trống châm rãi bảo:</a:t>
            </a:r>
            <a:br>
              <a:rPr lang="vi-VN" sz="2000" b="1" dirty="0">
                <a:latin typeface="+mj-lt"/>
              </a:rPr>
            </a:br>
            <a:r>
              <a:rPr lang="vi-VN" sz="2000" b="1" dirty="0">
                <a:latin typeface="+mj-lt"/>
              </a:rPr>
              <a:t>- Sách vở là người là bạn tốt. luôn mang đến cho chúng ta nhiều điều bổ ích. Nếu lỡ tay làm rách thì chớ có dán lại ẩu như thế này nhé!</a:t>
            </a:r>
            <a:endParaRPr lang="en-US" sz="2000" b="1" dirty="0">
              <a:latin typeface="+mj-lt"/>
            </a:endParaRPr>
          </a:p>
        </p:txBody>
      </p:sp>
    </p:spTree>
    <p:extLst>
      <p:ext uri="{BB962C8B-B14F-4D97-AF65-F5344CB8AC3E}">
        <p14:creationId xmlns:p14="http://schemas.microsoft.com/office/powerpoint/2010/main" val="2156064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44</Words>
  <Application>Microsoft Office PowerPoint</Application>
  <PresentationFormat>Widescreen</PresentationFormat>
  <Paragraphs>14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.VnAvant</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42</cp:revision>
  <dcterms:created xsi:type="dcterms:W3CDTF">2021-04-01T08:47:18Z</dcterms:created>
  <dcterms:modified xsi:type="dcterms:W3CDTF">2023-12-28T04:40:59Z</dcterms:modified>
</cp:coreProperties>
</file>