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81" r:id="rId4"/>
    <p:sldId id="282" r:id="rId5"/>
    <p:sldId id="283" r:id="rId6"/>
    <p:sldId id="284" r:id="rId7"/>
    <p:sldId id="285" r:id="rId8"/>
    <p:sldId id="271" r:id="rId9"/>
    <p:sldId id="280" r:id="rId10"/>
    <p:sldId id="274" r:id="rId11"/>
    <p:sldId id="286" r:id="rId12"/>
    <p:sldId id="276" r:id="rId13"/>
    <p:sldId id="277" r:id="rId14"/>
    <p:sldId id="278" r:id="rId15"/>
    <p:sldId id="279" r:id="rId16"/>
    <p:sldId id="292" r:id="rId17"/>
    <p:sldId id="293" r:id="rId18"/>
    <p:sldId id="287" r:id="rId19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66CC"/>
    <a:srgbClr val="A4FAA6"/>
    <a:srgbClr val="FF0000"/>
    <a:srgbClr val="FF0066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3694" autoAdjust="0"/>
  </p:normalViewPr>
  <p:slideViewPr>
    <p:cSldViewPr>
      <p:cViewPr varScale="1">
        <p:scale>
          <a:sx n="60" d="100"/>
          <a:sy n="60" d="100"/>
        </p:scale>
        <p:origin x="110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5C12-A3BE-40A9-B3C0-CBB91A26C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930E-815A-4F59-AA89-7C09B4E64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6C16-522C-4A81-9C29-F8BD8B060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0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97C900-E2BE-458C-8061-C14FB751D7C4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E225E9-5E41-4EDA-884E-AADBDB322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EAA4F4-DDE4-4177-B74A-63EFAF648E95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92B1A-175B-4FBD-AD8C-8F99C02E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08B19E-F338-4E9B-9416-53F5D6294B6E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F91D9F-06DE-405C-8C5C-80CA0E878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E9B0DB-EC23-4A83-BD99-2D8B59DFCE2F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DFF62F-8BD7-4302-BFEB-0FD4FD993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1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19502C-D0E6-4FFF-A864-919D0F71D60F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7FB76B-19F9-4B75-A540-A8C3C30D7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46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A65CA4-B676-492D-96DD-6839CD51630D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8FDE35-A7F0-4B31-915A-37C15D63A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9C7DA5-0351-439E-9F48-57F719E9A37B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794F1E-8F8B-490B-8370-9FC69EB1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9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ECF0CE-0E13-4AD2-B36F-EB0BEC98B49B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A8DBF0-D14D-4FE4-AE6F-F6404CA87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13CD-B0E5-4938-941E-7B8C2680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704A0D-56EE-4516-A990-540232E56527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F872D9-C7D8-4A87-8B79-2A4D0E61B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DDBD04-D573-435E-9B34-E345DD3DB1E5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6B6849-B269-499B-B6CB-99B67B193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7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1A52ED-4C71-41A2-BE4F-AEB640003A26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165954-0433-41E6-B867-CC3BEE0D3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D45B-AD73-4813-8DBF-15A4B3BA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0FB2-2DFC-49B0-B760-E6295863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1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AF02-E7EF-4C9E-8089-F40A1AFB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5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DD31-4738-435F-83A2-770150050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A571-FE39-4AC2-9E10-45966BFB7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B459-05CD-4513-9066-FC11449F8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C9F5-71DD-430B-BB94-58E89030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14531E-796B-4D88-9827-E94B08DA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2813329-6941-4309-88A5-40CA7F8305AF}" type="datetimeFigureOut">
              <a:rPr lang="en-US"/>
              <a:pPr>
                <a:defRPr/>
              </a:pPr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3B300F9-44EB-438A-9EC4-BD7B4B48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9s8qVhpBQ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s%20Phuong\Desktop\Truy&#7879;n%20R&#249;a%20con%20t&#236;m%20nh&#224;(B&#7843;n%20&#273;&#7865;p)-%20K&#7875;%20chuy&#7879;n%20b&#233;%20nghe-%23truyenkemamnon-%23tungbuntv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D%20CNTT%20thuy1\rua%20con%20tim%20nha\N%20D2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HOẠT ĐỘNG LQVH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ĐỀ TÀI: TRUYỆN RÙA CON TÌM NHÀ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4214813"/>
            <a:ext cx="117236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LỨA TUỔI: </a:t>
            </a:r>
            <a:r>
              <a:rPr lang="en-US" altLang="en-US" sz="2000" dirty="0">
                <a:solidFill>
                  <a:srgbClr val="002060"/>
                </a:solidFill>
              </a:rPr>
              <a:t>3 – 4 TUỔI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THỜI GIAN:</a:t>
            </a:r>
            <a:r>
              <a:rPr lang="en-US" altLang="en-US" sz="2000" dirty="0">
                <a:solidFill>
                  <a:srgbClr val="002060"/>
                </a:solidFill>
              </a:rPr>
              <a:t> 20 - 25 PHÚT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a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4389438"/>
            <a:ext cx="3048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dau r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4419600"/>
            <a:ext cx="10112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38600"/>
            <a:ext cx="3048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dau r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68763"/>
            <a:ext cx="10112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con ru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3825"/>
            <a:ext cx="33528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 descr="to o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1714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2438400" y="381000"/>
            <a:ext cx="4495800" cy="1524000"/>
          </a:xfrm>
          <a:prstGeom prst="cloudCallout">
            <a:avLst>
              <a:gd name="adj1" fmla="val 47106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Khi đàn ong bay ra Rùa Con đã làm sao?</a:t>
            </a:r>
          </a:p>
        </p:txBody>
      </p:sp>
      <p:pic>
        <p:nvPicPr>
          <p:cNvPr id="35857" name="Picture 17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9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3200400" y="381000"/>
            <a:ext cx="3048000" cy="1905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Thấy tổ Ong</a:t>
            </a:r>
            <a:r>
              <a:rPr lang="en-US" altLang="en-US" sz="1800" b="1"/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Rùa Con hỏi như nào?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17951 -0.00347 0.35799 -0.00092 0.53733 -0.003 C 0.58906 -0.01574 0.63247 -0.01273 0.68889 -0.01435 C 0.73108 -0.01828 0.81545 -0.00995 0.83333 -0.02291 " pathEditMode="relative" rAng="0" ptsTypes="fffA">
                                      <p:cBhvr>
                                        <p:cTn id="13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3.7037E-6 C 0.00313 -0.00278 0.00938 -0.00324 0.00938 -0.00834 C 0.00938 -0.01273 0.00313 -0.01135 9.72222E-6 -0.0125 C -0.00416 -0.01412 -0.00833 -0.01528 -0.01249 -0.01667 C -0.00624 -0.02223 0.00869 -0.04283 0.00626 -0.03334 C 0.00521 -0.02917 0.004 -0.025 0.00313 -0.02084 C 0.00191 -0.01528 9.72222E-6 0.00162 9.72222E-6 -0.00417 C 9.72222E-6 -0.01389 0.00174 -0.02361 0.00313 -0.03334 C 0.00382 -0.03773 0.00626 -0.04584 0.00626 -0.04584 " pathEditMode="relative" ptsTypes="ffffffffA">
                                      <p:cBhvr>
                                        <p:cTn id="28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16 C -0.00798 0.00347 -0.01111 -0.00278 -0.01423 0.01968 C -0.01476 0.07454 -0.00816 0.12384 -0.02309 0.14051 C -0.03264 0.13658 -0.03351 0.13496 -0.04444 0.1375 C -0.04722 0.14722 -0.0493 0.14792 -0.05156 0.15926 C -0.05347 0.18148 -0.05226 0.17246 -0.05503 0.18727 C -0.05451 0.20486 -0.05382 0.22084 -0.05156 0.23658 C -0.05052 0.24329 -0.04791 0.25533 -0.04791 0.25556 C -0.0493 0.27361 -0.05052 0.27616 -0.0559 0.27986 C -0.06198 0.29097 -0.0658 0.28889 -0.07274 0.28634 C -0.08073 0.27963 -0.07899 0.27986 -0.09236 0.28634 C -0.0941 0.28727 -0.09809 0.30301 -0.09844 0.30486 C -0.10191 0.31852 -0.10521 0.33496 -0.10729 0.35139 " pathEditMode="relative" rAng="0" ptsTypes="ffffffffffffA">
                                      <p:cBhvr>
                                        <p:cTn id="41" dur="2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731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69 C -0.00747 0.00277 -0.01024 -0.00278 -0.0132 0.01759 C -0.01354 0.06713 -0.00747 0.1118 -0.02136 0.12708 C -0.03004 0.12338 -0.0309 0.12199 -0.04097 0.1243 C -0.04358 0.1331 -0.04549 0.13356 -0.04757 0.14398 C -0.04931 0.16412 -0.04809 0.15601 -0.05087 0.16921 C -0.05035 0.18541 -0.04965 0.19976 -0.04757 0.21412 C -0.0467 0.22013 -0.04427 0.23101 -0.04427 0.23125 C -0.04549 0.24745 -0.0467 0.25 -0.05156 0.25324 C -0.05729 0.26319 -0.06077 0.26134 -0.06702 0.25902 C -0.07448 0.253 -0.07292 0.25324 -0.08507 0.25902 C -0.08681 0.25995 -0.09045 0.27407 -0.0908 0.27592 C -0.0941 0.28842 -0.09705 0.30324 -0.09896 0.31805 " pathEditMode="relative" rAng="0" ptsTypes="ffffffffffffA">
                                      <p:cBhvr>
                                        <p:cTn id="43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56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62 C -0.01041 0.00416 -0.01441 -0.00278 -0.01857 0.02268 C -0.01927 0.08426 -0.01059 0.13981 -0.03021 0.15856 C -0.04271 0.15393 -0.04392 0.15208 -0.05816 0.15509 C -0.0618 0.16597 -0.06458 0.16666 -0.06753 0.17963 C -0.07014 0.20463 -0.0684 0.19444 -0.07222 0.21111 C -0.07135 0.23102 -0.07048 0.24907 -0.06753 0.26666 C -0.06632 0.27407 -0.06285 0.28773 -0.06285 0.28796 C -0.06458 0.30833 -0.06632 0.31134 -0.07326 0.31551 C -0.08125 0.32778 -0.08628 0.32546 -0.09531 0.32245 C -0.10573 0.31504 -0.10347 0.31551 -0.12101 0.32245 C -0.12326 0.32361 -0.12847 0.3412 -0.12899 0.34352 C -0.13351 0.35903 -0.13785 0.37731 -0.14062 0.39583 " pathEditMode="relative" rAng="0" ptsTypes="ffffffffffffA">
                                      <p:cBhvr>
                                        <p:cTn id="45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949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07731 C 0.05417 -0.07454 0.05538 -0.08194 0.0566 -0.05509 C 0.05677 0.00995 0.05417 0.06829 0.06007 0.08843 C 0.06389 0.08333 0.06423 0.08171 0.06857 0.08449 C 0.06962 0.0963 0.07048 0.09699 0.07135 0.11042 C 0.07222 0.13704 0.0717 0.12639 0.07292 0.14375 C 0.07257 0.16458 0.07239 0.1838 0.07135 0.20255 C 0.07101 0.21019 0.06996 0.22454 0.06996 0.225 C 0.07048 0.24653 0.07101 0.24931 0.07326 0.2537 C 0.07569 0.26713 0.07708 0.26435 0.07986 0.26157 C 0.08298 0.25324 0.08229 0.2537 0.08767 0.26157 C 0.08837 0.2625 0.08993 0.28125 0.0901 0.28356 C 0.09149 0.3 0.09271 0.31944 0.09375 0.33889 " pathEditMode="relative" rAng="0" ptsTypes="ffffffffffffA">
                                      <p:cBhvr>
                                        <p:cTn id="47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61" grpId="0" animBg="1"/>
      <p:bldP spid="358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nen tr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2895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tuong g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0"/>
            <a:ext cx="2828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tuong g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 descr="tuong g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505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cua h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340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477000" y="228600"/>
            <a:ext cx="4191000" cy="1600200"/>
          </a:xfrm>
          <a:prstGeom prst="cloudCallout">
            <a:avLst>
              <a:gd name="adj1" fmla="val -43750"/>
              <a:gd name="adj2" fmla="val 115676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Thấy hang chuột Rùa Con làm gì?</a:t>
            </a:r>
          </a:p>
        </p:txBody>
      </p:sp>
      <p:pic>
        <p:nvPicPr>
          <p:cNvPr id="14344" name="Picture 8" descr="con chuo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110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388 C -0.01893 0.01295 -0.02309 0.01619 -0.03473 0.00694 C -0.04236 0.0074 -0.05018 0.00694 -0.05782 0.00833 C -0.0625 0.00925 -0.06511 0.01619 -0.06806 0.01919 C -0.07066 0.0222 -0.075 0.02521 -0.07813 0.02752 C -0.08577 0.03977 -0.08525 0.03422 -0.10504 0.03307 C -0.11198 0.03122 -0.11164 0.02821 -0.11789 0.02613 C -0.12396 0.01966 -0.13091 0.01827 -0.13837 0.01388 C -0.14618 0.00925 -0.1382 0.01249 -0.14601 0.00972 C -0.15469 0.00347 -0.16337 0.00209 -0.17292 -0.00115 C -0.18195 -0.00763 -0.19202 -0.00485 -0.20243 -0.00393 C -0.20834 -0.00277 -0.21198 -4.10405E-6 -0.21771 0.00139 C -0.22257 0.00417 -0.22639 0.00555 -0.23177 0.00694 C -0.24653 0.00602 -0.25052 0.00555 -0.2625 0.00278 C -0.26893 -0.00185 -0.27709 -0.00346 -0.2842 -0.0067 C -0.28889 -0.00878 -0.29236 -0.01179 -0.29705 -0.01364 C -0.30226 -0.01942 -0.31181 -0.02196 -0.31875 -0.0245 C -0.32604 -0.02982 -0.31875 -0.02543 -0.33039 -0.02867 C -0.33386 -0.02982 -0.33698 -0.03144 -0.34045 -0.0326 C -0.34219 -0.03514 -0.34254 -0.03861 -0.34445 -0.04092 C -0.34792 -0.04578 -0.35608 -0.04508 -0.36111 -0.04647 C -0.36198 -0.04832 -0.36233 -0.05063 -0.36354 -0.05179 C -0.36459 -0.05294 -0.36632 -0.05248 -0.36736 -0.05318 C -0.37813 -0.05988 -0.36771 -0.05572 -0.37639 -0.05872 C -0.3783 -0.06081 -0.379 -0.06427 -0.3816 -0.06566 C -0.38438 -0.06705 -0.38854 -0.06705 -0.39167 -0.06705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6185E-6 C 0.00381 -0.00763 0.00763 -0.01596 0.01423 -0.01896 C 0.01475 -0.02104 0.01701 -0.02382 0.01579 -0.02544 C 0.01475 -0.02682 0.01336 -0.02289 0.01267 -0.02104 C 0.01128 -0.01781 0.01058 -0.01411 0.00954 -0.01064 C 0.0085 -0.00671 0.00555 0.00508 0.00954 -0.01272 C 0.01006 -0.0148 0.01058 -0.01688 0.0111 -0.01896 C 0.01058 -0.01341 0.00763 -0.00717 0.00954 -0.00208 C 0.01058 0.00046 0.01232 -0.02104 0.01579 -0.02104 C 0.01926 -0.02104 0.0111 -0.00856 0.0111 -0.00856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n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953000"/>
            <a:ext cx="1905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867400" y="0"/>
            <a:ext cx="4495800" cy="2209800"/>
          </a:xfrm>
          <a:prstGeom prst="cloudCallout">
            <a:avLst>
              <a:gd name="adj1" fmla="val -24681"/>
              <a:gd name="adj2" fmla="val 69972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Thấy dòng sông Rùa Con nghĩ gì và làm gì?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792 C -0.01372 0.02289 -0.0217 0.0104 -0.03802 -0.00023 C -0.04826 -0.01642 -0.05729 -0.01549 -0.07326 -0.02104 C -0.08056 -0.02382 -0.08472 -0.03353 -0.09236 -0.03515 C -0.09878 -0.0363 -0.10538 -0.03746 -0.11163 -0.03862 C -0.13976 -0.05896 -0.15104 -0.04162 -0.19115 -0.03862 C -0.24965 -0.03399 -0.22066 -0.03677 -0.27708 -0.03145 C -0.29149 -0.02752 -0.30885 -0.02451 -0.3217 -0.01757 C -0.33229 -0.01203 -0.33576 -0.0037 -0.34722 -0.00023 C -0.35556 0.00254 -0.37917 0.00162 -0.37917 0.01341 " pathEditMode="relative" rAng="0" ptsTypes="fffffffffA">
                                      <p:cBhvr>
                                        <p:cTn id="1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4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76 -0.01087 C -0.46944 -0.01156 -0.45295 -0.00994 -0.43663 -0.01295 C -0.42726 -0.01457 -0.44288 -0.02058 -0.44462 -0.02127 C -0.42361 -0.02359 -0.41649 -0.02266 -0.43351 -0.02983 C -0.44323 -0.02544 -0.44531 -0.02382 -0.46042 -0.02983 C -0.46198 -0.03052 -0.46007 -0.03445 -0.45885 -0.03607 C -0.45764 -0.03769 -0.45573 -0.03769 -0.45417 -0.03838 C -0.43941 -0.03468 -0.42778 -0.03122 -0.41285 -0.03399 C -0.41389 -0.03538 -0.41441 -0.03815 -0.41597 -0.03838 C -0.41875 -0.03885 -0.42118 -0.03607 -0.42396 -0.03607 C -0.43247 -0.03607 -0.4408 -0.03769 -0.44931 -0.03838 C -0.45243 -0.03977 -0.45573 -0.04116 -0.45885 -0.04255 C -0.46042 -0.04324 -0.46354 -0.04463 -0.46354 -0.0444 C -0.49722 -0.03376 -0.41615 -0.04047 -0.40174 -0.04255 C -0.37917 -0.06197 -0.4151 -0.05156 -0.42396 -0.05087 C -0.42934 -0.04902 -0.43299 -0.04324 -0.43819 -0.04255 C -0.44878 -0.04139 -0.45937 -0.04116 -0.46997 -0.04047 C -0.46181 -0.02914 -0.47083 -0.03954 -0.44774 -0.03399 C -0.44323 -0.03283 -0.43941 -0.02914 -0.43507 -0.02775 C -0.42969 -0.02312 -0.42448 -0.02174 -0.4191 -0.01711 C -0.41753 -0.01734 -0.40764 -0.01896 -0.40486 -0.02127 C -0.39392 -0.03006 -0.41076 -0.02174 -0.39687 -0.02775 C -0.3974 -0.0296 -0.39983 -0.04 -0.40174 -0.04047 C -0.40538 -0.04162 -0.40903 -0.03862 -0.41285 -0.03838 C -0.42865 -0.03723 -0.44462 -0.03677 -0.46042 -0.03607 C -0.46944 -0.03307 -0.47135 -0.03191 -0.48108 -0.03399 C -0.49236 -0.02914 -0.48872 -0.03353 -0.49375 -0.02359 C -0.47552 -0.00648 -0.49497 -0.02289 -0.44132 -0.01711 C -0.43802 -0.01665 -0.43194 -0.01295 -0.43194 -0.01272 C -0.41927 -0.01364 -0.40608 -0.01041 -0.39375 -0.01503 C -0.38854 -0.01688 -0.39306 -0.03399 -0.39531 -0.03607 C -0.40312 -0.04347 -0.41441 -0.03954 -0.42396 -0.04047 C -0.44236 -0.04648 -0.44167 -0.0474 -0.46354 -0.04463 C -0.47465 -0.04324 -0.47205 -0.04578 -0.47639 -0.04047 " pathEditMode="relative" rAng="0" ptsTypes="fffffffffffffffffffffffffffffffffA">
                                      <p:cBhvr>
                                        <p:cTn id="15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39 -0.04047 C -0.4776 -0.04255 -0.47847 -0.04532 -0.47986 -0.04671 C -0.48125 -0.04856 -0.48351 -0.04786 -0.48472 -0.04994 C -0.48611 -0.05226 -0.48681 -0.05642 -0.48802 -0.05919 C -0.49045 -0.06474 -0.49306 -0.07099 -0.49618 -0.07515 C -0.50747 -0.08971 -0.51927 -0.10012 -0.53073 -0.1133 C -0.53698 -0.12 -0.54236 -0.1311 -0.54896 -0.13526 C -0.55295 -0.14289 -0.55556 -0.1489 -0.56042 -0.15422 C -0.56736 -0.16185 -0.57465 -0.1637 -0.58003 -0.17642 C -0.58368 -0.1852 -0.58351 -0.18821 -0.58837 -0.19538 C -0.59149 -0.2 -0.59826 -0.20786 -0.59826 -0.20763 C -0.60521 -0.22613 -0.61806 -0.24486 -0.62951 -0.25226 C -0.63542 -0.25596 -0.64028 -0.25596 -0.64583 -0.26174 " pathEditMode="relative" rAng="0" ptsTypes="ffffffffffffA">
                                      <p:cBhvr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-11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n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 descr="mon 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4225"/>
            <a:ext cx="42672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oc sen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F3F5"/>
              </a:clrFrom>
              <a:clrTo>
                <a:srgbClr val="EB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6817" flipH="1">
            <a:off x="2224088" y="1643063"/>
            <a:ext cx="25146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rua quay da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819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6324600" y="0"/>
            <a:ext cx="4343400" cy="1828800"/>
          </a:xfrm>
          <a:prstGeom prst="cloudCallout">
            <a:avLst>
              <a:gd name="adj1" fmla="val -20722"/>
              <a:gd name="adj2" fmla="val 182468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Gặp Ốc Sên Rùa Con hỏi như thế nào?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524000" y="0"/>
            <a:ext cx="2971800" cy="1447800"/>
          </a:xfrm>
          <a:prstGeom prst="wedgeEllipseCallout">
            <a:avLst>
              <a:gd name="adj1" fmla="val 37444"/>
              <a:gd name="adj2" fmla="val 103398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Ốc Sên trả lời ra sao?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6096000" y="228600"/>
            <a:ext cx="4267200" cy="1371600"/>
          </a:xfrm>
          <a:prstGeom prst="cloudCallout">
            <a:avLst>
              <a:gd name="adj1" fmla="val -21764"/>
              <a:gd name="adj2" fmla="val 696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Khi quay đầu nhìn lưng mình Rùa Con đã nói gì?</a:t>
            </a:r>
          </a:p>
        </p:txBody>
      </p:sp>
      <p:pic>
        <p:nvPicPr>
          <p:cNvPr id="15366" name="Picture 6" descr="con ru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4863"/>
            <a:ext cx="29718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dau ru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111" flipH="1">
            <a:off x="4724400" y="2057400"/>
            <a:ext cx="941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5549E-6 C -0.00538 -0.00462 -0.00729 -0.01063 -0.01285 -0.0148 C -0.01493 -0.01641 -0.02135 -0.01896 -0.0191 -0.01896 C -0.0158 -0.01896 -0.00955 -0.0148 -0.00955 -0.0148 C 0.00139 -0.00509 0.00365 -0.00462 -0.00486 -0.00832 C -0.00695 -0.01133 -0.0191 -0.01965 -0.0191 -0.02104 C -0.0191 -0.02381 -0.01493 -0.01988 -0.01285 -0.01896 C -0.00972 -0.0178 -0.00642 -0.01618 -0.0033 -0.0148 C -0.00174 -0.0141 0.00156 -0.01272 0.00156 -0.01272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0578E-6 C 0.00053 -0.00416 0.00157 -0.01271 0.00157 -0.01271 C 0.00365 -0.01202 0.00695 -0.01318 0.00799 -0.01063 C 0.00886 -0.00832 0.0066 -0.00508 0.00487 -0.00416 C 0.00278 -0.00323 0.00053 -0.00555 -0.00156 -0.00624 C -2.22222E-6 -0.00693 0.00244 -0.01063 0.00313 -0.00855 C 0.004 -0.00624 0.00174 -0.003 -2.22222E-6 -0.00208 C -0.0019 -0.00092 -0.01111 -0.00994 -2.22222E-6 -3.00578E-6 Z " pathEditMode="relative" ptsTypes="ffffffff">
                                      <p:cBhvr>
                                        <p:cTn id="25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8497E-6 C 0.00174 -0.00694 0.00399 -0.01157 0.00781 -0.01689 C 0.01007 -0.00741 0.00938 0.01687 0.01268 -0.01041 C 0.0132 -0.00417 0.01215 0.00277 0.01424 0.00855 C 0.01493 0.01063 0.01858 0.00855 0.01893 0.00647 C 0.01945 0.00346 0.01684 0.00069 0.0158 -0.00209 C 0.01372 -0.00139 0.01077 -0.00232 0.00938 -6.18497E-6 C 0.00712 0.00346 0.00625 0.01271 0.00625 0.01271 C 0.00938 0.02589 0.01111 0.02335 0.02222 0.02126 C 0.02344 0.01595 0.02691 0.00647 0.02049 0.0023 C 0.01667 -0.00024 0.01198 0.00369 0.00781 0.00439 C 0.0099 0.0178 0.00903 0.0171 0.01893 0.0171 " pathEditMode="relative" ptsTypes="fffffffffffA">
                                      <p:cBhvr>
                                        <p:cTn id="54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4" grpId="1" animBg="1"/>
      <p:bldP spid="16395" grpId="0" animBg="1"/>
      <p:bldP spid="1639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4191000" y="838200"/>
            <a:ext cx="3429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438400" y="2057400"/>
            <a:ext cx="74676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Các bạn thử nghĩ xem nhà Rùa con ở đâu?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Nhà của Rùa chính là mai ở lưng Rùa đấy. Các con ạ! Bạn bè phải biết quan tâm giúp đỡ lần nhau, với điều chưa biết thì chúng mình giải thích cho bạn hiểu.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9342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        </a:t>
            </a:r>
            <a:r>
              <a:rPr lang="en-US" altLang="en-US" sz="4400" dirty="0">
                <a:solidFill>
                  <a:srgbClr val="0000FF"/>
                </a:solidFill>
              </a:rPr>
              <a:t>Video </a:t>
            </a:r>
            <a:r>
              <a:rPr lang="en-US" altLang="en-US" sz="4400" dirty="0" err="1">
                <a:solidFill>
                  <a:srgbClr val="0000FF"/>
                </a:solidFill>
              </a:rPr>
              <a:t>câu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chuyện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5400" dirty="0">
                <a:solidFill>
                  <a:srgbClr val="0000FF"/>
                </a:solidFill>
              </a:rPr>
              <a:t>     </a:t>
            </a:r>
            <a:r>
              <a:rPr lang="en-US" altLang="en-US" sz="5400" dirty="0" err="1">
                <a:solidFill>
                  <a:srgbClr val="FF0000"/>
                </a:solidFill>
              </a:rPr>
              <a:t>Rùa</a:t>
            </a:r>
            <a:r>
              <a:rPr lang="en-US" altLang="en-US" sz="5400" dirty="0">
                <a:solidFill>
                  <a:srgbClr val="FF0000"/>
                </a:solidFill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</a:rPr>
              <a:t>tìm</a:t>
            </a:r>
            <a:r>
              <a:rPr lang="en-US" altLang="en-US" sz="5400" dirty="0">
                <a:solidFill>
                  <a:srgbClr val="FF0000"/>
                </a:solidFill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</a:rPr>
              <a:t>nhà</a:t>
            </a:r>
            <a:endParaRPr lang="en-US" altLang="en-US" sz="54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Link video: </a:t>
            </a:r>
            <a:r>
              <a:rPr lang="en-US" altLang="en-US" sz="2000" dirty="0">
                <a:solidFill>
                  <a:srgbClr val="0000FF"/>
                </a:solidFill>
                <a:hlinkClick r:id="rId3"/>
              </a:rPr>
              <a:t>https://www.youtube.com/watch?v=Am9s8qVhpBQ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Truyện Rùa con tìm nhà(Bản đẹp)- Kể chuyện bé nghe-#truyenkemamnon-#tungbunt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4191000" y="2209800"/>
            <a:ext cx="4343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 flipH="1">
            <a:off x="10134600" y="6477000"/>
            <a:ext cx="15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Con mèo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ung ca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qua trung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7249">
            <a:off x="4260850" y="3621088"/>
            <a:ext cx="257333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on ru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538"/>
            <a:ext cx="2438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vo trung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525">
            <a:off x="5168900" y="3756025"/>
            <a:ext cx="207168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vo trung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522">
            <a:off x="4114800" y="3871913"/>
            <a:ext cx="26384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 rot="-10544863">
            <a:off x="1676400" y="0"/>
            <a:ext cx="5029200" cy="2195513"/>
          </a:xfrm>
          <a:prstGeom prst="cloudCallout">
            <a:avLst>
              <a:gd name="adj1" fmla="val 954"/>
              <a:gd name="adj2" fmla="val -81681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90800" y="6096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Có một chú Rùa Con mới nở được mấy ngày đã vội vã đi tìm nhà của mình.</a:t>
            </a:r>
          </a:p>
        </p:txBody>
      </p:sp>
      <p:pic>
        <p:nvPicPr>
          <p:cNvPr id="16393" name="Picture 9" descr="sun14[1]"/>
          <p:cNvPicPr>
            <a:picLocks noChangeAspect="1" noChangeArrowheads="1" noCrop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4478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N D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1214E-6 C 0.0026 0.0007 0.00573 -2.31214E-6 0.00798 0.00208 C 0.00937 0.00324 0.00816 0.00717 0.00955 0.00856 C 0.01163 0.01064 0.02222 0.01365 0.02552 0.0148 C 0.0493 0.01133 0.03837 0.01526 0.02864 0.00648 C -0.02396 0.01133 0.01962 0.0074 0.02552 0.00648 C 0.07673 -0.00185 0.01944 0.00347 0.00173 0.0044 C 0.0085 0.0037 0.01545 0.00347 0.02222 0.00208 C 0.02552 0.00139 0.03507 -0.00231 0.03177 -0.00208 C 0.02274 -0.00138 0.01389 -0.00069 0.00486 -2.31214E-6 C 0.00642 0.0007 0.00798 0.00162 0.00955 0.00208 C 0.01423 0.00324 0.02725 -0.00023 0.02396 0.0044 C 0.01684 0.01434 -0.00122 0.00139 0.00955 0.00856 " pathEditMode="relative" ptsTypes="ffffffffffffA">
                                      <p:cBhvr>
                                        <p:cTn id="20" dur="3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1341 0.01389 -0.02821 0.02378 -0.03584 C 0.02587 -0.03746 0.02778 -0.03907 0.03003 -0.04023 C 0.03316 -0.04185 0.03958 -0.04439 0.03958 -0.04439 C 0.04878 -0.04208 0.05555 -0.03861 0.06337 -0.03168 C 0.06823 -0.02243 0.06996 -0.02035 0.07291 -0.00855 C 0.07344 -0.00647 0.07448 -0.00208 0.07448 -0.00208 C 0.07656 -0.01087 0.08055 -0.01341 0.08715 -0.01688 C 0.09028 -0.0185 0.09357 -0.01965 0.0967 -0.02104 C 0.09826 -0.02173 0.10156 -0.02335 0.10156 -0.02335 C 0.10937 -0.02035 0.11736 -0.01942 0.12535 -0.01688 C 0.13194 -0.01248 0.13403 -0.0104 0.13802 -0.00208 C 0.13871 0.00879 0.14132 0.04578 0.14271 0.05503 C 0.14392 0.06243 0.16215 0.06798 0.16666 0.06983 C 0.17048 0.07491 0.175 0.08023 0.17934 0.08462 C 0.18246 0.08763 0.18889 0.09295 0.18889 0.09295 C 0.19305 0.11006 0.18993 0.1348 0.18559 0.15214 C 0.18559 0.15237 0.18437 0.18382 0.18889 0.19445 C 0.1901 0.19723 0.19826 0.20647 0.19826 0.20925 " pathEditMode="relative" ptsTypes="ffffffffffffffffffA">
                                      <p:cBhvr>
                                        <p:cTn id="3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99422E-6 C 0.03298 -0.00879 0.04739 0.00947 0.07621 0.01479 C 0.08368 0.01225 0.09027 0.01017 0.0967 0.00439 C 0.12708 0.00601 0.13819 0.00855 0.16666 0.00647 C 0.17204 0.00462 0.17725 0.00254 0.18246 -6.99422E-6 C 0.18507 0.00069 0.18784 0.00138 0.19045 0.00231 C 0.19461 0.00369 0.20312 0.00647 0.20312 0.00647 C 0.21632 0.01942 0.21718 0.01456 0.23802 0.01271 C 0.24739 0.00971 0.24566 0.00924 0.25868 0.01271 C 0.26198 0.01364 0.26823 0.0171 0.26823 0.0171 C 0.27448 0.0141 0.2809 0.01317 0.28732 0.01063 C 0.29045 0.00947 0.2967 0.00647 0.2967 0.00647 " pathEditMode="relative" ptsTypes="fffffffffffA">
                                      <p:cBhvr>
                                        <p:cTn id="4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  <p:bldLst>
      <p:bldP spid="7174" grpId="0" animBg="1"/>
      <p:bldP spid="307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4389438"/>
            <a:ext cx="3048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au r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4419600"/>
            <a:ext cx="10112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038600"/>
            <a:ext cx="3048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dau r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68763"/>
            <a:ext cx="10112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on ru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33825"/>
            <a:ext cx="33528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524000" y="0"/>
            <a:ext cx="5715000" cy="2819400"/>
          </a:xfrm>
          <a:prstGeom prst="irregularSeal2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895600" y="838200"/>
            <a:ext cx="27432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Thấy tổ ong trên cây ngỡ đó là nhà của mình, Rùa con vươn cổ lên hỏi: “Có phải nhà của tôi đây không?”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1524000" y="0"/>
            <a:ext cx="5486400" cy="3276600"/>
          </a:xfrm>
          <a:prstGeom prst="irregularSeal1">
            <a:avLst/>
          </a:prstGeom>
          <a:solidFill>
            <a:srgbClr val="A4FA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2667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Nhưng đàn ong bay túa ra, làm Rùa Con sợ quá, thụt cổ vào mai nằm im</a:t>
            </a:r>
          </a:p>
        </p:txBody>
      </p:sp>
      <p:pic>
        <p:nvPicPr>
          <p:cNvPr id="17420" name="Picture 12" descr="to o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1714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ong ba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742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17951 -0.00347 0.35799 -0.00092 0.53733 -0.003 C 0.58906 -0.01574 0.63247 -0.01273 0.68889 -0.01435 C 0.73108 -0.01828 0.81545 -0.00995 0.83333 -0.02291 " pathEditMode="relative" rAng="0" ptsTypes="fffA">
                                      <p:cBhvr>
                                        <p:cTn id="6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3.7037E-6 C 0.00313 -0.00278 0.00938 -0.00324 0.00938 -0.00834 C 0.00938 -0.01273 0.00313 -0.01135 9.72222E-6 -0.0125 C -0.00416 -0.01412 -0.00833 -0.01528 -0.01249 -0.01667 C -0.00624 -0.02223 0.00869 -0.04283 0.00626 -0.03334 C 0.00521 -0.02917 0.004 -0.025 0.00313 -0.02084 C 0.00191 -0.01528 9.72222E-6 0.00162 9.72222E-6 -0.00417 C 9.72222E-6 -0.01389 0.00174 -0.02361 0.00313 -0.03334 C 0.00382 -0.03773 0.00626 -0.04584 0.00626 -0.04584 " pathEditMode="relative" ptsTypes="ffffffffA">
                                      <p:cBhvr>
                                        <p:cTn id="3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16 C -0.00798 0.00347 -0.01111 -0.00278 -0.01423 0.01968 C -0.01476 0.07454 -0.00816 0.12384 -0.02309 0.14051 C -0.03264 0.13658 -0.03351 0.13496 -0.04444 0.1375 C -0.04722 0.14722 -0.0493 0.14792 -0.05156 0.15926 C -0.05347 0.18148 -0.05226 0.17246 -0.05503 0.18727 C -0.05451 0.20486 -0.05382 0.22084 -0.05156 0.23658 C -0.05052 0.24329 -0.04791 0.25533 -0.04791 0.25556 C -0.0493 0.27361 -0.05052 0.27616 -0.0559 0.27986 C -0.06198 0.29097 -0.0658 0.28889 -0.07274 0.28634 C -0.08073 0.27963 -0.07899 0.27986 -0.09236 0.28634 C -0.0941 0.28727 -0.09809 0.30301 -0.09844 0.30486 C -0.10191 0.31852 -0.10521 0.33496 -0.10729 0.35139 " pathEditMode="relative" rAng="0" ptsTypes="ffffffffffffA">
                                      <p:cBhvr>
                                        <p:cTn id="57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731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69 C -0.00747 0.00277 -0.01024 -0.00278 -0.0132 0.01759 C -0.01354 0.06713 -0.00747 0.1118 -0.02136 0.12708 C -0.03004 0.12338 -0.0309 0.12199 -0.04097 0.1243 C -0.04358 0.1331 -0.04549 0.13356 -0.04757 0.14398 C -0.04931 0.16412 -0.04809 0.15601 -0.05087 0.16921 C -0.05035 0.18541 -0.04965 0.19976 -0.04757 0.21412 C -0.0467 0.22013 -0.04427 0.23101 -0.04427 0.23125 C -0.04549 0.24745 -0.0467 0.25 -0.05156 0.25324 C -0.05729 0.26319 -0.06077 0.26134 -0.06702 0.25902 C -0.07448 0.253 -0.07292 0.25324 -0.08507 0.25902 C -0.08681 0.25995 -0.09045 0.27407 -0.0908 0.27592 C -0.0941 0.28842 -0.09705 0.30324 -0.09896 0.31805 " pathEditMode="relative" rAng="0" ptsTypes="ffffffffffffA">
                                      <p:cBhvr>
                                        <p:cTn id="59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56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62 C -0.01041 0.00416 -0.01441 -0.00278 -0.01857 0.02268 C -0.01927 0.08426 -0.01059 0.13981 -0.03021 0.15856 C -0.04271 0.15393 -0.04392 0.15208 -0.05816 0.15509 C -0.0618 0.16597 -0.06458 0.16666 -0.06753 0.17963 C -0.07014 0.20463 -0.0684 0.19444 -0.07222 0.21111 C -0.07135 0.23102 -0.07048 0.24907 -0.06753 0.26666 C -0.06632 0.27407 -0.06285 0.28773 -0.06285 0.28796 C -0.06458 0.30833 -0.06632 0.31134 -0.07326 0.31551 C -0.08125 0.32778 -0.08628 0.32546 -0.09531 0.32245 C -0.10573 0.31504 -0.10347 0.31551 -0.12101 0.32245 C -0.12326 0.32361 -0.12847 0.3412 -0.12899 0.34352 C -0.13351 0.35903 -0.13785 0.37731 -0.14062 0.39583 " pathEditMode="relative" rAng="0" ptsTypes="ffffffffffffA">
                                      <p:cBhvr>
                                        <p:cTn id="61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949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07731 C 0.05417 -0.07454 0.05538 -0.08194 0.0566 -0.05509 C 0.05677 0.00995 0.05417 0.06829 0.06007 0.08843 C 0.06389 0.08333 0.06423 0.08171 0.06857 0.08449 C 0.06962 0.0963 0.07048 0.09699 0.07135 0.11042 C 0.07222 0.13704 0.0717 0.12639 0.07292 0.14375 C 0.07257 0.16458 0.07239 0.1838 0.07135 0.20255 C 0.07101 0.21019 0.06996 0.22454 0.06996 0.225 C 0.07048 0.24653 0.07101 0.24931 0.07326 0.2537 C 0.07569 0.26713 0.07708 0.26435 0.07986 0.26157 C 0.08298 0.25324 0.08229 0.2537 0.08767 0.26157 C 0.08837 0.2625 0.08993 0.28125 0.0901 0.28356 C 0.09149 0.3 0.09271 0.31944 0.09375 0.33889 " pathEditMode="relative" rAng="0" ptsTypes="ffffffffffffA">
                                      <p:cBhvr>
                                        <p:cTn id="63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2" grpId="1" animBg="1"/>
      <p:bldP spid="31753" grpId="0"/>
      <p:bldP spid="31753" grpId="1"/>
      <p:bldP spid="31754" grpId="0" animBg="1"/>
      <p:bldP spid="317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tr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2895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tuong g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0"/>
            <a:ext cx="2828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tuong g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tuong g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505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cua h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340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334000" y="0"/>
            <a:ext cx="5334000" cy="2362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477000" y="914400"/>
            <a:ext cx="2667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Sau đó Rùa bò tới chân một bức tường. Thấy hang chuột, Rùa định chui vào thì một chú chuột ngăn lại.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6019800" y="609600"/>
            <a:ext cx="4191000" cy="1600200"/>
          </a:xfrm>
          <a:prstGeom prst="cloudCallout">
            <a:avLst>
              <a:gd name="adj1" fmla="val -43750"/>
              <a:gd name="adj2" fmla="val 115676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Đây là nhà của tôi. Không phải nhà của bạn đâu, Rùa ạ!</a:t>
            </a:r>
          </a:p>
        </p:txBody>
      </p:sp>
      <p:pic>
        <p:nvPicPr>
          <p:cNvPr id="32779" name="Picture 11" descr="con chuo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110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388 C -0.01893 0.01295 -0.02309 0.01619 -0.03473 0.00694 C -0.04236 0.0074 -0.05018 0.00694 -0.05782 0.00833 C -0.0625 0.00925 -0.06511 0.01619 -0.06806 0.01919 C -0.07066 0.0222 -0.075 0.02521 -0.07813 0.02752 C -0.08577 0.03977 -0.08525 0.03422 -0.10504 0.03307 C -0.11198 0.03122 -0.11164 0.02821 -0.11789 0.02613 C -0.12396 0.01966 -0.13091 0.01827 -0.13837 0.01388 C -0.14618 0.00925 -0.1382 0.01249 -0.14601 0.00972 C -0.15469 0.00347 -0.16337 0.00209 -0.17292 -0.00115 C -0.18195 -0.00763 -0.19202 -0.00485 -0.20243 -0.00393 C -0.20834 -0.00277 -0.21198 -4.10405E-6 -0.21771 0.00139 C -0.22257 0.00417 -0.22639 0.00555 -0.23177 0.00694 C -0.24653 0.00602 -0.25052 0.00555 -0.2625 0.00278 C -0.26893 -0.00185 -0.27709 -0.00346 -0.2842 -0.0067 C -0.28889 -0.00878 -0.29236 -0.01179 -0.29705 -0.01364 C -0.30226 -0.01942 -0.31181 -0.02196 -0.31875 -0.0245 C -0.32604 -0.02982 -0.31875 -0.02543 -0.33039 -0.02867 C -0.33386 -0.02982 -0.33698 -0.03144 -0.34045 -0.0326 C -0.34219 -0.03514 -0.34254 -0.03861 -0.34445 -0.04092 C -0.34792 -0.04578 -0.35608 -0.04508 -0.36111 -0.04647 C -0.36198 -0.04832 -0.36233 -0.05063 -0.36354 -0.05179 C -0.36459 -0.05294 -0.36632 -0.05248 -0.36736 -0.05318 C -0.37813 -0.05988 -0.36771 -0.05572 -0.37639 -0.05872 C -0.3783 -0.06081 -0.379 -0.06427 -0.3816 -0.06566 C -0.38438 -0.06705 -0.38854 -0.06705 -0.39167 -0.06705 " pathEditMode="relative" rAng="0" ptsTypes="fffffffffffffffffffffffffA">
                                      <p:cBhvr>
                                        <p:cTn id="1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6185E-6 C 0.00381 -0.00763 0.00763 -0.01596 0.01423 -0.01896 C 0.01475 -0.02104 0.01701 -0.02382 0.01579 -0.02544 C 0.01475 -0.02682 0.01336 -0.02289 0.01267 -0.02104 C 0.01128 -0.01781 0.01058 -0.01411 0.00954 -0.01064 C 0.0085 -0.00671 0.00555 0.00508 0.00954 -0.01272 C 0.01006 -0.0148 0.01058 -0.01688 0.0111 -0.01896 C 0.01058 -0.01341 0.00763 -0.00717 0.00954 -0.00208 C 0.01058 0.00046 0.01232 -0.02104 0.01579 -0.02104 C 0.01926 -0.02104 0.0111 -0.00856 0.0111 -0.00856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6" grpId="1" animBg="1"/>
      <p:bldP spid="32777" grpId="0"/>
      <p:bldP spid="32777" grpId="1"/>
      <p:bldP spid="327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953000"/>
            <a:ext cx="1905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867400" y="0"/>
            <a:ext cx="4495800" cy="2209800"/>
          </a:xfrm>
          <a:prstGeom prst="cloudCallout">
            <a:avLst>
              <a:gd name="adj1" fmla="val -24681"/>
              <a:gd name="adj2" fmla="val 69972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Trông thấy dòng sông nhỏ, Rùa nghĩ : ”Có lẽ nhà mình ở dưới nước”. Thế là Rùa nhảy xuống sông. Bơi được một quãng ngắn, Rùa con đã mệt đứt cả hơi, đành bò lên bờ.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792 C -0.01372 0.02289 -0.0217 0.0104 -0.03802 -0.00023 C -0.04826 -0.01642 -0.05729 -0.01549 -0.07326 -0.02104 C -0.08056 -0.02382 -0.08472 -0.03353 -0.09236 -0.03515 C -0.09878 -0.0363 -0.10538 -0.03746 -0.11163 -0.03862 C -0.13976 -0.05896 -0.15104 -0.04162 -0.19115 -0.03862 C -0.24965 -0.03399 -0.22066 -0.03677 -0.27708 -0.03145 C -0.29149 -0.02752 -0.30885 -0.02451 -0.3217 -0.01757 C -0.33229 -0.01203 -0.33576 -0.0037 -0.34722 -0.00023 C -0.35556 0.00254 -0.37917 0.00162 -0.37917 0.01341 " pathEditMode="relative" rAng="0" ptsTypes="fffffffffA">
                                      <p:cBhvr>
                                        <p:cTn id="11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4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76 -0.01087 C -0.46944 -0.01156 -0.45295 -0.00994 -0.43663 -0.01295 C -0.42726 -0.01457 -0.44288 -0.02058 -0.44462 -0.02127 C -0.42361 -0.02359 -0.41649 -0.02266 -0.43351 -0.02983 C -0.44323 -0.02544 -0.44531 -0.02382 -0.46042 -0.02983 C -0.46198 -0.03052 -0.46007 -0.03445 -0.45885 -0.03607 C -0.45764 -0.03769 -0.45573 -0.03769 -0.45417 -0.03838 C -0.43941 -0.03468 -0.42778 -0.03122 -0.41285 -0.03399 C -0.41389 -0.03538 -0.41441 -0.03815 -0.41597 -0.03838 C -0.41875 -0.03885 -0.42118 -0.03607 -0.42396 -0.03607 C -0.43247 -0.03607 -0.4408 -0.03769 -0.44931 -0.03838 C -0.45243 -0.03977 -0.45573 -0.04116 -0.45885 -0.04255 C -0.46042 -0.04324 -0.46354 -0.04463 -0.46354 -0.0444 C -0.49722 -0.03376 -0.41615 -0.04047 -0.40174 -0.04255 C -0.37917 -0.06197 -0.4151 -0.05156 -0.42396 -0.05087 C -0.42934 -0.04902 -0.43299 -0.04324 -0.43819 -0.04255 C -0.44878 -0.04139 -0.45937 -0.04116 -0.46997 -0.04047 C -0.46181 -0.02914 -0.47083 -0.03954 -0.44774 -0.03399 C -0.44323 -0.03283 -0.43941 -0.02914 -0.43507 -0.02775 C -0.42969 -0.02312 -0.42448 -0.02174 -0.4191 -0.01711 C -0.41753 -0.01734 -0.40764 -0.01896 -0.40486 -0.02127 C -0.39392 -0.03006 -0.41076 -0.02174 -0.39687 -0.02775 C -0.3974 -0.0296 -0.39983 -0.04 -0.40174 -0.04047 C -0.40538 -0.04162 -0.40903 -0.03862 -0.41285 -0.03838 C -0.42865 -0.03723 -0.44462 -0.03677 -0.46042 -0.03607 C -0.46944 -0.03307 -0.47135 -0.03191 -0.48108 -0.03399 C -0.49236 -0.02914 -0.48872 -0.03353 -0.49375 -0.02359 C -0.47552 -0.00648 -0.49497 -0.02289 -0.44132 -0.01711 C -0.43802 -0.01665 -0.43194 -0.01295 -0.43194 -0.01272 C -0.41927 -0.01364 -0.40608 -0.01041 -0.39375 -0.01503 C -0.38854 -0.01688 -0.39306 -0.03399 -0.39531 -0.03607 C -0.40312 -0.04347 -0.41441 -0.03954 -0.42396 -0.04047 C -0.44236 -0.04648 -0.44167 -0.0474 -0.46354 -0.04463 C -0.47465 -0.04324 -0.47205 -0.04578 -0.47639 -0.04047 " pathEditMode="relative" rAng="0" ptsTypes="fffffffffffffffffffffffffffffffffA">
                                      <p:cBhvr>
                                        <p:cTn id="15" dur="5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39 -0.04047 C -0.4776 -0.04255 -0.47847 -0.04532 -0.47986 -0.04671 C -0.48125 -0.04856 -0.48351 -0.04786 -0.48472 -0.04994 C -0.48611 -0.05226 -0.48681 -0.05642 -0.48802 -0.05919 C -0.49045 -0.06474 -0.49306 -0.07099 -0.49618 -0.07515 C -0.50747 -0.08971 -0.51927 -0.10012 -0.53073 -0.1133 C -0.53698 -0.12 -0.54236 -0.1311 -0.54896 -0.13526 C -0.55295 -0.14289 -0.55556 -0.1489 -0.56042 -0.15422 C -0.56736 -0.16185 -0.57465 -0.1637 -0.58003 -0.17642 C -0.58368 -0.1852 -0.58351 -0.18821 -0.58837 -0.19538 C -0.59149 -0.2 -0.59826 -0.20786 -0.59826 -0.20763 C -0.60521 -0.22613 -0.61806 -0.24486 -0.62951 -0.25226 C -0.63542 -0.25596 -0.64028 -0.25596 -0.64583 -0.26174 " pathEditMode="relative" rAng="0" ptsTypes="ffffffffffffA">
                                      <p:cBhvr>
                                        <p:cTn id="19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-11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on ru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494" flipH="1">
            <a:off x="5105400" y="2133600"/>
            <a:ext cx="2971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mon 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4225"/>
            <a:ext cx="42672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oc sen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BF3F5"/>
              </a:clrFrom>
              <a:clrTo>
                <a:srgbClr val="EB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6817" flipH="1">
            <a:off x="2224088" y="1643063"/>
            <a:ext cx="25146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dau ru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111" flipH="1">
            <a:off x="5048250" y="2162175"/>
            <a:ext cx="941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rua quay da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819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6324600" y="0"/>
            <a:ext cx="4343400" cy="1828800"/>
          </a:xfrm>
          <a:prstGeom prst="cloudCallout">
            <a:avLst>
              <a:gd name="adj1" fmla="val -20722"/>
              <a:gd name="adj2" fmla="val 69968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Gặp Ốc Sên Rùa lại hỏi: “Bạn có biết nhà của tớ ở đâu không?”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1524000" y="0"/>
            <a:ext cx="3352800" cy="1752600"/>
          </a:xfrm>
          <a:prstGeom prst="wedgeEllipseCallout">
            <a:avLst>
              <a:gd name="adj1" fmla="val 27509"/>
              <a:gd name="adj2" fmla="val 76722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Ốc Sên cười, nói: “ Bạn hãy nhìn tớ đây rồi hãy nhìn lại lưng mình mà xem”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629400" y="0"/>
            <a:ext cx="4038600" cy="1905000"/>
          </a:xfrm>
          <a:prstGeom prst="cloudCallout">
            <a:avLst>
              <a:gd name="adj1" fmla="val -44222"/>
              <a:gd name="adj2" fmla="val 55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Bấy giờ Rùa Con mới quay đầu nhìn lại lưng mình. Nó tủm tỉm cười và nói với Ốc Sên: “Cảm ơn bạn nhé! Nhờ có bạn mà tớ đã tìm được nhà của mình rồi”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5549E-6 C -0.00538 -0.00462 -0.00729 -0.01063 -0.01285 -0.0148 C -0.01493 -0.01641 -0.02135 -0.01896 -0.0191 -0.01896 C -0.0158 -0.01896 -0.00955 -0.0148 -0.00955 -0.0148 C 0.00139 -0.00509 0.00365 -0.00462 -0.00486 -0.00832 C -0.00695 -0.01133 -0.0191 -0.01965 -0.0191 -0.02104 C -0.0191 -0.02381 -0.01493 -0.01988 -0.01285 -0.01896 C -0.00972 -0.0178 -0.00642 -0.01618 -0.0033 -0.0148 C -0.00174 -0.0141 0.00156 -0.01272 0.00156 -0.01272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0578E-6 C 0.00053 -0.00416 0.00157 -0.01271 0.00157 -0.01271 C 0.00365 -0.01202 0.00695 -0.01318 0.00799 -0.01063 C 0.00886 -0.00832 0.0066 -0.00508 0.00487 -0.00416 C 0.00278 -0.00323 0.00053 -0.00555 -0.00156 -0.00624 C -2.22222E-6 -0.00693 0.00244 -0.01063 0.00313 -0.00855 C 0.004 -0.00624 0.00174 -0.003 -2.22222E-6 -0.00208 C -0.0019 -0.00092 -0.01111 -0.00994 -2.22222E-6 -3.00578E-6 Z " pathEditMode="relative" ptsTypes="ffffffff">
                                      <p:cBhvr>
                                        <p:cTn id="25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8497E-6 C 0.00174 -0.00694 0.00399 -0.01157 0.00781 -0.01689 C 0.01007 -0.00741 0.00938 0.01687 0.01268 -0.01041 C 0.0132 -0.00417 0.01215 0.00277 0.01424 0.00855 C 0.01493 0.01063 0.01858 0.00855 0.01893 0.00647 C 0.01945 0.00346 0.01684 0.00069 0.0158 -0.00209 C 0.01372 -0.00139 0.01077 -0.00232 0.00938 -6.18497E-6 C 0.00712 0.00346 0.00625 0.01271 0.00625 0.01271 C 0.00938 0.02589 0.01111 0.02335 0.02222 0.02126 C 0.02344 0.01595 0.02691 0.00647 0.02049 0.0023 C 0.01667 -0.00024 0.01198 0.00369 0.00781 0.00439 C 0.0099 0.0178 0.00903 0.0171 0.01893 0.0171 " pathEditMode="relative" ptsTypes="fffffffffffA">
                                      <p:cBhvr>
                                        <p:cTn id="50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4" grpId="1" animBg="1"/>
      <p:bldP spid="34825" grpId="0" animBg="1"/>
      <p:bldP spid="34825" grpId="1" animBg="1"/>
      <p:bldP spid="348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2627313" y="1600200"/>
            <a:ext cx="79248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FF"/>
                </a:solidFill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đàm thoại giúp trẻ hiểu nội dung câu chuyện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124200" y="3200400"/>
            <a:ext cx="6931025" cy="80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Cô vừa kể cho các con nghe câu chuyện gì?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124200" y="4051300"/>
            <a:ext cx="6931025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Trong chuyện có những nhân vật nào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nen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rua quay d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72050"/>
            <a:ext cx="2133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ong ba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066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oc sen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F4F8"/>
              </a:clrFrom>
              <a:clrTo>
                <a:srgbClr val="EFF4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con chuo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600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ong ba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67000"/>
            <a:ext cx="1066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ong ba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05000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rung c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qua trung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7249">
            <a:off x="4260850" y="3621088"/>
            <a:ext cx="2573338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 rot="-10544863">
            <a:off x="1676400" y="0"/>
            <a:ext cx="5029200" cy="2195513"/>
          </a:xfrm>
          <a:prstGeom prst="cloudCallout">
            <a:avLst>
              <a:gd name="adj1" fmla="val 954"/>
              <a:gd name="adj2" fmla="val -81681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590800" y="609600"/>
            <a:ext cx="320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Rùa Con mới nở đã đi đâu?</a:t>
            </a:r>
          </a:p>
        </p:txBody>
      </p:sp>
      <p:pic>
        <p:nvPicPr>
          <p:cNvPr id="23558" name="Picture 13" descr="sun14[1]"/>
          <p:cNvPicPr>
            <a:picLocks noChangeAspect="1" noChangeArrowheads="1" noCrop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4478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con ru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46550"/>
            <a:ext cx="2590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vo trung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522">
            <a:off x="4067175" y="3962400"/>
            <a:ext cx="26384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vo trung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525">
            <a:off x="5105400" y="3849688"/>
            <a:ext cx="20716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1214E-6 C 0.0026 0.0007 0.00573 -2.31214E-6 0.00798 0.00208 C 0.00937 0.00324 0.00816 0.00717 0.00955 0.00856 C 0.01163 0.01064 0.02222 0.01365 0.02552 0.0148 C 0.0493 0.01133 0.03837 0.01526 0.02864 0.00648 C -0.02396 0.01133 0.01962 0.0074 0.02552 0.00648 C 0.07673 -0.00185 0.01944 0.00347 0.00173 0.0044 C 0.0085 0.0037 0.01545 0.00347 0.02222 0.00208 C 0.02552 0.00139 0.03507 -0.00231 0.03177 -0.00208 C 0.02274 -0.00138 0.01389 -0.00069 0.00486 -2.31214E-6 C 0.00642 0.0007 0.00798 0.00162 0.00955 0.00208 C 0.01423 0.00324 0.02725 -0.00023 0.02396 0.0044 C 0.01684 0.01434 -0.00122 0.00139 0.00955 0.00856 " pathEditMode="relative" ptsTypes="ffffffffffffA">
                                      <p:cBhvr>
                                        <p:cTn id="16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255 C 0.00834 -0.01597 0.01737 -0.03079 0.02726 -0.03843 C 0.02934 -0.04005 0.03125 -0.04167 0.03351 -0.04282 C 0.03664 -0.04444 0.04306 -0.04699 0.04306 -0.04676 C 0.05226 -0.04468 0.05903 -0.0412 0.06684 -0.03426 C 0.07171 -0.025 0.07344 -0.02292 0.07639 -0.01111 C 0.07691 -0.00903 0.07796 -0.00463 0.07796 -0.0044 C 0.08004 -0.01343 0.08403 -0.01597 0.09063 -0.01944 C 0.09375 -0.02106 0.09705 -0.02222 0.10018 -0.02361 C 0.10174 -0.0243 0.10504 -0.02593 0.10504 -0.02569 C 0.11285 -0.02292 0.12084 -0.02199 0.12882 -0.01944 C 0.13542 -0.01505 0.1375 -0.01296 0.1415 -0.00463 C 0.14219 0.00625 0.1448 0.04329 0.14619 0.05255 C 0.1474 0.05995 0.16563 0.06551 0.17014 0.06736 C 0.17396 0.07245 0.17848 0.07778 0.18282 0.08218 C 0.18594 0.08519 0.19237 0.09051 0.19237 0.09074 C 0.19653 0.10741 0.19341 0.13218 0.18907 0.14954 C 0.18907 0.14977 0.18785 0.18125 0.19237 0.1919 C 0.19358 0.19468 0.20174 0.20394 0.20174 0.20671 " pathEditMode="relative" rAng="0" ptsTypes="ffffffffffffffffffA">
                                      <p:cBhvr>
                                        <p:cTn id="2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741 L 0.34114 0.005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1329E-6 C 0.00642 -0.00855 0.01354 -0.01734 0.02222 -0.02104 C 0.02726 -0.03144 0.04653 -0.0467 0.05555 -0.05064 C 0.06996 -0.06335 0.08871 -0.0578 0.10469 -0.05064 C 0.1092 -0.04162 0.11562 -0.03746 0.12222 -0.03168 C 0.12847 -0.02636 0.12864 -0.02243 0.13646 -0.01896 C 0.1441 -0.01225 0.15451 -0.00717 0.16337 -0.00416 C 0.17986 0.01017 0.24566 0.00023 0.25382 -4.91329E-6 C 0.26198 -0.00254 0.26979 -0.00578 0.27778 -0.00832 C 0.28368 -0.01387 0.29097 -0.0141 0.2967 -0.01896 C 0.3033 -0.02451 0.31094 -0.02405 0.31736 -0.0296 C 0.32569 -0.03676 0.33646 -0.04023 0.34601 -0.04439 C 0.38194 -0.04324 0.45521 -0.05017 0.48889 -0.03584 C 0.49878 -0.02705 0.52378 -0.02751 0.52378 -0.02751 C 0.52969 -0.02335 0.53298 -0.02104 0.53958 -0.02104 " pathEditMode="relative" ptsTypes="ffffffffffffffA">
                                      <p:cBhvr>
                                        <p:cTn id="47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123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2&quot;/&gt;&lt;property id=&quot;20307&quot; value=&quot;276&quot;/&gt;&lt;/object&gt;&lt;object type=&quot;3&quot; unique_id=&quot;10015&quot;&gt;&lt;property id=&quot;20148&quot; value=&quot;5&quot;/&gt;&lt;property id=&quot;20300&quot; value=&quot;Slide 13&quot;/&gt;&lt;property id=&quot;20307&quot; value=&quot;277&quot;/&gt;&lt;/object&gt;&lt;object type=&quot;3&quot; unique_id=&quot;10016&quot;&gt;&lt;property id=&quot;20148&quot; value=&quot;5&quot;/&gt;&lt;property id=&quot;20300&quot; value=&quot;Slide 14&quot;/&gt;&lt;property id=&quot;20307&quot; value=&quot;278&quot;/&gt;&lt;/object&gt;&lt;object type=&quot;3&quot; unique_id=&quot;10017&quot;&gt;&lt;property id=&quot;20148&quot; value=&quot;5&quot;/&gt;&lt;property id=&quot;20300&quot; value=&quot;Slide 15&quot;/&gt;&lt;property id=&quot;20307&quot; value=&quot;279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2&quot;/&gt;&lt;property id=&quot;20307&quot; value=&quot;281&quot;/&gt;&lt;/object&gt;&lt;object type=&quot;3&quot; unique_id=&quot;10021&quot;&gt;&lt;property id=&quot;20148&quot; value=&quot;5&quot;/&gt;&lt;property id=&quot;20300&quot; value=&quot;Slide 3&quot;/&gt;&lt;property id=&quot;20307&quot; value=&quot;282&quot;/&gt;&lt;/object&gt;&lt;object type=&quot;3&quot; unique_id=&quot;10022&quot;&gt;&lt;property id=&quot;20148&quot; value=&quot;5&quot;/&gt;&lt;property id=&quot;20300&quot; value=&quot;Slide 4&quot;/&gt;&lt;property id=&quot;20307&quot; value=&quot;283&quot;/&gt;&lt;/object&gt;&lt;object type=&quot;3&quot; unique_id=&quot;10023&quot;&gt;&lt;property id=&quot;20148&quot; value=&quot;5&quot;/&gt;&lt;property id=&quot;20300&quot; value=&quot;Slide 5&quot;/&gt;&lt;property id=&quot;20307&quot; value=&quot;284&quot;/&gt;&lt;/object&gt;&lt;object type=&quot;3&quot; unique_id=&quot;10024&quot;&gt;&lt;property id=&quot;20148&quot; value=&quot;5&quot;/&gt;&lt;property id=&quot;20300&quot; value=&quot;Slide 6&quot;/&gt;&lt;property id=&quot;20307&quot; value=&quot;285&quot;/&gt;&lt;/object&gt;&lt;object type=&quot;3&quot; unique_id=&quot;10025&quot;&gt;&lt;property id=&quot;20148&quot; value=&quot;5&quot;/&gt;&lt;property id=&quot;20300&quot; value=&quot;Slide 9&quot;/&gt;&lt;property id=&quot;20307&quot; value=&quot;280&quot;/&gt;&lt;/object&gt;&lt;object type=&quot;3&quot; unique_id=&quot;10026&quot;&gt;&lt;property id=&quot;20148&quot; value=&quot;5&quot;/&gt;&lt;property id=&quot;20300&quot; value=&quot;Slide 1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457</Words>
  <Application>Microsoft Office PowerPoint</Application>
  <PresentationFormat>Widescreen</PresentationFormat>
  <Paragraphs>110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Verdana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BK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DDCam</dc:creator>
  <cp:lastModifiedBy>PC</cp:lastModifiedBy>
  <cp:revision>58</cp:revision>
  <dcterms:created xsi:type="dcterms:W3CDTF">2012-02-07T04:59:18Z</dcterms:created>
  <dcterms:modified xsi:type="dcterms:W3CDTF">2024-04-10T08:01:59Z</dcterms:modified>
</cp:coreProperties>
</file>