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900" y="-84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6A3037-16C5-4614-9174-64B2020B708F}" type="datetimeFigureOut">
              <a:rPr lang="en-US" smtClean="0"/>
              <a:t>5/18/2019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261175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6A3037-16C5-4614-9174-64B2020B708F}" type="datetimeFigureOut">
              <a:rPr lang="en-US" smtClean="0"/>
              <a:t>5/18/2019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63196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6A3037-16C5-4614-9174-64B2020B708F}" type="datetimeFigureOut">
              <a:rPr lang="en-US" smtClean="0"/>
              <a:t>5/18/2019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2112033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6A3037-16C5-4614-9174-64B2020B708F}" type="datetimeFigureOut">
              <a:rPr lang="en-US" smtClean="0"/>
              <a:t>5/18/2019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29844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6A3037-16C5-4614-9174-64B2020B708F}" type="datetimeFigureOut">
              <a:rPr lang="en-US" smtClean="0"/>
              <a:t>5/18/2019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90986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6A3037-16C5-4614-9174-64B2020B708F}" type="datetimeFigureOut">
              <a:rPr lang="en-US" smtClean="0"/>
              <a:t>5/18/2019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344470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6A3037-16C5-4614-9174-64B2020B708F}" type="datetimeFigureOut">
              <a:rPr lang="en-US" smtClean="0"/>
              <a:t>5/18/2019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1721551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6A3037-16C5-4614-9174-64B2020B708F}" type="datetimeFigureOut">
              <a:rPr lang="en-US" smtClean="0"/>
              <a:t>5/18/2019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130409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6A3037-16C5-4614-9174-64B2020B708F}" type="datetimeFigureOut">
              <a:rPr lang="en-US" smtClean="0"/>
              <a:t>5/18/2019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374949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6A3037-16C5-4614-9174-64B2020B708F}" type="datetimeFigureOut">
              <a:rPr lang="en-US" smtClean="0"/>
              <a:t>5/18/2019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3968156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6A3037-16C5-4614-9174-64B2020B708F}" type="datetimeFigureOut">
              <a:rPr lang="en-US" smtClean="0"/>
              <a:t>5/18/2019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2290869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6A3037-16C5-4614-9174-64B2020B708F}" type="datetimeFigureOut">
              <a:rPr lang="en-US" smtClean="0"/>
              <a:t>5/18/2019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F1F6D-3959-4B26-B8B4-353B232FAD5C}" type="slidenum">
              <a:rPr lang="en-US" smtClean="0"/>
              <a:t>‹#›</a:t>
            </a:fld>
            <a:endParaRPr lang="en-US"/>
          </a:p>
        </p:txBody>
      </p:sp>
    </p:spTree>
    <p:extLst>
      <p:ext uri="{BB962C8B-B14F-4D97-AF65-F5344CB8AC3E}">
        <p14:creationId xmlns:p14="http://schemas.microsoft.com/office/powerpoint/2010/main" val="1416176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Kết quả hình ảnh cho background thể dụ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Kết quả hình ảnh cho background thể dụ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7" descr="Kết quả hình ảnh cho background exercis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3" descr="Hình ảnh có liên qua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6" descr="Kết quả hình ảnh cho hình nền powerpoin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40" y="-12112"/>
            <a:ext cx="92464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40" y="0"/>
            <a:ext cx="9249334"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75"/>
            <a:ext cx="94122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9226" y="285100"/>
            <a:ext cx="8886173" cy="4339650"/>
          </a:xfrm>
          <a:prstGeom prst="rect">
            <a:avLst/>
          </a:prstGeom>
          <a:noFill/>
        </p:spPr>
        <p:txBody>
          <a:bodyPr wrap="square" rtlCol="0">
            <a:spAutoFit/>
          </a:bodyPr>
          <a:lstStyle/>
          <a:p>
            <a:pPr algn="ctr"/>
            <a:r>
              <a:rPr lang="en-US" sz="2400" b="1" dirty="0" smtClean="0">
                <a:solidFill>
                  <a:srgbClr val="FF0000"/>
                </a:solidFill>
                <a:latin typeface="Times New Roman" pitchFamily="18" charset="0"/>
                <a:cs typeface="Times New Roman" pitchFamily="18" charset="0"/>
              </a:rPr>
              <a:t>PHÒNG GIÁO DỤC VÀ ĐÀO TẠO QUẬN LONG BIÊN</a:t>
            </a:r>
          </a:p>
          <a:p>
            <a:pPr algn="ctr"/>
            <a:r>
              <a:rPr lang="en-US" sz="2400" b="1" dirty="0" smtClean="0">
                <a:solidFill>
                  <a:srgbClr val="FF0000"/>
                </a:solidFill>
                <a:latin typeface="Times New Roman" pitchFamily="18" charset="0"/>
                <a:cs typeface="Times New Roman" pitchFamily="18" charset="0"/>
              </a:rPr>
              <a:t>TRƯỜNG MẦM NON HOA SỮA</a:t>
            </a:r>
          </a:p>
          <a:p>
            <a:pPr algn="ctr"/>
            <a:endParaRPr lang="en-US" sz="2400" b="1" dirty="0" smtClean="0">
              <a:solidFill>
                <a:srgbClr val="FF0000"/>
              </a:solidFill>
              <a:latin typeface="Times New Roman" pitchFamily="18" charset="0"/>
              <a:cs typeface="Times New Roman" pitchFamily="18" charset="0"/>
            </a:endParaRPr>
          </a:p>
          <a:p>
            <a:pPr algn="ctr"/>
            <a:endParaRPr lang="en-US" sz="2400" b="1" dirty="0">
              <a:solidFill>
                <a:srgbClr val="FF0000"/>
              </a:solidFill>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GIÁO ÁN</a:t>
            </a:r>
          </a:p>
          <a:p>
            <a:pPr algn="ctr"/>
            <a:r>
              <a:rPr lang="en-US" sz="2400" b="1" dirty="0" smtClean="0">
                <a:solidFill>
                  <a:srgbClr val="FF0000"/>
                </a:solidFill>
                <a:latin typeface="Times New Roman" pitchFamily="18" charset="0"/>
                <a:cs typeface="Times New Roman" pitchFamily="18" charset="0"/>
              </a:rPr>
              <a:t>PHÁT TRIỂN NGÔN NGỮ</a:t>
            </a:r>
          </a:p>
          <a:p>
            <a:pPr algn="ctr"/>
            <a:endParaRPr lang="en-US" sz="2400" b="1" dirty="0" smtClean="0">
              <a:solidFill>
                <a:srgbClr val="FF0000"/>
              </a:solidFill>
              <a:latin typeface="Times New Roman" pitchFamily="18" charset="0"/>
              <a:cs typeface="Times New Roman" pitchFamily="18" charset="0"/>
            </a:endParaRPr>
          </a:p>
          <a:p>
            <a:r>
              <a:rPr lang="en-US" sz="3600" b="1" dirty="0" smtClean="0">
                <a:solidFill>
                  <a:srgbClr val="FF0000"/>
                </a:solidFill>
                <a:latin typeface="Times New Roman" pitchFamily="18" charset="0"/>
                <a:cs typeface="Times New Roman" pitchFamily="18" charset="0"/>
              </a:rPr>
              <a:t>         - </a:t>
            </a:r>
            <a:r>
              <a:rPr lang="en-US" sz="3600" b="1" dirty="0" err="1" smtClean="0">
                <a:solidFill>
                  <a:srgbClr val="FF0000"/>
                </a:solidFill>
                <a:latin typeface="Times New Roman" pitchFamily="18" charset="0"/>
                <a:cs typeface="Times New Roman" pitchFamily="18" charset="0"/>
              </a:rPr>
              <a:t>Đề</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tài</a:t>
            </a:r>
            <a:r>
              <a:rPr lang="en-US" sz="3600" b="1" dirty="0" smtClean="0">
                <a:solidFill>
                  <a:srgbClr val="FF0000"/>
                </a:solidFill>
                <a:latin typeface="Times New Roman" pitchFamily="18" charset="0"/>
                <a:cs typeface="Times New Roman" pitchFamily="18" charset="0"/>
              </a:rPr>
              <a:t>: TC </a:t>
            </a:r>
            <a:r>
              <a:rPr lang="en-US" sz="3600" b="1" dirty="0" err="1" smtClean="0">
                <a:solidFill>
                  <a:srgbClr val="FF0000"/>
                </a:solidFill>
                <a:latin typeface="Times New Roman" pitchFamily="18" charset="0"/>
                <a:cs typeface="Times New Roman" pitchFamily="18" charset="0"/>
              </a:rPr>
              <a:t>chữ</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s-x;g-y</a:t>
            </a:r>
            <a:endParaRPr lang="en-US" sz="3600" b="1" dirty="0">
              <a:solidFill>
                <a:srgbClr val="FF0000"/>
              </a:solidFill>
              <a:latin typeface="Times New Roman" pitchFamily="18" charset="0"/>
              <a:cs typeface="Times New Roman" pitchFamily="18" charset="0"/>
            </a:endParaRPr>
          </a:p>
          <a:p>
            <a:r>
              <a:rPr lang="en-US" sz="3600" b="1" dirty="0" smtClean="0">
                <a:solidFill>
                  <a:srgbClr val="FF0000"/>
                </a:solidFill>
                <a:latin typeface="Times New Roman" pitchFamily="18" charset="0"/>
                <a:cs typeface="Times New Roman" pitchFamily="18" charset="0"/>
              </a:rPr>
              <a:t>          - </a:t>
            </a:r>
            <a:r>
              <a:rPr lang="en-US" sz="3600" b="1" dirty="0" err="1" smtClean="0">
                <a:solidFill>
                  <a:srgbClr val="FF0000"/>
                </a:solidFill>
                <a:latin typeface="Times New Roman" pitchFamily="18" charset="0"/>
                <a:cs typeface="Times New Roman" pitchFamily="18" charset="0"/>
              </a:rPr>
              <a:t>Ngày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dạy</a:t>
            </a:r>
            <a:r>
              <a:rPr lang="en-US" sz="3600" b="1" dirty="0" smtClean="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15-04-2019</a:t>
            </a:r>
            <a:endParaRPr lang="en-US" sz="3600" b="1" dirty="0" smtClean="0">
              <a:solidFill>
                <a:srgbClr val="FF0000"/>
              </a:solidFill>
              <a:latin typeface="Times New Roman" pitchFamily="18" charset="0"/>
              <a:cs typeface="Times New Roman" pitchFamily="18" charset="0"/>
            </a:endParaRPr>
          </a:p>
          <a:p>
            <a:r>
              <a:rPr lang="en-US" sz="3600" b="1" dirty="0" smtClean="0">
                <a:solidFill>
                  <a:srgbClr val="FF0000"/>
                </a:solidFill>
                <a:latin typeface="Times New Roman" pitchFamily="18" charset="0"/>
                <a:cs typeface="Times New Roman" pitchFamily="18" charset="0"/>
              </a:rPr>
              <a:t>          - </a:t>
            </a:r>
            <a:r>
              <a:rPr lang="en-US" sz="3600" b="1" dirty="0" err="1" smtClean="0">
                <a:solidFill>
                  <a:srgbClr val="FF0000"/>
                </a:solidFill>
                <a:latin typeface="Times New Roman" pitchFamily="18" charset="0"/>
                <a:cs typeface="Times New Roman" pitchFamily="18" charset="0"/>
              </a:rPr>
              <a:t>Người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dạy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Nguyễn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Thị</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Kiều</a:t>
            </a:r>
            <a:r>
              <a:rPr lang="en-US" sz="3600" b="1" dirty="0" smtClean="0">
                <a:solidFill>
                  <a:srgbClr val="FF0000"/>
                </a:solidFill>
                <a:latin typeface="Times New Roman" pitchFamily="18" charset="0"/>
                <a:cs typeface="Times New Roman" pitchFamily="18" charset="0"/>
              </a:rPr>
              <a:t> Sang</a:t>
            </a:r>
          </a:p>
        </p:txBody>
      </p:sp>
    </p:spTree>
    <p:extLst>
      <p:ext uri="{BB962C8B-B14F-4D97-AF65-F5344CB8AC3E}">
        <p14:creationId xmlns:p14="http://schemas.microsoft.com/office/powerpoint/2010/main" val="97564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9227"/>
            <a:ext cx="9144000" cy="682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1000" y="1981200"/>
            <a:ext cx="8229600" cy="1143000"/>
          </a:xfrm>
        </p:spPr>
        <p:txBody>
          <a:bodyPr>
            <a:normAutofit fontScale="90000"/>
          </a:bodyPr>
          <a:lstStyle/>
          <a:p>
            <a:r>
              <a:rPr lang="en-US" dirty="0" err="1" smtClean="0">
                <a:solidFill>
                  <a:srgbClr val="FF0000"/>
                </a:solidFill>
              </a:rPr>
              <a:t>Ổn</a:t>
            </a:r>
            <a:r>
              <a:rPr lang="en-US" dirty="0" smtClean="0">
                <a:solidFill>
                  <a:srgbClr val="FF0000"/>
                </a:solidFill>
              </a:rPr>
              <a:t> </a:t>
            </a:r>
            <a:r>
              <a:rPr lang="en-US" dirty="0" err="1" smtClean="0">
                <a:solidFill>
                  <a:srgbClr val="FF0000"/>
                </a:solidFill>
              </a:rPr>
              <a:t>định</a:t>
            </a:r>
            <a:r>
              <a:rPr lang="en-US" dirty="0" smtClean="0">
                <a:solidFill>
                  <a:srgbClr val="FF0000"/>
                </a:solidFill>
              </a:rPr>
              <a:t> </a:t>
            </a:r>
            <a:r>
              <a:rPr lang="en-US" dirty="0" err="1" smtClean="0">
                <a:solidFill>
                  <a:srgbClr val="FF0000"/>
                </a:solidFill>
              </a:rPr>
              <a:t>tổ</a:t>
            </a:r>
            <a:r>
              <a:rPr lang="en-US" dirty="0" smtClean="0">
                <a:solidFill>
                  <a:srgbClr val="FF0000"/>
                </a:solidFill>
              </a:rPr>
              <a:t> </a:t>
            </a:r>
            <a:r>
              <a:rPr lang="en-US" dirty="0" err="1" smtClean="0">
                <a:solidFill>
                  <a:srgbClr val="FF0000"/>
                </a:solidFill>
              </a:rPr>
              <a:t>chức</a:t>
            </a:r>
            <a:r>
              <a:rPr lang="en-US" dirty="0" smtClean="0">
                <a:solidFill>
                  <a:srgbClr val="FF0000"/>
                </a:solidFill>
              </a:rPr>
              <a:t>: </a:t>
            </a:r>
            <a:r>
              <a:rPr lang="en-US" dirty="0" err="1" smtClean="0">
                <a:solidFill>
                  <a:srgbClr val="FF0000"/>
                </a:solidFill>
              </a:rPr>
              <a:t>Chơi</a:t>
            </a:r>
            <a:r>
              <a:rPr lang="en-US" dirty="0" smtClean="0">
                <a:solidFill>
                  <a:srgbClr val="FF0000"/>
                </a:solidFill>
              </a:rPr>
              <a:t> </a:t>
            </a:r>
            <a:r>
              <a:rPr lang="en-US" dirty="0" err="1" smtClean="0">
                <a:solidFill>
                  <a:srgbClr val="FF0000"/>
                </a:solidFill>
              </a:rPr>
              <a:t>chiếc</a:t>
            </a:r>
            <a:r>
              <a:rPr lang="en-US" dirty="0" smtClean="0">
                <a:solidFill>
                  <a:srgbClr val="FF0000"/>
                </a:solidFill>
              </a:rPr>
              <a:t> </a:t>
            </a:r>
            <a:r>
              <a:rPr lang="en-US" dirty="0" err="1" smtClean="0">
                <a:solidFill>
                  <a:srgbClr val="FF0000"/>
                </a:solidFill>
              </a:rPr>
              <a:t>hộp</a:t>
            </a:r>
            <a:r>
              <a:rPr lang="en-US" dirty="0" smtClean="0">
                <a:solidFill>
                  <a:srgbClr val="FF0000"/>
                </a:solidFill>
              </a:rPr>
              <a:t> </a:t>
            </a:r>
            <a:r>
              <a:rPr lang="en-US" dirty="0" err="1" smtClean="0">
                <a:solidFill>
                  <a:srgbClr val="FF0000"/>
                </a:solidFill>
              </a:rPr>
              <a:t>bí</a:t>
            </a:r>
            <a:r>
              <a:rPr lang="en-US" dirty="0" smtClean="0">
                <a:solidFill>
                  <a:srgbClr val="FF0000"/>
                </a:solidFill>
              </a:rPr>
              <a:t> </a:t>
            </a:r>
            <a:r>
              <a:rPr lang="en-US" dirty="0" err="1" smtClean="0">
                <a:solidFill>
                  <a:srgbClr val="FF0000"/>
                </a:solidFill>
              </a:rPr>
              <a:t>mật</a:t>
            </a:r>
            <a:endParaRPr lang="en-US" dirty="0">
              <a:solidFill>
                <a:srgbClr val="FF0000"/>
              </a:solidFill>
            </a:endParaRPr>
          </a:p>
        </p:txBody>
      </p:sp>
    </p:spTree>
    <p:extLst>
      <p:ext uri="{BB962C8B-B14F-4D97-AF65-F5344CB8AC3E}">
        <p14:creationId xmlns:p14="http://schemas.microsoft.com/office/powerpoint/2010/main" val="2968776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4576" y="0"/>
            <a:ext cx="9151269" cy="683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23335" y="1676400"/>
            <a:ext cx="8229600" cy="1143000"/>
          </a:xfrm>
        </p:spPr>
        <p:txBody>
          <a:bodyPr>
            <a:normAutofit fontScale="90000"/>
          </a:bodyPr>
          <a:lstStyle/>
          <a:p>
            <a:r>
              <a:rPr lang="en-US" dirty="0" smtClean="0">
                <a:solidFill>
                  <a:srgbClr val="FF0000"/>
                </a:solidFill>
              </a:rPr>
              <a:t>TC 1: Ai </a:t>
            </a:r>
            <a:r>
              <a:rPr lang="en-US" dirty="0" err="1" smtClean="0">
                <a:solidFill>
                  <a:srgbClr val="FF0000"/>
                </a:solidFill>
              </a:rPr>
              <a:t>tinh</a:t>
            </a:r>
            <a:r>
              <a:rPr lang="en-US" dirty="0" smtClean="0">
                <a:solidFill>
                  <a:srgbClr val="FF0000"/>
                </a:solidFill>
              </a:rPr>
              <a:t> </a:t>
            </a:r>
            <a:r>
              <a:rPr lang="en-US" dirty="0" err="1" smtClean="0">
                <a:solidFill>
                  <a:srgbClr val="FF0000"/>
                </a:solidFill>
              </a:rPr>
              <a:t>mắt</a:t>
            </a:r>
            <a:r>
              <a:rPr lang="en-US" dirty="0" smtClean="0">
                <a:solidFill>
                  <a:srgbClr val="FF0000"/>
                </a:solidFill>
              </a:rPr>
              <a:t/>
            </a:r>
            <a:br>
              <a:rPr lang="en-US" dirty="0" smtClean="0">
                <a:solidFill>
                  <a:srgbClr val="FF0000"/>
                </a:solidFill>
              </a:rPr>
            </a:br>
            <a:r>
              <a:rPr lang="en-US" sz="3600" dirty="0" smtClean="0">
                <a:solidFill>
                  <a:srgbClr val="7030A0"/>
                </a:solidFill>
              </a:rPr>
              <a:t>- </a:t>
            </a:r>
            <a:r>
              <a:rPr lang="en-US" sz="3600" dirty="0" err="1" smtClean="0">
                <a:solidFill>
                  <a:srgbClr val="7030A0"/>
                </a:solidFill>
              </a:rPr>
              <a:t>Cách</a:t>
            </a:r>
            <a:r>
              <a:rPr lang="en-US" sz="3600" dirty="0" smtClean="0">
                <a:solidFill>
                  <a:srgbClr val="7030A0"/>
                </a:solidFill>
              </a:rPr>
              <a:t> </a:t>
            </a:r>
            <a:r>
              <a:rPr lang="en-US" sz="3600" dirty="0" err="1" smtClean="0">
                <a:solidFill>
                  <a:srgbClr val="7030A0"/>
                </a:solidFill>
              </a:rPr>
              <a:t>chơi</a:t>
            </a:r>
            <a:r>
              <a:rPr lang="en-US" sz="3600" dirty="0" smtClean="0">
                <a:solidFill>
                  <a:srgbClr val="7030A0"/>
                </a:solidFill>
              </a:rPr>
              <a:t>: Chia </a:t>
            </a:r>
            <a:r>
              <a:rPr lang="en-US" sz="3600" dirty="0" err="1" smtClean="0">
                <a:solidFill>
                  <a:srgbClr val="7030A0"/>
                </a:solidFill>
              </a:rPr>
              <a:t>trẻ</a:t>
            </a:r>
            <a:r>
              <a:rPr lang="en-US" sz="3600" dirty="0" smtClean="0">
                <a:solidFill>
                  <a:srgbClr val="7030A0"/>
                </a:solidFill>
              </a:rPr>
              <a:t> </a:t>
            </a:r>
            <a:r>
              <a:rPr lang="en-US" sz="3600" dirty="0" err="1" smtClean="0">
                <a:solidFill>
                  <a:srgbClr val="7030A0"/>
                </a:solidFill>
              </a:rPr>
              <a:t>thành</a:t>
            </a:r>
            <a:r>
              <a:rPr lang="en-US" sz="3600" dirty="0" smtClean="0">
                <a:solidFill>
                  <a:srgbClr val="7030A0"/>
                </a:solidFill>
              </a:rPr>
              <a:t> 3 </a:t>
            </a:r>
            <a:r>
              <a:rPr lang="en-US" sz="3600" dirty="0" err="1" smtClean="0">
                <a:solidFill>
                  <a:srgbClr val="7030A0"/>
                </a:solidFill>
              </a:rPr>
              <a:t>đội</a:t>
            </a:r>
            <a:r>
              <a:rPr lang="en-US" sz="3600" dirty="0" smtClean="0">
                <a:solidFill>
                  <a:srgbClr val="7030A0"/>
                </a:solidFill>
              </a:rPr>
              <a:t> </a:t>
            </a:r>
            <a:r>
              <a:rPr lang="en-US" sz="3600" dirty="0" err="1" smtClean="0">
                <a:solidFill>
                  <a:srgbClr val="7030A0"/>
                </a:solidFill>
              </a:rPr>
              <a:t>và</a:t>
            </a:r>
            <a:r>
              <a:rPr lang="en-US" sz="3600" dirty="0" smtClean="0">
                <a:solidFill>
                  <a:srgbClr val="7030A0"/>
                </a:solidFill>
              </a:rPr>
              <a:t> </a:t>
            </a:r>
            <a:r>
              <a:rPr lang="en-US" sz="3600" dirty="0" err="1" smtClean="0">
                <a:solidFill>
                  <a:srgbClr val="7030A0"/>
                </a:solidFill>
              </a:rPr>
              <a:t>lầ</a:t>
            </a:r>
            <a:r>
              <a:rPr lang="en-US" sz="3600" dirty="0" smtClean="0">
                <a:solidFill>
                  <a:srgbClr val="7030A0"/>
                </a:solidFill>
              </a:rPr>
              <a:t> </a:t>
            </a:r>
            <a:r>
              <a:rPr lang="en-US" sz="3600" dirty="0" err="1" smtClean="0">
                <a:solidFill>
                  <a:srgbClr val="7030A0"/>
                </a:solidFill>
              </a:rPr>
              <a:t>lượt</a:t>
            </a:r>
            <a:r>
              <a:rPr lang="en-US" sz="3600" dirty="0" smtClean="0">
                <a:solidFill>
                  <a:srgbClr val="7030A0"/>
                </a:solidFill>
              </a:rPr>
              <a:t> </a:t>
            </a:r>
            <a:r>
              <a:rPr lang="en-US" sz="3600" dirty="0" err="1" smtClean="0">
                <a:solidFill>
                  <a:srgbClr val="7030A0"/>
                </a:solidFill>
              </a:rPr>
              <a:t>từng</a:t>
            </a:r>
            <a:r>
              <a:rPr lang="en-US" sz="3600" dirty="0" smtClean="0">
                <a:solidFill>
                  <a:srgbClr val="7030A0"/>
                </a:solidFill>
              </a:rPr>
              <a:t> </a:t>
            </a:r>
            <a:r>
              <a:rPr lang="en-US" sz="3600" dirty="0" err="1" smtClean="0">
                <a:solidFill>
                  <a:srgbClr val="7030A0"/>
                </a:solidFill>
              </a:rPr>
              <a:t>bạn</a:t>
            </a:r>
            <a:r>
              <a:rPr lang="en-US" sz="3600" dirty="0" smtClean="0">
                <a:solidFill>
                  <a:srgbClr val="7030A0"/>
                </a:solidFill>
              </a:rPr>
              <a:t> ở </a:t>
            </a:r>
            <a:r>
              <a:rPr lang="en-US" sz="3600" dirty="0" err="1" smtClean="0">
                <a:solidFill>
                  <a:srgbClr val="7030A0"/>
                </a:solidFill>
              </a:rPr>
              <a:t>mỗi</a:t>
            </a:r>
            <a:r>
              <a:rPr lang="en-US" sz="3600" dirty="0" smtClean="0">
                <a:solidFill>
                  <a:srgbClr val="7030A0"/>
                </a:solidFill>
              </a:rPr>
              <a:t> </a:t>
            </a:r>
            <a:r>
              <a:rPr lang="en-US" sz="3600" dirty="0" err="1" smtClean="0">
                <a:solidFill>
                  <a:srgbClr val="7030A0"/>
                </a:solidFill>
              </a:rPr>
              <a:t>đội</a:t>
            </a:r>
            <a:r>
              <a:rPr lang="en-US" sz="3600" dirty="0" smtClean="0">
                <a:solidFill>
                  <a:srgbClr val="7030A0"/>
                </a:solidFill>
              </a:rPr>
              <a:t> </a:t>
            </a:r>
            <a:r>
              <a:rPr lang="en-US" sz="3600" dirty="0" err="1" smtClean="0">
                <a:solidFill>
                  <a:srgbClr val="7030A0"/>
                </a:solidFill>
              </a:rPr>
              <a:t>sẽ</a:t>
            </a:r>
            <a:r>
              <a:rPr lang="en-US" sz="3600" dirty="0" smtClean="0">
                <a:solidFill>
                  <a:srgbClr val="7030A0"/>
                </a:solidFill>
              </a:rPr>
              <a:t> </a:t>
            </a:r>
            <a:r>
              <a:rPr lang="en-US" sz="3600" dirty="0" err="1" smtClean="0">
                <a:solidFill>
                  <a:srgbClr val="7030A0"/>
                </a:solidFill>
              </a:rPr>
              <a:t>chạy</a:t>
            </a:r>
            <a:r>
              <a:rPr lang="en-US" sz="3600" dirty="0" smtClean="0">
                <a:solidFill>
                  <a:srgbClr val="7030A0"/>
                </a:solidFill>
              </a:rPr>
              <a:t> </a:t>
            </a:r>
            <a:r>
              <a:rPr lang="en-US" sz="3600" dirty="0" err="1" smtClean="0">
                <a:solidFill>
                  <a:srgbClr val="7030A0"/>
                </a:solidFill>
              </a:rPr>
              <a:t>lên</a:t>
            </a:r>
            <a:r>
              <a:rPr lang="en-US" sz="3600" dirty="0" smtClean="0">
                <a:solidFill>
                  <a:srgbClr val="7030A0"/>
                </a:solidFill>
              </a:rPr>
              <a:t> </a:t>
            </a:r>
            <a:r>
              <a:rPr lang="en-US" sz="3600" dirty="0" err="1" smtClean="0">
                <a:solidFill>
                  <a:srgbClr val="7030A0"/>
                </a:solidFill>
              </a:rPr>
              <a:t>tìm</a:t>
            </a:r>
            <a:r>
              <a:rPr lang="en-US" sz="3600" dirty="0" smtClean="0">
                <a:solidFill>
                  <a:srgbClr val="7030A0"/>
                </a:solidFill>
              </a:rPr>
              <a:t> </a:t>
            </a:r>
            <a:r>
              <a:rPr lang="en-US" sz="3600" dirty="0" err="1" smtClean="0">
                <a:solidFill>
                  <a:srgbClr val="7030A0"/>
                </a:solidFill>
              </a:rPr>
              <a:t>và</a:t>
            </a:r>
            <a:r>
              <a:rPr lang="en-US" sz="3600" dirty="0" smtClean="0">
                <a:solidFill>
                  <a:srgbClr val="7030A0"/>
                </a:solidFill>
              </a:rPr>
              <a:t> </a:t>
            </a:r>
            <a:r>
              <a:rPr lang="en-US" sz="3600" dirty="0" err="1" smtClean="0">
                <a:solidFill>
                  <a:srgbClr val="7030A0"/>
                </a:solidFill>
              </a:rPr>
              <a:t>gạch</a:t>
            </a:r>
            <a:r>
              <a:rPr lang="en-US" sz="3600" dirty="0" smtClean="0">
                <a:solidFill>
                  <a:srgbClr val="7030A0"/>
                </a:solidFill>
              </a:rPr>
              <a:t> </a:t>
            </a:r>
            <a:r>
              <a:rPr lang="en-US" sz="3600" dirty="0" err="1" smtClean="0">
                <a:solidFill>
                  <a:srgbClr val="7030A0"/>
                </a:solidFill>
              </a:rPr>
              <a:t>chân</a:t>
            </a:r>
            <a:r>
              <a:rPr lang="en-US" sz="3600" dirty="0" smtClean="0">
                <a:solidFill>
                  <a:srgbClr val="7030A0"/>
                </a:solidFill>
              </a:rPr>
              <a:t> </a:t>
            </a:r>
            <a:r>
              <a:rPr lang="en-US" sz="3600" dirty="0" err="1" smtClean="0">
                <a:solidFill>
                  <a:srgbClr val="7030A0"/>
                </a:solidFill>
              </a:rPr>
              <a:t>chữ</a:t>
            </a:r>
            <a:r>
              <a:rPr lang="en-US" sz="3600" dirty="0" smtClean="0">
                <a:solidFill>
                  <a:srgbClr val="7030A0"/>
                </a:solidFill>
              </a:rPr>
              <a:t> </a:t>
            </a:r>
            <a:r>
              <a:rPr lang="en-US" sz="3600" dirty="0" err="1" smtClean="0">
                <a:solidFill>
                  <a:srgbClr val="7030A0"/>
                </a:solidFill>
              </a:rPr>
              <a:t>cái</a:t>
            </a:r>
            <a:r>
              <a:rPr lang="en-US" sz="3600" dirty="0" smtClean="0">
                <a:solidFill>
                  <a:srgbClr val="7030A0"/>
                </a:solidFill>
              </a:rPr>
              <a:t> </a:t>
            </a:r>
            <a:r>
              <a:rPr lang="en-US" sz="3600" dirty="0" err="1" smtClean="0">
                <a:solidFill>
                  <a:srgbClr val="7030A0"/>
                </a:solidFill>
              </a:rPr>
              <a:t>e,ê</a:t>
            </a:r>
            <a:r>
              <a:rPr lang="en-US" sz="3600" dirty="0" smtClean="0">
                <a:solidFill>
                  <a:srgbClr val="7030A0"/>
                </a:solidFill>
              </a:rPr>
              <a:t> </a:t>
            </a:r>
            <a:r>
              <a:rPr lang="en-US" sz="3600" dirty="0" err="1" smtClean="0">
                <a:solidFill>
                  <a:srgbClr val="7030A0"/>
                </a:solidFill>
              </a:rPr>
              <a:t>có</a:t>
            </a:r>
            <a:r>
              <a:rPr lang="en-US" sz="3600" dirty="0" smtClean="0">
                <a:solidFill>
                  <a:srgbClr val="7030A0"/>
                </a:solidFill>
              </a:rPr>
              <a:t> </a:t>
            </a:r>
            <a:r>
              <a:rPr lang="en-US" sz="3600" dirty="0" err="1" smtClean="0">
                <a:solidFill>
                  <a:srgbClr val="7030A0"/>
                </a:solidFill>
              </a:rPr>
              <a:t>trong</a:t>
            </a:r>
            <a:r>
              <a:rPr lang="en-US" sz="3600" dirty="0" smtClean="0">
                <a:solidFill>
                  <a:srgbClr val="7030A0"/>
                </a:solidFill>
              </a:rPr>
              <a:t> </a:t>
            </a:r>
            <a:r>
              <a:rPr lang="en-US" sz="3600" dirty="0" err="1" smtClean="0">
                <a:solidFill>
                  <a:srgbClr val="7030A0"/>
                </a:solidFill>
              </a:rPr>
              <a:t>bài</a:t>
            </a:r>
            <a:r>
              <a:rPr lang="en-US" sz="3600" dirty="0" smtClean="0">
                <a:solidFill>
                  <a:srgbClr val="7030A0"/>
                </a:solidFill>
              </a:rPr>
              <a:t> </a:t>
            </a:r>
            <a:r>
              <a:rPr lang="en-US" sz="3600" dirty="0" err="1" smtClean="0">
                <a:solidFill>
                  <a:srgbClr val="7030A0"/>
                </a:solidFill>
              </a:rPr>
              <a:t>thơ</a:t>
            </a:r>
            <a:r>
              <a:rPr lang="en-US" sz="3600" dirty="0" smtClean="0">
                <a:solidFill>
                  <a:srgbClr val="7030A0"/>
                </a:solidFill>
              </a:rPr>
              <a:t>.</a:t>
            </a:r>
            <a:endParaRPr lang="en-US" sz="3600" dirty="0">
              <a:solidFill>
                <a:srgbClr val="7030A0"/>
              </a:solidFill>
            </a:endParaRPr>
          </a:p>
        </p:txBody>
      </p:sp>
      <p:pic>
        <p:nvPicPr>
          <p:cNvPr id="3" name="videoplayback (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1" y="3520336"/>
            <a:ext cx="1490134" cy="838200"/>
          </a:xfrm>
          <a:prstGeom prst="rect">
            <a:avLst/>
          </a:prstGeom>
        </p:spPr>
      </p:pic>
    </p:spTree>
    <p:extLst>
      <p:ext uri="{BB962C8B-B14F-4D97-AF65-F5344CB8AC3E}">
        <p14:creationId xmlns:p14="http://schemas.microsoft.com/office/powerpoint/2010/main" val="542112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21921"/>
            <a:ext cx="9144000" cy="6879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2438400"/>
            <a:ext cx="8229600" cy="1143000"/>
          </a:xfrm>
        </p:spPr>
        <p:txBody>
          <a:bodyPr>
            <a:normAutofit fontScale="90000"/>
          </a:bodyPr>
          <a:lstStyle/>
          <a:p>
            <a:pPr marL="0" marR="0">
              <a:spcBef>
                <a:spcPts val="0"/>
              </a:spcBef>
              <a:spcAft>
                <a:spcPts val="0"/>
              </a:spcAft>
            </a:pPr>
            <a:r>
              <a:rPr lang="en-US" dirty="0" smtClean="0">
                <a:solidFill>
                  <a:srgbClr val="FF0000"/>
                </a:solidFill>
              </a:rPr>
              <a:t>TC 2: </a:t>
            </a:r>
            <a:r>
              <a:rPr lang="en-US" dirty="0" err="1" smtClean="0">
                <a:solidFill>
                  <a:srgbClr val="FF0000"/>
                </a:solidFill>
              </a:rPr>
              <a:t>Đội</a:t>
            </a:r>
            <a:r>
              <a:rPr lang="en-US" dirty="0" smtClean="0">
                <a:solidFill>
                  <a:srgbClr val="FF0000"/>
                </a:solidFill>
              </a:rPr>
              <a:t> </a:t>
            </a:r>
            <a:r>
              <a:rPr lang="en-US" dirty="0" err="1" smtClean="0">
                <a:solidFill>
                  <a:srgbClr val="FF0000"/>
                </a:solidFill>
              </a:rPr>
              <a:t>nào</a:t>
            </a:r>
            <a:r>
              <a:rPr lang="en-US" dirty="0" smtClean="0">
                <a:solidFill>
                  <a:srgbClr val="FF0000"/>
                </a:solidFill>
              </a:rPr>
              <a:t> </a:t>
            </a:r>
            <a:r>
              <a:rPr lang="en-US" dirty="0" err="1" smtClean="0">
                <a:solidFill>
                  <a:srgbClr val="FF0000"/>
                </a:solidFill>
              </a:rPr>
              <a:t>nhanh</a:t>
            </a:r>
            <a:r>
              <a:rPr lang="en-US" dirty="0" smtClean="0">
                <a:solidFill>
                  <a:srgbClr val="FF0000"/>
                </a:solidFill>
              </a:rPr>
              <a:t> </a:t>
            </a:r>
            <a:r>
              <a:rPr lang="en-US" dirty="0" err="1" smtClean="0">
                <a:solidFill>
                  <a:srgbClr val="FF0000"/>
                </a:solidFill>
              </a:rPr>
              <a:t>hơn</a:t>
            </a:r>
            <a:r>
              <a:rPr lang="en-US" dirty="0" smtClean="0">
                <a:solidFill>
                  <a:srgbClr val="FF0000"/>
                </a:solidFill>
              </a:rPr>
              <a:t/>
            </a:r>
            <a:br>
              <a:rPr lang="en-US" dirty="0" smtClean="0">
                <a:solidFill>
                  <a:srgbClr val="FF0000"/>
                </a:solidFill>
              </a:rPr>
            </a:br>
            <a:r>
              <a:rPr lang="en-US" sz="3600" dirty="0">
                <a:solidFill>
                  <a:srgbClr val="7030A0"/>
                </a:solidFill>
                <a:latin typeface="Times New Roman"/>
                <a:ea typeface="Times New Roman"/>
              </a:rPr>
              <a:t>Chia </a:t>
            </a:r>
            <a:r>
              <a:rPr lang="en-US" sz="3600" dirty="0" err="1">
                <a:solidFill>
                  <a:srgbClr val="7030A0"/>
                </a:solidFill>
                <a:latin typeface="Times New Roman"/>
                <a:ea typeface="Times New Roman"/>
              </a:rPr>
              <a:t>trẻ</a:t>
            </a:r>
            <a:r>
              <a:rPr lang="en-US" sz="3600" dirty="0">
                <a:solidFill>
                  <a:srgbClr val="7030A0"/>
                </a:solidFill>
                <a:latin typeface="Times New Roman"/>
                <a:ea typeface="Times New Roman"/>
              </a:rPr>
              <a:t> 3 </a:t>
            </a:r>
            <a:r>
              <a:rPr lang="en-US" sz="3600" dirty="0" err="1">
                <a:solidFill>
                  <a:srgbClr val="7030A0"/>
                </a:solidFill>
                <a:latin typeface="Times New Roman"/>
                <a:ea typeface="Times New Roman"/>
              </a:rPr>
              <a:t>nhóm</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mỗi</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nhóm</a:t>
            </a:r>
            <a:r>
              <a:rPr lang="en-US" sz="3600" dirty="0">
                <a:solidFill>
                  <a:srgbClr val="7030A0"/>
                </a:solidFill>
                <a:latin typeface="Times New Roman"/>
                <a:ea typeface="Times New Roman"/>
              </a:rPr>
              <a:t> 1 </a:t>
            </a:r>
            <a:r>
              <a:rPr lang="en-US" sz="3600" dirty="0" err="1">
                <a:solidFill>
                  <a:srgbClr val="7030A0"/>
                </a:solidFill>
                <a:latin typeface="Times New Roman"/>
                <a:ea typeface="Times New Roman"/>
              </a:rPr>
              <a:t>tranh</a:t>
            </a:r>
            <a:r>
              <a:rPr lang="en-US" sz="3600" dirty="0">
                <a:solidFill>
                  <a:srgbClr val="7030A0"/>
                </a:solidFill>
                <a:latin typeface="Times New Roman"/>
                <a:ea typeface="Times New Roman"/>
              </a:rPr>
              <a:t> A3 </a:t>
            </a:r>
            <a:r>
              <a:rPr lang="en-US" sz="3600" dirty="0" err="1">
                <a:solidFill>
                  <a:srgbClr val="7030A0"/>
                </a:solidFill>
                <a:latin typeface="Times New Roman"/>
                <a:ea typeface="Times New Roman"/>
              </a:rPr>
              <a:t>trong</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đó</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có</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các</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thẻ</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từ</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nhiệm</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vụ</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của</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các</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nhóm</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ngồi</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tìm</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thảo</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luận</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và</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nối</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các</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chữ</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cái</a:t>
            </a:r>
            <a:r>
              <a:rPr lang="en-US" sz="3600" dirty="0">
                <a:solidFill>
                  <a:srgbClr val="7030A0"/>
                </a:solidFill>
                <a:latin typeface="Times New Roman"/>
                <a:ea typeface="Times New Roman"/>
              </a:rPr>
              <a:t> </a:t>
            </a:r>
            <a:r>
              <a:rPr lang="en-US" sz="3600" dirty="0" err="1" smtClean="0">
                <a:solidFill>
                  <a:srgbClr val="7030A0"/>
                </a:solidFill>
                <a:latin typeface="Times New Roman"/>
                <a:ea typeface="Times New Roman"/>
              </a:rPr>
              <a:t>s-x;g-y</a:t>
            </a:r>
            <a:r>
              <a:rPr lang="en-US" sz="3600" dirty="0" smtClean="0">
                <a:solidFill>
                  <a:srgbClr val="7030A0"/>
                </a:solidFill>
                <a:latin typeface="Times New Roman"/>
                <a:ea typeface="Times New Roman"/>
              </a:rPr>
              <a:t> </a:t>
            </a:r>
            <a:r>
              <a:rPr lang="en-US" sz="3600" dirty="0" err="1">
                <a:solidFill>
                  <a:srgbClr val="7030A0"/>
                </a:solidFill>
                <a:latin typeface="Times New Roman"/>
                <a:ea typeface="Times New Roman"/>
              </a:rPr>
              <a:t>về</a:t>
            </a:r>
            <a:r>
              <a:rPr lang="en-US" sz="3600" dirty="0">
                <a:solidFill>
                  <a:srgbClr val="7030A0"/>
                </a:solidFill>
                <a:latin typeface="Times New Roman"/>
                <a:ea typeface="Times New Roman"/>
              </a:rPr>
              <a:t> ô </a:t>
            </a:r>
            <a:r>
              <a:rPr lang="en-US" sz="3600" dirty="0" err="1">
                <a:solidFill>
                  <a:srgbClr val="7030A0"/>
                </a:solidFill>
                <a:latin typeface="Times New Roman"/>
                <a:ea typeface="Times New Roman"/>
              </a:rPr>
              <a:t>chữ</a:t>
            </a:r>
            <a:r>
              <a:rPr lang="en-US" sz="3600" dirty="0">
                <a:solidFill>
                  <a:srgbClr val="7030A0"/>
                </a:solidFill>
                <a:latin typeface="Times New Roman"/>
                <a:ea typeface="Times New Roman"/>
              </a:rPr>
              <a:t> ở </a:t>
            </a:r>
            <a:r>
              <a:rPr lang="en-US" sz="3600" dirty="0" err="1">
                <a:solidFill>
                  <a:srgbClr val="7030A0"/>
                </a:solidFill>
                <a:latin typeface="Times New Roman"/>
                <a:ea typeface="Times New Roman"/>
              </a:rPr>
              <a:t>giữa</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bài</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Kết</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thúc</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bản</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nhạc</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đội</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nào</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tìm</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và</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nối</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đúng</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nhiều</a:t>
            </a:r>
            <a:r>
              <a:rPr lang="en-US" sz="3600" dirty="0">
                <a:solidFill>
                  <a:srgbClr val="7030A0"/>
                </a:solidFill>
                <a:latin typeface="Times New Roman"/>
                <a:ea typeface="Times New Roman"/>
              </a:rPr>
              <a:t> </a:t>
            </a:r>
            <a:r>
              <a:rPr lang="en-US" sz="3600" dirty="0" err="1" smtClean="0">
                <a:solidFill>
                  <a:srgbClr val="7030A0"/>
                </a:solidFill>
                <a:latin typeface="Times New Roman"/>
                <a:ea typeface="Times New Roman"/>
              </a:rPr>
              <a:t>chữ</a:t>
            </a:r>
            <a:r>
              <a:rPr lang="en-US" sz="3600" dirty="0" smtClean="0">
                <a:solidFill>
                  <a:srgbClr val="7030A0"/>
                </a:solidFill>
                <a:latin typeface="Times New Roman"/>
                <a:ea typeface="Times New Roman"/>
              </a:rPr>
              <a:t> </a:t>
            </a:r>
            <a:r>
              <a:rPr lang="en-US" sz="3600" dirty="0" err="1">
                <a:solidFill>
                  <a:srgbClr val="7030A0"/>
                </a:solidFill>
                <a:latin typeface="Times New Roman"/>
                <a:ea typeface="Times New Roman"/>
              </a:rPr>
              <a:t>s-x;g-y</a:t>
            </a:r>
            <a:r>
              <a:rPr lang="en-US" sz="3600" dirty="0">
                <a:solidFill>
                  <a:srgbClr val="7030A0"/>
                </a:solidFill>
                <a:latin typeface="Times New Roman"/>
                <a:ea typeface="Times New Roman"/>
              </a:rPr>
              <a:t> </a:t>
            </a:r>
            <a:r>
              <a:rPr lang="en-US" sz="3600" dirty="0" err="1" smtClean="0">
                <a:solidFill>
                  <a:srgbClr val="7030A0"/>
                </a:solidFill>
                <a:latin typeface="Times New Roman"/>
                <a:ea typeface="Times New Roman"/>
              </a:rPr>
              <a:t>đội</a:t>
            </a:r>
            <a:r>
              <a:rPr lang="en-US" sz="3600" dirty="0" smtClean="0">
                <a:solidFill>
                  <a:srgbClr val="7030A0"/>
                </a:solidFill>
                <a:latin typeface="Times New Roman"/>
                <a:ea typeface="Times New Roman"/>
              </a:rPr>
              <a:t> </a:t>
            </a:r>
            <a:r>
              <a:rPr lang="en-US" sz="3600" dirty="0" err="1">
                <a:solidFill>
                  <a:srgbClr val="7030A0"/>
                </a:solidFill>
                <a:latin typeface="Times New Roman"/>
                <a:ea typeface="Times New Roman"/>
              </a:rPr>
              <a:t>đó</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giành</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chiến</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thắng</a:t>
            </a:r>
            <a:r>
              <a:rPr lang="en-US" sz="3600" dirty="0">
                <a:solidFill>
                  <a:srgbClr val="7030A0"/>
                </a:solidFill>
                <a:latin typeface="Times New Roman"/>
                <a:ea typeface="Times New Roman"/>
              </a:rPr>
              <a:t>.</a:t>
            </a:r>
            <a:r>
              <a:rPr lang="en-US" sz="3100" dirty="0">
                <a:solidFill>
                  <a:srgbClr val="7030A0"/>
                </a:solidFill>
                <a:latin typeface="Times New Roman"/>
                <a:ea typeface="Times New Roman"/>
              </a:rPr>
              <a:t/>
            </a:r>
            <a:br>
              <a:rPr lang="en-US" sz="3100" dirty="0">
                <a:solidFill>
                  <a:srgbClr val="7030A0"/>
                </a:solidFill>
                <a:latin typeface="Times New Roman"/>
                <a:ea typeface="Times New Roman"/>
              </a:rPr>
            </a:br>
            <a:endParaRPr lang="en-US" sz="3600" dirty="0">
              <a:solidFill>
                <a:srgbClr val="7030A0"/>
              </a:solidFill>
            </a:endParaRPr>
          </a:p>
        </p:txBody>
      </p:sp>
      <p:pic>
        <p:nvPicPr>
          <p:cNvPr id="4" name="NangSom-XuanNghi_4eqm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5105400"/>
            <a:ext cx="609600" cy="609600"/>
          </a:xfrm>
          <a:prstGeom prst="rect">
            <a:avLst/>
          </a:prstGeom>
        </p:spPr>
      </p:pic>
    </p:spTree>
    <p:extLst>
      <p:ext uri="{BB962C8B-B14F-4D97-AF65-F5344CB8AC3E}">
        <p14:creationId xmlns:p14="http://schemas.microsoft.com/office/powerpoint/2010/main" val="35077386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76200"/>
            <a:ext cx="918482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3200"/>
            <a:ext cx="8229600" cy="1143000"/>
          </a:xfrm>
        </p:spPr>
        <p:txBody>
          <a:bodyPr>
            <a:normAutofit fontScale="90000"/>
          </a:bodyPr>
          <a:lstStyle/>
          <a:p>
            <a:pPr marL="0" marR="0">
              <a:spcBef>
                <a:spcPts val="0"/>
              </a:spcBef>
              <a:spcAft>
                <a:spcPts val="0"/>
              </a:spcAft>
            </a:pPr>
            <a:r>
              <a:rPr lang="en-US" dirty="0" smtClean="0">
                <a:solidFill>
                  <a:srgbClr val="FF0000"/>
                </a:solidFill>
              </a:rPr>
              <a:t>TC3: </a:t>
            </a:r>
            <a:r>
              <a:rPr lang="en-US" dirty="0" err="1" smtClean="0">
                <a:solidFill>
                  <a:srgbClr val="FF0000"/>
                </a:solidFill>
              </a:rPr>
              <a:t>Nhanh</a:t>
            </a:r>
            <a:r>
              <a:rPr lang="en-US" dirty="0" smtClean="0">
                <a:solidFill>
                  <a:srgbClr val="FF0000"/>
                </a:solidFill>
              </a:rPr>
              <a:t> </a:t>
            </a:r>
            <a:r>
              <a:rPr lang="en-US" dirty="0" err="1" smtClean="0">
                <a:solidFill>
                  <a:srgbClr val="FF0000"/>
                </a:solidFill>
              </a:rPr>
              <a:t>nhanh</a:t>
            </a:r>
            <a:r>
              <a:rPr lang="en-US" dirty="0" smtClean="0">
                <a:solidFill>
                  <a:srgbClr val="FF0000"/>
                </a:solidFill>
              </a:rPr>
              <a:t>, </a:t>
            </a:r>
            <a:r>
              <a:rPr lang="en-US" dirty="0" err="1" smtClean="0">
                <a:solidFill>
                  <a:srgbClr val="FF0000"/>
                </a:solidFill>
              </a:rPr>
              <a:t>khéokhéo</a:t>
            </a:r>
            <a:r>
              <a:rPr lang="en-US" dirty="0" smtClean="0">
                <a:solidFill>
                  <a:srgbClr val="FF0000"/>
                </a:solidFill>
              </a:rPr>
              <a:t/>
            </a:r>
            <a:br>
              <a:rPr lang="en-US" dirty="0" smtClean="0">
                <a:solidFill>
                  <a:srgbClr val="FF0000"/>
                </a:solidFill>
              </a:rPr>
            </a:br>
            <a:r>
              <a:rPr lang="pt-BR" sz="3100" dirty="0">
                <a:solidFill>
                  <a:srgbClr val="7030A0"/>
                </a:solidFill>
                <a:latin typeface="Times New Roman"/>
                <a:ea typeface="Times New Roman"/>
              </a:rPr>
              <a:t>Cách chơi:</a:t>
            </a:r>
            <a:r>
              <a:rPr lang="en-US" sz="3100" dirty="0">
                <a:solidFill>
                  <a:srgbClr val="7030A0"/>
                </a:solidFill>
                <a:latin typeface="Times New Roman"/>
                <a:ea typeface="Times New Roman"/>
              </a:rPr>
              <a:t> 4 </a:t>
            </a:r>
            <a:r>
              <a:rPr lang="en-US" sz="3100" dirty="0" err="1">
                <a:solidFill>
                  <a:srgbClr val="7030A0"/>
                </a:solidFill>
                <a:latin typeface="Times New Roman"/>
                <a:ea typeface="Times New Roman"/>
              </a:rPr>
              <a:t>đôi</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đứng</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thành</a:t>
            </a:r>
            <a:r>
              <a:rPr lang="en-US" sz="3100" dirty="0">
                <a:solidFill>
                  <a:srgbClr val="7030A0"/>
                </a:solidFill>
                <a:latin typeface="Times New Roman"/>
                <a:ea typeface="Times New Roman"/>
              </a:rPr>
              <a:t> 4 </a:t>
            </a:r>
            <a:r>
              <a:rPr lang="en-US" sz="3100" dirty="0" err="1">
                <a:solidFill>
                  <a:srgbClr val="7030A0"/>
                </a:solidFill>
                <a:latin typeface="Times New Roman"/>
                <a:ea typeface="Times New Roman"/>
              </a:rPr>
              <a:t>hàng</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dọc</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bạn</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đầu</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hàng</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dùng</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thìa</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múc</a:t>
            </a:r>
            <a:r>
              <a:rPr lang="en-US" sz="3100" dirty="0">
                <a:solidFill>
                  <a:srgbClr val="7030A0"/>
                </a:solidFill>
                <a:latin typeface="Times New Roman"/>
                <a:ea typeface="Times New Roman"/>
              </a:rPr>
              <a:t> 1 </a:t>
            </a:r>
            <a:r>
              <a:rPr lang="en-US" sz="3100" dirty="0" err="1">
                <a:solidFill>
                  <a:srgbClr val="7030A0"/>
                </a:solidFill>
                <a:latin typeface="Times New Roman"/>
                <a:ea typeface="Times New Roman"/>
              </a:rPr>
              <a:t>quả</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bóng</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có</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chữ</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cái</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theo</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yêu</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cầu</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của</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đội</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mình</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đi</a:t>
            </a:r>
            <a:r>
              <a:rPr lang="en-US" sz="3100" dirty="0">
                <a:solidFill>
                  <a:srgbClr val="7030A0"/>
                </a:solidFill>
                <a:latin typeface="Times New Roman"/>
                <a:ea typeface="Times New Roman"/>
              </a:rPr>
              <a:t> qua </a:t>
            </a:r>
            <a:r>
              <a:rPr lang="en-US" sz="3100" dirty="0" err="1">
                <a:solidFill>
                  <a:srgbClr val="7030A0"/>
                </a:solidFill>
                <a:latin typeface="Times New Roman"/>
                <a:ea typeface="Times New Roman"/>
              </a:rPr>
              <a:t>các</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chướng</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ngại</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vật</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lên</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bỏ</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vào</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rổ</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của</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đội</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mình</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Sau</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đó</a:t>
            </a:r>
            <a:r>
              <a:rPr lang="en-US" sz="3100" dirty="0">
                <a:solidFill>
                  <a:srgbClr val="7030A0"/>
                </a:solidFill>
                <a:latin typeface="Times New Roman"/>
                <a:ea typeface="Times New Roman"/>
              </a:rPr>
              <a:t> quay </a:t>
            </a:r>
            <a:r>
              <a:rPr lang="en-US" sz="3100" dirty="0" err="1">
                <a:solidFill>
                  <a:srgbClr val="7030A0"/>
                </a:solidFill>
                <a:latin typeface="Times New Roman"/>
                <a:ea typeface="Times New Roman"/>
              </a:rPr>
              <a:t>về</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đưa</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thì</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cho</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bạn</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đầu</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hàng</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tiếp</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theo.</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Chơi</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theo</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hình</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thức</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tiếp</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sức</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kết</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thúc</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đội</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nào</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lấy</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được</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bóng</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có</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chữ</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cái</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đúng</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đội</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đó</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giành</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chiến</a:t>
            </a:r>
            <a:r>
              <a:rPr lang="en-US" sz="3100" dirty="0">
                <a:solidFill>
                  <a:srgbClr val="7030A0"/>
                </a:solidFill>
                <a:latin typeface="Times New Roman"/>
                <a:ea typeface="Times New Roman"/>
              </a:rPr>
              <a:t> </a:t>
            </a:r>
            <a:r>
              <a:rPr lang="en-US" sz="3100" dirty="0" err="1">
                <a:solidFill>
                  <a:srgbClr val="7030A0"/>
                </a:solidFill>
                <a:latin typeface="Times New Roman"/>
                <a:ea typeface="Times New Roman"/>
              </a:rPr>
              <a:t>thắng</a:t>
            </a:r>
            <a:r>
              <a:rPr lang="en-US" sz="2700" dirty="0">
                <a:solidFill>
                  <a:srgbClr val="7030A0"/>
                </a:solidFill>
                <a:latin typeface="Times New Roman"/>
                <a:ea typeface="Times New Roman"/>
              </a:rPr>
              <a:t/>
            </a:r>
            <a:br>
              <a:rPr lang="en-US" sz="2700" dirty="0">
                <a:solidFill>
                  <a:srgbClr val="7030A0"/>
                </a:solidFill>
                <a:latin typeface="Times New Roman"/>
                <a:ea typeface="Times New Roman"/>
              </a:rPr>
            </a:br>
            <a:endParaRPr lang="en-US" dirty="0">
              <a:solidFill>
                <a:srgbClr val="7030A0"/>
              </a:solidFill>
            </a:endParaRPr>
          </a:p>
        </p:txBody>
      </p:sp>
      <p:pic>
        <p:nvPicPr>
          <p:cNvPr id="4" name="LopChungMinh-XuanMai-265996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30666" y="5257800"/>
            <a:ext cx="609600" cy="609600"/>
          </a:xfrm>
          <a:prstGeom prst="rect">
            <a:avLst/>
          </a:prstGeom>
        </p:spPr>
      </p:pic>
    </p:spTree>
    <p:extLst>
      <p:ext uri="{BB962C8B-B14F-4D97-AF65-F5344CB8AC3E}">
        <p14:creationId xmlns:p14="http://schemas.microsoft.com/office/powerpoint/2010/main" val="3921557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8482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6156" y="1776608"/>
            <a:ext cx="8229600" cy="1143000"/>
          </a:xfrm>
        </p:spPr>
        <p:txBody>
          <a:bodyPr>
            <a:normAutofit fontScale="90000"/>
          </a:bodyPr>
          <a:lstStyle/>
          <a:p>
            <a:pPr marL="0" marR="0">
              <a:spcBef>
                <a:spcPts val="0"/>
              </a:spcBef>
              <a:spcAft>
                <a:spcPts val="0"/>
              </a:spcAft>
            </a:pPr>
            <a:r>
              <a:rPr lang="en-US" dirty="0" smtClean="0">
                <a:solidFill>
                  <a:srgbClr val="FF0000"/>
                </a:solidFill>
              </a:rPr>
              <a:t>TC4: </a:t>
            </a:r>
            <a:r>
              <a:rPr lang="en-US" dirty="0" err="1" smtClean="0">
                <a:solidFill>
                  <a:srgbClr val="FF0000"/>
                </a:solidFill>
              </a:rPr>
              <a:t>Xúc</a:t>
            </a:r>
            <a:r>
              <a:rPr lang="en-US" dirty="0" smtClean="0">
                <a:solidFill>
                  <a:srgbClr val="FF0000"/>
                </a:solidFill>
              </a:rPr>
              <a:t> </a:t>
            </a:r>
            <a:r>
              <a:rPr lang="en-US" dirty="0" err="1" smtClean="0">
                <a:solidFill>
                  <a:srgbClr val="FF0000"/>
                </a:solidFill>
              </a:rPr>
              <a:t>xắc</a:t>
            </a:r>
            <a:r>
              <a:rPr lang="en-US" dirty="0" smtClean="0">
                <a:solidFill>
                  <a:srgbClr val="FF0000"/>
                </a:solidFill>
              </a:rPr>
              <a:t> </a:t>
            </a:r>
            <a:r>
              <a:rPr lang="en-US" dirty="0" err="1" smtClean="0">
                <a:solidFill>
                  <a:srgbClr val="FF0000"/>
                </a:solidFill>
              </a:rPr>
              <a:t>lăn</a:t>
            </a:r>
            <a:r>
              <a:rPr lang="en-US" dirty="0" smtClean="0">
                <a:solidFill>
                  <a:srgbClr val="FF0000"/>
                </a:solidFill>
              </a:rPr>
              <a:t> </a:t>
            </a:r>
            <a:r>
              <a:rPr lang="en-US" dirty="0" err="1" smtClean="0">
                <a:solidFill>
                  <a:srgbClr val="FF0000"/>
                </a:solidFill>
              </a:rPr>
              <a:t>lăn</a:t>
            </a:r>
            <a:r>
              <a:rPr lang="en-US" dirty="0" smtClean="0">
                <a:solidFill>
                  <a:srgbClr val="FF0000"/>
                </a:solidFill>
              </a:rPr>
              <a:t/>
            </a:r>
            <a:br>
              <a:rPr lang="en-US" dirty="0" smtClean="0">
                <a:solidFill>
                  <a:srgbClr val="FF0000"/>
                </a:solidFill>
              </a:rPr>
            </a:br>
            <a:r>
              <a:rPr lang="en-US" sz="3600" dirty="0">
                <a:solidFill>
                  <a:srgbClr val="7030A0"/>
                </a:solidFill>
                <a:latin typeface="Times New Roman"/>
                <a:ea typeface="Times New Roman"/>
              </a:rPr>
              <a:t>Chia </a:t>
            </a:r>
            <a:r>
              <a:rPr lang="en-US" sz="3600" dirty="0" err="1">
                <a:solidFill>
                  <a:srgbClr val="7030A0"/>
                </a:solidFill>
                <a:latin typeface="Times New Roman"/>
                <a:ea typeface="Times New Roman"/>
              </a:rPr>
              <a:t>trẻ</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thành</a:t>
            </a:r>
            <a:r>
              <a:rPr lang="en-US" sz="3600" dirty="0">
                <a:solidFill>
                  <a:srgbClr val="7030A0"/>
                </a:solidFill>
                <a:latin typeface="Times New Roman"/>
                <a:ea typeface="Times New Roman"/>
              </a:rPr>
              <a:t> 2 </a:t>
            </a:r>
            <a:r>
              <a:rPr lang="en-US" sz="3600" dirty="0" err="1">
                <a:solidFill>
                  <a:srgbClr val="7030A0"/>
                </a:solidFill>
                <a:latin typeface="Times New Roman"/>
                <a:ea typeface="Times New Roman"/>
              </a:rPr>
              <a:t>hàng</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dọc</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bạn</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đầu</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hàng</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tung</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xúc</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xắc</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chữ</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nào</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xuất</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hiện</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phía</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mặt</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trên</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trẻ</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bật</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liên</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tục</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đến</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chỗ</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có</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chữ</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cái</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đó</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và</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phát</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âm</a:t>
            </a:r>
            <a:r>
              <a:rPr lang="en-US" sz="3600" dirty="0">
                <a:solidFill>
                  <a:srgbClr val="7030A0"/>
                </a:solidFill>
                <a:latin typeface="Times New Roman"/>
                <a:ea typeface="Times New Roman"/>
              </a:rPr>
              <a:t> to </a:t>
            </a:r>
            <a:r>
              <a:rPr lang="en-US" sz="3600" dirty="0" err="1">
                <a:solidFill>
                  <a:srgbClr val="7030A0"/>
                </a:solidFill>
                <a:latin typeface="Times New Roman"/>
                <a:ea typeface="Times New Roman"/>
              </a:rPr>
              <a:t>chữ</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cái</a:t>
            </a:r>
            <a:r>
              <a:rPr lang="en-US" sz="3600" dirty="0">
                <a:solidFill>
                  <a:srgbClr val="7030A0"/>
                </a:solidFill>
                <a:latin typeface="Times New Roman"/>
                <a:ea typeface="Times New Roman"/>
              </a:rPr>
              <a:t> </a:t>
            </a:r>
            <a:r>
              <a:rPr lang="en-US" sz="3600" dirty="0" err="1">
                <a:solidFill>
                  <a:srgbClr val="7030A0"/>
                </a:solidFill>
                <a:latin typeface="Times New Roman"/>
                <a:ea typeface="Times New Roman"/>
              </a:rPr>
              <a:t>đó</a:t>
            </a:r>
            <a:r>
              <a:rPr lang="en-US" sz="3600" dirty="0">
                <a:solidFill>
                  <a:srgbClr val="7030A0"/>
                </a:solidFill>
                <a:latin typeface="Times New Roman"/>
                <a:ea typeface="Times New Roman"/>
              </a:rPr>
              <a:t>.</a:t>
            </a:r>
            <a:r>
              <a:rPr lang="en-US" sz="3100" dirty="0">
                <a:solidFill>
                  <a:srgbClr val="7030A0"/>
                </a:solidFill>
                <a:latin typeface="Times New Roman"/>
                <a:ea typeface="Times New Roman"/>
              </a:rPr>
              <a:t/>
            </a:r>
            <a:br>
              <a:rPr lang="en-US" sz="3100" dirty="0">
                <a:solidFill>
                  <a:srgbClr val="7030A0"/>
                </a:solidFill>
                <a:latin typeface="Times New Roman"/>
                <a:ea typeface="Times New Roman"/>
              </a:rPr>
            </a:br>
            <a:endParaRPr lang="en-US" sz="3600" dirty="0">
              <a:solidFill>
                <a:srgbClr val="7030A0"/>
              </a:solidFill>
            </a:endParaRPr>
          </a:p>
        </p:txBody>
      </p:sp>
      <p:pic>
        <p:nvPicPr>
          <p:cNvPr id="4" name="Nhạc VỀ BÀN CHƠ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818351"/>
            <a:ext cx="609600" cy="609600"/>
          </a:xfrm>
          <a:prstGeom prst="rect">
            <a:avLst/>
          </a:prstGeom>
        </p:spPr>
      </p:pic>
    </p:spTree>
    <p:extLst>
      <p:ext uri="{BB962C8B-B14F-4D97-AF65-F5344CB8AC3E}">
        <p14:creationId xmlns:p14="http://schemas.microsoft.com/office/powerpoint/2010/main" val="3183086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2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1149</TotalTime>
  <Words>79</Words>
  <Application>Microsoft Office PowerPoint</Application>
  <PresentationFormat>On-screen Show (4:3)</PresentationFormat>
  <Paragraphs>15</Paragraphs>
  <Slides>6</Slides>
  <Notes>0</Notes>
  <HiddenSlides>0</HiddenSlides>
  <MMClips>4</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Ổn định tổ chức: Chơi chiếc hộp bí mật</vt:lpstr>
      <vt:lpstr>TC 1: Ai tinh mắt - Cách chơi: Chia trẻ thành 3 đội và lầ lượt từng bạn ở mỗi đội sẽ chạy lên tìm và gạch chân chữ cái e,ê có trong bài thơ.</vt:lpstr>
      <vt:lpstr>TC 2: Đội nào nhanh hơn Chia trẻ 3 nhóm, mỗi nhóm 1 tranh A3 trong đó có các thẻ từ, nhiệm vụ của các nhóm ngồi tìm, thảo luận và nối các chữ cái s-x;g-y về ô chữ ở giữa bài. Kết thúc bản nhạc, đội nào tìm và nối đúng nhiều chữ s-x;g-y đội đó giành chiến thắng. </vt:lpstr>
      <vt:lpstr>TC3: Nhanh nhanh, khéokhéo Cách chơi: 4 đôi đứng thành 4 hàng dọc, bạn đầu hàng dùng thìa múc 1 quả bóng có chữ cái theo yêu cầu của đội mình đi qua các chướng ngại vật lên bỏ vào rổ của đội mình. Sau đó quay về đưa thì cho bạn đầu hàng tiếp theo. Chơi theo hình thức tiếp sức, kết thúc đội nào lấy được bóng có chữ cái đúng đội đó giành chiến thắng </vt:lpstr>
      <vt:lpstr>TC4: Xúc xắc lăn lăn Chia trẻ thành 2 hàng dọc, bạn đầu hàng tung xúc xắc, chữ nào xuất hiện phía mặt trên trẻ bật liên tục đến chỗ có chữ cái đó và phát âm to chữ cái đó.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Welcome</dc:creator>
  <cp:lastModifiedBy>Welcome</cp:lastModifiedBy>
  <cp:revision>63</cp:revision>
  <dcterms:created xsi:type="dcterms:W3CDTF">2017-11-07T05:57:17Z</dcterms:created>
  <dcterms:modified xsi:type="dcterms:W3CDTF">2019-05-18T06:52:55Z</dcterms:modified>
</cp:coreProperties>
</file>