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34278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292855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4949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C21BC-F1A9-4FF0-A22A-4DE03A455992}"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31238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EC21BC-F1A9-4FF0-A22A-4DE03A455992}"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54886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EC21BC-F1A9-4FF0-A22A-4DE03A455992}"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411095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EC21BC-F1A9-4FF0-A22A-4DE03A455992}"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57385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EC21BC-F1A9-4FF0-A22A-4DE03A455992}"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9084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C21BC-F1A9-4FF0-A22A-4DE03A455992}"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32726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C21BC-F1A9-4FF0-A22A-4DE03A455992}"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324957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C21BC-F1A9-4FF0-A22A-4DE03A455992}"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1A761-AA08-47CA-AB50-EA1042C1333D}" type="slidenum">
              <a:rPr lang="en-US" smtClean="0"/>
              <a:t>‹#›</a:t>
            </a:fld>
            <a:endParaRPr lang="en-US"/>
          </a:p>
        </p:txBody>
      </p:sp>
    </p:spTree>
    <p:extLst>
      <p:ext uri="{BB962C8B-B14F-4D97-AF65-F5344CB8AC3E}">
        <p14:creationId xmlns:p14="http://schemas.microsoft.com/office/powerpoint/2010/main" val="13169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C21BC-F1A9-4FF0-A22A-4DE03A455992}" type="datetimeFigureOut">
              <a:rPr lang="en-US" smtClean="0"/>
              <a:t>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1A761-AA08-47CA-AB50-EA1042C1333D}" type="slidenum">
              <a:rPr lang="en-US" smtClean="0"/>
              <a:t>‹#›</a:t>
            </a:fld>
            <a:endParaRPr lang="en-US"/>
          </a:p>
        </p:txBody>
      </p:sp>
    </p:spTree>
    <p:extLst>
      <p:ext uri="{BB962C8B-B14F-4D97-AF65-F5344CB8AC3E}">
        <p14:creationId xmlns:p14="http://schemas.microsoft.com/office/powerpoint/2010/main" val="298258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1440" y="1434281"/>
            <a:ext cx="8135517" cy="3428999"/>
          </a:xfrm>
        </p:spPr>
        <p:txBody>
          <a:bodyPr anchor="ctr">
            <a:noAutofit/>
          </a:bodyPr>
          <a:lstStyle/>
          <a:p>
            <a:pPr algn="ct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Khám</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món</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tết</a:t>
            </a:r>
            <a:endPar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16408" y="2820627"/>
            <a:ext cx="6992471" cy="3429001"/>
          </a:xfrm>
        </p:spPr>
        <p:txBody>
          <a:bodyPr anchor="ctr">
            <a:normAutofit/>
          </a:bodyPr>
          <a:lstStyle/>
          <a:p>
            <a:pPr marL="0" indent="0" algn="ctr">
              <a:buNone/>
            </a:pPr>
            <a:endParaRPr lang="en-US"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endParaRPr>
          </a:p>
          <a:p>
            <a:pPr marL="0" indent="0" algn="ctr">
              <a:buNone/>
            </a:pPr>
            <a:r>
              <a:rPr lang="en-US" sz="4800" b="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Lớp</a:t>
            </a:r>
            <a:r>
              <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B3</a:t>
            </a:r>
            <a:endParaRPr lang="en-US" sz="48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itle 1"/>
          <p:cNvSpPr txBox="1">
            <a:spLocks/>
          </p:cNvSpPr>
          <p:nvPr/>
        </p:nvSpPr>
        <p:spPr>
          <a:xfrm>
            <a:off x="423466" y="-1028700"/>
            <a:ext cx="10721399" cy="3428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 GIÁO DỤC VÀ ĐÀO TẠO QUẬN LONG BIÊN</a:t>
            </a:r>
          </a:p>
          <a:p>
            <a:pPr algn="ct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HOA SỮA</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67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4000" b="1" dirty="0" smtClean="0">
                <a:solidFill>
                  <a:schemeClr val="bg1"/>
                </a:solidFill>
                <a:effectLst>
                  <a:outerShdw blurRad="38100" dist="38100" dir="2700000" algn="tl">
                    <a:srgbClr val="000000">
                      <a:alpha val="43137"/>
                    </a:srgbClr>
                  </a:outerShdw>
                </a:effectLst>
                <a:latin typeface="+mj-lt"/>
              </a:rPr>
              <a:t>Bánh tổ: Là sự kết hợp tinh tế của mè, gừng, đường đen và gạo nếp, khi thưởng thức, bánh tổ có thể được xắt ra thành từng miếng để dùng ngay hoặc nướng bánh trên bếp than hồng cho mềm hay đem chiên với dầu đậu phộng cũng rất ngon.</a:t>
            </a:r>
            <a:endParaRPr lang="en-US" sz="4000" b="1" dirty="0">
              <a:solidFill>
                <a:schemeClr val="bg1"/>
              </a:solidFill>
              <a:effectLst>
                <a:outerShdw blurRad="38100" dist="38100" dir="2700000" algn="tl">
                  <a:srgbClr val="000000">
                    <a:alpha val="43137"/>
                  </a:srgbClr>
                </a:outerShdw>
              </a:effectLst>
              <a:latin typeface="+mj-lt"/>
            </a:endParaRPr>
          </a:p>
        </p:txBody>
      </p:sp>
      <p:pic>
        <p:nvPicPr>
          <p:cNvPr id="10242" name="Picture 2" descr="Kết quả hình ảnh cho Bánh t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40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lgn="just">
              <a:buNone/>
            </a:pPr>
            <a:r>
              <a:rPr lang="vi-VN" sz="4400" b="1" dirty="0" smtClean="0">
                <a:solidFill>
                  <a:schemeClr val="bg1"/>
                </a:solidFill>
                <a:effectLst>
                  <a:outerShdw blurRad="38100" dist="38100" dir="2700000" algn="tl">
                    <a:srgbClr val="000000">
                      <a:alpha val="43137"/>
                    </a:srgbClr>
                  </a:outerShdw>
                </a:effectLst>
                <a:latin typeface="+mj-lt"/>
              </a:rPr>
              <a:t>Dưa món: Là sự kết hợp của nhiều loại nguyên liệu khác nhau như củ kiệu, củ cải, dưa leo, đu đủ, cà rốt… ngâm chua mặn, dưa món là một món ăn ngày Tết không thể thiếu trên mâm cỗ của những người dân miền Trung.</a:t>
            </a:r>
            <a:endParaRPr lang="en-US" sz="4400" b="1" dirty="0">
              <a:solidFill>
                <a:schemeClr val="bg1"/>
              </a:solidFill>
              <a:effectLst>
                <a:outerShdw blurRad="38100" dist="38100" dir="2700000" algn="tl">
                  <a:srgbClr val="000000">
                    <a:alpha val="43137"/>
                  </a:srgbClr>
                </a:outerShdw>
              </a:effectLst>
              <a:latin typeface="+mj-lt"/>
            </a:endParaRPr>
          </a:p>
        </p:txBody>
      </p:sp>
      <p:pic>
        <p:nvPicPr>
          <p:cNvPr id="11266" name="Picture 2" descr="Kết quả hình ảnh cho dưa m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7" y="0"/>
            <a:ext cx="6117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4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anim calcmode="lin" valueType="num">
                                      <p:cBhvr>
                                        <p:cTn id="15"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2000"/>
                                        <p:tgtEl>
                                          <p:spTgt spid="11266"/>
                                        </p:tgtEl>
                                      </p:cBhvr>
                                    </p:animEffect>
                                    <p:anim calcmode="lin" valueType="num">
                                      <p:cBhvr>
                                        <p:cTn id="22" dur="2000" fill="hold"/>
                                        <p:tgtEl>
                                          <p:spTgt spid="11266"/>
                                        </p:tgtEl>
                                        <p:attrNameLst>
                                          <p:attrName>ppt_w</p:attrName>
                                        </p:attrNameLst>
                                      </p:cBhvr>
                                      <p:tavLst>
                                        <p:tav tm="0" fmla="#ppt_w*sin(2.5*pi*$)">
                                          <p:val>
                                            <p:fltVal val="0"/>
                                          </p:val>
                                        </p:tav>
                                        <p:tav tm="100000">
                                          <p:val>
                                            <p:fltVal val="1"/>
                                          </p:val>
                                        </p:tav>
                                      </p:tavLst>
                                    </p:anim>
                                    <p:anim calcmode="lin" valueType="num">
                                      <p:cBhvr>
                                        <p:cTn id="23" dur="2000" fill="hold"/>
                                        <p:tgtEl>
                                          <p:spTgt spid="112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buNone/>
            </a:pPr>
            <a:r>
              <a:rPr lang="vi-VN" sz="4000" b="1" dirty="0" smtClean="0">
                <a:solidFill>
                  <a:schemeClr val="bg1"/>
                </a:solidFill>
                <a:effectLst>
                  <a:outerShdw blurRad="38100" dist="38100" dir="2700000" algn="tl">
                    <a:srgbClr val="000000">
                      <a:alpha val="43137"/>
                    </a:srgbClr>
                  </a:outerShdw>
                </a:effectLst>
                <a:latin typeface="+mj-lt"/>
              </a:rPr>
              <a:t>Bánh tét: Cũng được gói thành hình trụ dài giống như bánh tét ở miền Trung nhưng bánh tét miền Nam lại có chút khác biệt khi có 2 loại nhân mặn và ngọt. Người dân miền Nam thường gói bánh tét trước Tết khoảng 10 ngày để cúng tổ tiên cũng như làm quà biếu Tết.</a:t>
            </a:r>
            <a:endParaRPr lang="en-US" sz="4000" b="1" dirty="0">
              <a:solidFill>
                <a:schemeClr val="bg1"/>
              </a:solidFill>
              <a:effectLst>
                <a:outerShdw blurRad="38100" dist="38100" dir="2700000" algn="tl">
                  <a:srgbClr val="000000">
                    <a:alpha val="43137"/>
                  </a:srgbClr>
                </a:outerShdw>
              </a:effectLst>
              <a:latin typeface="+mj-lt"/>
            </a:endParaRPr>
          </a:p>
        </p:txBody>
      </p:sp>
      <p:pic>
        <p:nvPicPr>
          <p:cNvPr id="12290" name="Picture 2" descr="Kết quả hình ảnh cho bánh tét mặ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7" y="0"/>
            <a:ext cx="61170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ết quả hình ảnh cho bánh tét ngọ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749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72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80">
                                          <p:stCondLst>
                                            <p:cond delay="0"/>
                                          </p:stCondLst>
                                        </p:cTn>
                                        <p:tgtEl>
                                          <p:spTgt spid="5">
                                            <p:txEl>
                                              <p:pRg st="0" end="0"/>
                                            </p:txEl>
                                          </p:spTgt>
                                        </p:tgtEl>
                                      </p:cBhvr>
                                    </p:animEffect>
                                    <p:anim calcmode="lin" valueType="num">
                                      <p:cBhvr>
                                        <p:cTn id="2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0" end="0"/>
                                            </p:txEl>
                                          </p:spTgt>
                                        </p:tgtEl>
                                      </p:cBhvr>
                                      <p:to x="100000" y="60000"/>
                                    </p:animScale>
                                    <p:animScale>
                                      <p:cBhvr>
                                        <p:cTn id="32" dur="166" decel="50000">
                                          <p:stCondLst>
                                            <p:cond delay="676"/>
                                          </p:stCondLst>
                                        </p:cTn>
                                        <p:tgtEl>
                                          <p:spTgt spid="5">
                                            <p:txEl>
                                              <p:pRg st="0" end="0"/>
                                            </p:txEl>
                                          </p:spTgt>
                                        </p:tgtEl>
                                      </p:cBhvr>
                                      <p:to x="100000" y="100000"/>
                                    </p:animScale>
                                    <p:animScale>
                                      <p:cBhvr>
                                        <p:cTn id="33" dur="26">
                                          <p:stCondLst>
                                            <p:cond delay="1312"/>
                                          </p:stCondLst>
                                        </p:cTn>
                                        <p:tgtEl>
                                          <p:spTgt spid="5">
                                            <p:txEl>
                                              <p:pRg st="0" end="0"/>
                                            </p:txEl>
                                          </p:spTgt>
                                        </p:tgtEl>
                                      </p:cBhvr>
                                      <p:to x="100000" y="80000"/>
                                    </p:animScale>
                                    <p:animScale>
                                      <p:cBhvr>
                                        <p:cTn id="34" dur="166" decel="50000">
                                          <p:stCondLst>
                                            <p:cond delay="1338"/>
                                          </p:stCondLst>
                                        </p:cTn>
                                        <p:tgtEl>
                                          <p:spTgt spid="5">
                                            <p:txEl>
                                              <p:pRg st="0" end="0"/>
                                            </p:txEl>
                                          </p:spTgt>
                                        </p:tgtEl>
                                      </p:cBhvr>
                                      <p:to x="100000" y="100000"/>
                                    </p:animScale>
                                    <p:animScale>
                                      <p:cBhvr>
                                        <p:cTn id="35" dur="26">
                                          <p:stCondLst>
                                            <p:cond delay="1642"/>
                                          </p:stCondLst>
                                        </p:cTn>
                                        <p:tgtEl>
                                          <p:spTgt spid="5">
                                            <p:txEl>
                                              <p:pRg st="0" end="0"/>
                                            </p:txEl>
                                          </p:spTgt>
                                        </p:tgtEl>
                                      </p:cBhvr>
                                      <p:to x="100000" y="90000"/>
                                    </p:animScale>
                                    <p:animScale>
                                      <p:cBhvr>
                                        <p:cTn id="36" dur="166" decel="50000">
                                          <p:stCondLst>
                                            <p:cond delay="1668"/>
                                          </p:stCondLst>
                                        </p:cTn>
                                        <p:tgtEl>
                                          <p:spTgt spid="5">
                                            <p:txEl>
                                              <p:pRg st="0" end="0"/>
                                            </p:txEl>
                                          </p:spTgt>
                                        </p:tgtEl>
                                      </p:cBhvr>
                                      <p:to x="100000" y="100000"/>
                                    </p:animScale>
                                    <p:animScale>
                                      <p:cBhvr>
                                        <p:cTn id="37" dur="26">
                                          <p:stCondLst>
                                            <p:cond delay="1808"/>
                                          </p:stCondLst>
                                        </p:cTn>
                                        <p:tgtEl>
                                          <p:spTgt spid="5">
                                            <p:txEl>
                                              <p:pRg st="0" end="0"/>
                                            </p:txEl>
                                          </p:spTgt>
                                        </p:tgtEl>
                                      </p:cBhvr>
                                      <p:to x="100000" y="95000"/>
                                    </p:animScale>
                                    <p:animScale>
                                      <p:cBhvr>
                                        <p:cTn id="38" dur="166" decel="50000">
                                          <p:stCondLst>
                                            <p:cond delay="1834"/>
                                          </p:stCondLst>
                                        </p:cTn>
                                        <p:tgtEl>
                                          <p:spTgt spid="5">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290"/>
                                        </p:tgtEl>
                                        <p:attrNameLst>
                                          <p:attrName>style.visibility</p:attrName>
                                        </p:attrNameLst>
                                      </p:cBhvr>
                                      <p:to>
                                        <p:strVal val="visible"/>
                                      </p:to>
                                    </p:set>
                                    <p:animEffect transition="in" filter="wipe(down)">
                                      <p:cBhvr>
                                        <p:cTn id="43" dur="580">
                                          <p:stCondLst>
                                            <p:cond delay="0"/>
                                          </p:stCondLst>
                                        </p:cTn>
                                        <p:tgtEl>
                                          <p:spTgt spid="12290"/>
                                        </p:tgtEl>
                                      </p:cBhvr>
                                    </p:animEffect>
                                    <p:anim calcmode="lin" valueType="num">
                                      <p:cBhvr>
                                        <p:cTn id="44"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49" dur="26">
                                          <p:stCondLst>
                                            <p:cond delay="650"/>
                                          </p:stCondLst>
                                        </p:cTn>
                                        <p:tgtEl>
                                          <p:spTgt spid="12290"/>
                                        </p:tgtEl>
                                      </p:cBhvr>
                                      <p:to x="100000" y="60000"/>
                                    </p:animScale>
                                    <p:animScale>
                                      <p:cBhvr>
                                        <p:cTn id="50" dur="166" decel="50000">
                                          <p:stCondLst>
                                            <p:cond delay="676"/>
                                          </p:stCondLst>
                                        </p:cTn>
                                        <p:tgtEl>
                                          <p:spTgt spid="12290"/>
                                        </p:tgtEl>
                                      </p:cBhvr>
                                      <p:to x="100000" y="100000"/>
                                    </p:animScale>
                                    <p:animScale>
                                      <p:cBhvr>
                                        <p:cTn id="51" dur="26">
                                          <p:stCondLst>
                                            <p:cond delay="1312"/>
                                          </p:stCondLst>
                                        </p:cTn>
                                        <p:tgtEl>
                                          <p:spTgt spid="12290"/>
                                        </p:tgtEl>
                                      </p:cBhvr>
                                      <p:to x="100000" y="80000"/>
                                    </p:animScale>
                                    <p:animScale>
                                      <p:cBhvr>
                                        <p:cTn id="52" dur="166" decel="50000">
                                          <p:stCondLst>
                                            <p:cond delay="1338"/>
                                          </p:stCondLst>
                                        </p:cTn>
                                        <p:tgtEl>
                                          <p:spTgt spid="12290"/>
                                        </p:tgtEl>
                                      </p:cBhvr>
                                      <p:to x="100000" y="100000"/>
                                    </p:animScale>
                                    <p:animScale>
                                      <p:cBhvr>
                                        <p:cTn id="53" dur="26">
                                          <p:stCondLst>
                                            <p:cond delay="1642"/>
                                          </p:stCondLst>
                                        </p:cTn>
                                        <p:tgtEl>
                                          <p:spTgt spid="12290"/>
                                        </p:tgtEl>
                                      </p:cBhvr>
                                      <p:to x="100000" y="90000"/>
                                    </p:animScale>
                                    <p:animScale>
                                      <p:cBhvr>
                                        <p:cTn id="54" dur="166" decel="50000">
                                          <p:stCondLst>
                                            <p:cond delay="1668"/>
                                          </p:stCondLst>
                                        </p:cTn>
                                        <p:tgtEl>
                                          <p:spTgt spid="12290"/>
                                        </p:tgtEl>
                                      </p:cBhvr>
                                      <p:to x="100000" y="100000"/>
                                    </p:animScale>
                                    <p:animScale>
                                      <p:cBhvr>
                                        <p:cTn id="55" dur="26">
                                          <p:stCondLst>
                                            <p:cond delay="1808"/>
                                          </p:stCondLst>
                                        </p:cTn>
                                        <p:tgtEl>
                                          <p:spTgt spid="12290"/>
                                        </p:tgtEl>
                                      </p:cBhvr>
                                      <p:to x="100000" y="95000"/>
                                    </p:animScale>
                                    <p:animScale>
                                      <p:cBhvr>
                                        <p:cTn id="56" dur="166" decel="50000">
                                          <p:stCondLst>
                                            <p:cond delay="1834"/>
                                          </p:stCondLst>
                                        </p:cTn>
                                        <p:tgtEl>
                                          <p:spTgt spid="1229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2292"/>
                                        </p:tgtEl>
                                        <p:attrNameLst>
                                          <p:attrName>style.visibility</p:attrName>
                                        </p:attrNameLst>
                                      </p:cBhvr>
                                      <p:to>
                                        <p:strVal val="visible"/>
                                      </p:to>
                                    </p:set>
                                    <p:animEffect transition="in" filter="wipe(down)">
                                      <p:cBhvr>
                                        <p:cTn id="61" dur="580">
                                          <p:stCondLst>
                                            <p:cond delay="0"/>
                                          </p:stCondLst>
                                        </p:cTn>
                                        <p:tgtEl>
                                          <p:spTgt spid="12292"/>
                                        </p:tgtEl>
                                      </p:cBhvr>
                                    </p:animEffect>
                                    <p:anim calcmode="lin" valueType="num">
                                      <p:cBhvr>
                                        <p:cTn id="62"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292"/>
                                        </p:tgtEl>
                                      </p:cBhvr>
                                      <p:to x="100000" y="60000"/>
                                    </p:animScale>
                                    <p:animScale>
                                      <p:cBhvr>
                                        <p:cTn id="68" dur="166" decel="50000">
                                          <p:stCondLst>
                                            <p:cond delay="676"/>
                                          </p:stCondLst>
                                        </p:cTn>
                                        <p:tgtEl>
                                          <p:spTgt spid="12292"/>
                                        </p:tgtEl>
                                      </p:cBhvr>
                                      <p:to x="100000" y="100000"/>
                                    </p:animScale>
                                    <p:animScale>
                                      <p:cBhvr>
                                        <p:cTn id="69" dur="26">
                                          <p:stCondLst>
                                            <p:cond delay="1312"/>
                                          </p:stCondLst>
                                        </p:cTn>
                                        <p:tgtEl>
                                          <p:spTgt spid="12292"/>
                                        </p:tgtEl>
                                      </p:cBhvr>
                                      <p:to x="100000" y="80000"/>
                                    </p:animScale>
                                    <p:animScale>
                                      <p:cBhvr>
                                        <p:cTn id="70" dur="166" decel="50000">
                                          <p:stCondLst>
                                            <p:cond delay="1338"/>
                                          </p:stCondLst>
                                        </p:cTn>
                                        <p:tgtEl>
                                          <p:spTgt spid="12292"/>
                                        </p:tgtEl>
                                      </p:cBhvr>
                                      <p:to x="100000" y="100000"/>
                                    </p:animScale>
                                    <p:animScale>
                                      <p:cBhvr>
                                        <p:cTn id="71" dur="26">
                                          <p:stCondLst>
                                            <p:cond delay="1642"/>
                                          </p:stCondLst>
                                        </p:cTn>
                                        <p:tgtEl>
                                          <p:spTgt spid="12292"/>
                                        </p:tgtEl>
                                      </p:cBhvr>
                                      <p:to x="100000" y="90000"/>
                                    </p:animScale>
                                    <p:animScale>
                                      <p:cBhvr>
                                        <p:cTn id="72" dur="166" decel="50000">
                                          <p:stCondLst>
                                            <p:cond delay="1668"/>
                                          </p:stCondLst>
                                        </p:cTn>
                                        <p:tgtEl>
                                          <p:spTgt spid="12292"/>
                                        </p:tgtEl>
                                      </p:cBhvr>
                                      <p:to x="100000" y="100000"/>
                                    </p:animScale>
                                    <p:animScale>
                                      <p:cBhvr>
                                        <p:cTn id="73" dur="26">
                                          <p:stCondLst>
                                            <p:cond delay="1808"/>
                                          </p:stCondLst>
                                        </p:cTn>
                                        <p:tgtEl>
                                          <p:spTgt spid="12292"/>
                                        </p:tgtEl>
                                      </p:cBhvr>
                                      <p:to x="100000" y="95000"/>
                                    </p:animScale>
                                    <p:animScale>
                                      <p:cBhvr>
                                        <p:cTn id="74" dur="166" decel="50000">
                                          <p:stCondLst>
                                            <p:cond delay="1834"/>
                                          </p:stCondLst>
                                        </p:cTn>
                                        <p:tgtEl>
                                          <p:spTgt spid="1229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3736429" cy="6858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8416158" y="0"/>
            <a:ext cx="3775842" cy="6858000"/>
          </a:xfrm>
        </p:spPr>
        <p:txBody>
          <a:bodyPr anchor="ctr">
            <a:noAutofit/>
          </a:bodyPr>
          <a:lstStyle/>
          <a:p>
            <a:pPr marL="0" indent="0" algn="just">
              <a:buNone/>
            </a:pPr>
            <a:r>
              <a:rPr lang="vi-VN" b="1" dirty="0" smtClean="0">
                <a:solidFill>
                  <a:schemeClr val="bg1"/>
                </a:solidFill>
                <a:effectLst>
                  <a:outerShdw blurRad="38100" dist="38100" dir="2700000" algn="tl">
                    <a:srgbClr val="000000">
                      <a:alpha val="43137"/>
                    </a:srgbClr>
                  </a:outerShdw>
                </a:effectLst>
                <a:latin typeface="+mj-lt"/>
              </a:rPr>
              <a:t>Canh khổ qua: Là món ăn ngày Tết không thể thiếu của người dân miền Nam, món ăn này không chỉ có tác dụng giải mỡ, thanh nhiệt, phù hợp với thời tiết nắng ấm của miền Nam mà theo quan niệm dân gian, món canh khổ qua sẽ giúp xua đi những khó khăn của một năm mới để cầu mong một năm mới đến với những điều tươi đẹp hơn.</a:t>
            </a:r>
            <a:endParaRPr lang="en-US" b="1" dirty="0">
              <a:solidFill>
                <a:schemeClr val="bg1"/>
              </a:solidFill>
              <a:effectLst>
                <a:outerShdw blurRad="38100" dist="38100" dir="2700000" algn="tl">
                  <a:srgbClr val="000000">
                    <a:alpha val="43137"/>
                  </a:srgbClr>
                </a:outerShdw>
              </a:effectLst>
              <a:latin typeface="+mj-lt"/>
            </a:endParaRPr>
          </a:p>
        </p:txBody>
      </p:sp>
      <p:pic>
        <p:nvPicPr>
          <p:cNvPr id="13314" name="Picture 2" descr="Kết quả hình ảnh cho Canh khổ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425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3314"/>
                                        </p:tgtEl>
                                        <p:attrNameLst>
                                          <p:attrName>style.visibility</p:attrName>
                                        </p:attrNameLst>
                                      </p:cBhvr>
                                      <p:to>
                                        <p:strVal val="visible"/>
                                      </p:to>
                                    </p:set>
                                    <p:animEffect transition="in" filter="fade">
                                      <p:cBhvr>
                                        <p:cTn id="23" dur="1000"/>
                                        <p:tgtEl>
                                          <p:spTgt spid="13314"/>
                                        </p:tgtEl>
                                      </p:cBhvr>
                                    </p:animEffect>
                                    <p:anim calcmode="lin" valueType="num">
                                      <p:cBhvr>
                                        <p:cTn id="24" dur="1000" fill="hold"/>
                                        <p:tgtEl>
                                          <p:spTgt spid="13314"/>
                                        </p:tgtEl>
                                        <p:attrNameLst>
                                          <p:attrName>ppt_x</p:attrName>
                                        </p:attrNameLst>
                                      </p:cBhvr>
                                      <p:tavLst>
                                        <p:tav tm="0">
                                          <p:val>
                                            <p:strVal val="#ppt_x"/>
                                          </p:val>
                                        </p:tav>
                                        <p:tav tm="100000">
                                          <p:val>
                                            <p:strVal val="#ppt_x"/>
                                          </p:val>
                                        </p:tav>
                                      </p:tavLst>
                                    </p:anim>
                                    <p:anim calcmode="lin" valueType="num">
                                      <p:cBhvr>
                                        <p:cTn id="25"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835166" y="1923392"/>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1734207" y="2222938"/>
            <a:ext cx="8276896" cy="4335517"/>
          </a:xfrm>
        </p:spPr>
        <p:txBody>
          <a:bodyPr anchor="b">
            <a:noAutofit/>
          </a:bodyPr>
          <a:lstStyle/>
          <a:p>
            <a:pPr marL="0" indent="0" algn="ctr">
              <a:buNone/>
            </a:pPr>
            <a:r>
              <a:rPr lang="vi-VN" sz="3200" b="1" dirty="0" smtClean="0">
                <a:effectLst>
                  <a:outerShdw blurRad="38100" dist="38100" dir="2700000" algn="tl">
                    <a:srgbClr val="000000">
                      <a:alpha val="43137"/>
                    </a:srgbClr>
                  </a:outerShdw>
                </a:effectLst>
                <a:latin typeface="+mj-lt"/>
              </a:rPr>
              <a:t>Củ kiệu tôm khô: Tương tự như dưa món ở miền Trung, củ kiệu tôm khô là một trong các món ngon ngày Tết không thể thiêu trên mâm cỗ của những người dân miền Nam. Củ kiệu kết hợp cùng với tôm khô tạo nên một món ăn vô cùng ngon miệng với vị chua ngọt, bùi bùi rất đặc trưng và là một món ăn “thượng hạng” dành cho dân nhậu.</a:t>
            </a:r>
            <a:endParaRPr lang="en-US" sz="3200" b="1" dirty="0">
              <a:effectLst>
                <a:outerShdw blurRad="38100" dist="38100" dir="2700000" algn="tl">
                  <a:srgbClr val="000000">
                    <a:alpha val="43137"/>
                  </a:srgbClr>
                </a:outerShdw>
              </a:effectLst>
              <a:latin typeface="+mj-lt"/>
            </a:endParaRPr>
          </a:p>
        </p:txBody>
      </p:sp>
      <p:pic>
        <p:nvPicPr>
          <p:cNvPr id="14340" name="Picture 4" descr="Kết quả hình ảnh cho Củ kiệu tôm kh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2769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down)">
                                      <p:cBhvr>
                                        <p:cTn id="1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Nam</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0" y="0"/>
            <a:ext cx="6074977" cy="6858000"/>
          </a:xfrm>
        </p:spPr>
        <p:txBody>
          <a:bodyPr anchor="b">
            <a:noAutofit/>
          </a:bodyPr>
          <a:lstStyle/>
          <a:p>
            <a:pPr marL="0" indent="0" algn="just">
              <a:buNone/>
            </a:pPr>
            <a:r>
              <a:rPr lang="vi-VN" sz="3500" b="1" dirty="0" smtClean="0">
                <a:solidFill>
                  <a:schemeClr val="bg1"/>
                </a:solidFill>
                <a:effectLst>
                  <a:outerShdw blurRad="38100" dist="38100" dir="2700000" algn="tl">
                    <a:srgbClr val="000000">
                      <a:alpha val="43137"/>
                    </a:srgbClr>
                  </a:outerShdw>
                </a:effectLst>
                <a:latin typeface="+mj-lt"/>
              </a:rPr>
              <a:t>Thịt kho trứng nước dừa</a:t>
            </a:r>
            <a:r>
              <a:rPr lang="en-US" sz="3500" b="1" dirty="0" smtClean="0">
                <a:solidFill>
                  <a:schemeClr val="bg1"/>
                </a:solidFill>
                <a:effectLst>
                  <a:outerShdw blurRad="38100" dist="38100" dir="2700000" algn="tl">
                    <a:srgbClr val="000000">
                      <a:alpha val="43137"/>
                    </a:srgbClr>
                  </a:outerShdw>
                </a:effectLst>
                <a:latin typeface="+mj-lt"/>
              </a:rPr>
              <a:t>: </a:t>
            </a:r>
            <a:r>
              <a:rPr lang="vi-VN" sz="3500" b="1" dirty="0" smtClean="0">
                <a:solidFill>
                  <a:schemeClr val="bg1"/>
                </a:solidFill>
                <a:effectLst>
                  <a:outerShdw blurRad="38100" dist="38100" dir="2700000" algn="tl">
                    <a:srgbClr val="000000">
                      <a:alpha val="43137"/>
                    </a:srgbClr>
                  </a:outerShdw>
                </a:effectLst>
                <a:latin typeface="+mj-lt"/>
              </a:rPr>
              <a:t>Vào những giáp Tết, người miền Nam thường chuẩn bị một nồi thịt kho trứng thơm ngon để đãi khách. Món ăn này là sự kết hợp của vị béo ngậy đến từ thịt ba chỉ, vị bùi bùi của trứng kết hợp với vị ngọt của nước dừa tươi. Một nồi thịt kho được đánh giá là hoàn hảo khi nước trong nồi có màu vàng cánh gián đặc trưng.</a:t>
            </a:r>
            <a:endParaRPr lang="en-US" sz="3500" b="1" dirty="0">
              <a:solidFill>
                <a:schemeClr val="bg1"/>
              </a:solidFill>
              <a:effectLst>
                <a:outerShdw blurRad="38100" dist="38100" dir="2700000" algn="tl">
                  <a:srgbClr val="000000">
                    <a:alpha val="43137"/>
                  </a:srgbClr>
                </a:outerShdw>
              </a:effectLst>
              <a:latin typeface="+mj-lt"/>
            </a:endParaRPr>
          </a:p>
        </p:txBody>
      </p:sp>
      <p:pic>
        <p:nvPicPr>
          <p:cNvPr id="15362" name="Picture 2" descr="Kết quả hình ảnh cho thịt kho trứng nước dừ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975" y="0"/>
            <a:ext cx="61170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6972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barn(inVertical)">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8000" b="-98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p:spPr>
        <p:txBody>
          <a:bodyPr/>
          <a:lstStyle/>
          <a:p>
            <a:pPr algn="ctr"/>
            <a:r>
              <a:rPr lang="en-US"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Clip “</a:t>
            </a:r>
            <a:r>
              <a:rPr lang="vi-VN"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Món ngon đặc trưng Tết 3 miề</a:t>
            </a:r>
            <a:r>
              <a:rPr lang="en-US"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Món ngon đặc trưng Tết 3 miền - Yêu Bếp Gia Đìn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4300" cy="4351338"/>
          </a:xfrm>
        </p:spPr>
      </p:pic>
    </p:spTree>
    <p:extLst>
      <p:ext uri="{BB962C8B-B14F-4D97-AF65-F5344CB8AC3E}">
        <p14:creationId xmlns:p14="http://schemas.microsoft.com/office/powerpoint/2010/main" val="34484106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679"/>
            <a:ext cx="12192000" cy="2387600"/>
          </a:xfrm>
        </p:spPr>
        <p:txBody>
          <a:bodyPr anchor="ctr">
            <a:normAutofit/>
          </a:bodyPr>
          <a:lstStyle/>
          <a:p>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Ẩm</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Tết</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đẹp</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hóa</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4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en-US" sz="5400"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endParaRPr lang="en-US" sz="5400"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1"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5105400"/>
            <a:ext cx="1620838" cy="544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3"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0" y="4476750"/>
            <a:ext cx="1276350" cy="428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9975" y="2993798"/>
            <a:ext cx="704850" cy="238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ChangeArrowheads="1"/>
          </p:cNvSpPr>
          <p:nvPr/>
        </p:nvSpPr>
        <p:spPr bwMode="gray">
          <a:xfrm rot="13770025">
            <a:off x="6292850" y="4408488"/>
            <a:ext cx="1103313" cy="217487"/>
          </a:xfrm>
          <a:prstGeom prst="rect">
            <a:avLst/>
          </a:prstGeom>
          <a:gradFill rotWithShape="1">
            <a:gsLst>
              <a:gs pos="0">
                <a:srgbClr val="969696"/>
              </a:gs>
              <a:gs pos="50000">
                <a:srgbClr val="969696">
                  <a:gamma/>
                  <a:tint val="51373"/>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gray">
          <a:xfrm rot="20856083">
            <a:off x="4038600" y="3886200"/>
            <a:ext cx="1146175" cy="198438"/>
          </a:xfrm>
          <a:prstGeom prst="rect">
            <a:avLst/>
          </a:prstGeom>
          <a:gradFill rotWithShape="1">
            <a:gsLst>
              <a:gs pos="0">
                <a:srgbClr val="969696"/>
              </a:gs>
              <a:gs pos="50000">
                <a:srgbClr val="969696">
                  <a:gamma/>
                  <a:tint val="48627"/>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9" name="Rectangle 5"/>
          <p:cNvSpPr>
            <a:spLocks noChangeArrowheads="1"/>
          </p:cNvSpPr>
          <p:nvPr/>
        </p:nvSpPr>
        <p:spPr bwMode="gray">
          <a:xfrm rot="8426622">
            <a:off x="6765255" y="2930682"/>
            <a:ext cx="734767" cy="225299"/>
          </a:xfrm>
          <a:prstGeom prst="rect">
            <a:avLst/>
          </a:prstGeom>
          <a:gradFill rotWithShape="1">
            <a:gsLst>
              <a:gs pos="0">
                <a:srgbClr val="969696"/>
              </a:gs>
              <a:gs pos="50000">
                <a:srgbClr val="969696">
                  <a:gamma/>
                  <a:tint val="30196"/>
                  <a:invGamma/>
                </a:srgbClr>
              </a:gs>
              <a:gs pos="100000">
                <a:srgbClr val="969696"/>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grpSp>
        <p:nvGrpSpPr>
          <p:cNvPr id="10" name="Group 6"/>
          <p:cNvGrpSpPr>
            <a:grpSpLocks/>
          </p:cNvGrpSpPr>
          <p:nvPr/>
        </p:nvGrpSpPr>
        <p:grpSpPr bwMode="auto">
          <a:xfrm>
            <a:off x="5105400" y="2667000"/>
            <a:ext cx="1828800" cy="1828800"/>
            <a:chOff x="2400" y="1488"/>
            <a:chExt cx="1152" cy="1152"/>
          </a:xfrm>
        </p:grpSpPr>
        <p:grpSp>
          <p:nvGrpSpPr>
            <p:cNvPr id="11" name="Group 7"/>
            <p:cNvGrpSpPr>
              <a:grpSpLocks/>
            </p:cNvGrpSpPr>
            <p:nvPr/>
          </p:nvGrpSpPr>
          <p:grpSpPr bwMode="auto">
            <a:xfrm>
              <a:off x="2400" y="1488"/>
              <a:ext cx="1152" cy="1152"/>
              <a:chOff x="2016" y="1920"/>
              <a:chExt cx="1680" cy="1680"/>
            </a:xfrm>
          </p:grpSpPr>
          <p:sp>
            <p:nvSpPr>
              <p:cNvPr id="13" name="Oval 8"/>
              <p:cNvSpPr>
                <a:spLocks noChangeArrowheads="1"/>
              </p:cNvSpPr>
              <p:nvPr/>
            </p:nvSpPr>
            <p:spPr bwMode="gray">
              <a:xfrm>
                <a:off x="2016" y="1920"/>
                <a:ext cx="1680" cy="1680"/>
              </a:xfrm>
              <a:prstGeom prst="ellipse">
                <a:avLst/>
              </a:prstGeom>
              <a:gradFill rotWithShape="1">
                <a:gsLst>
                  <a:gs pos="0">
                    <a:srgbClr val="33CC33"/>
                  </a:gs>
                  <a:gs pos="100000">
                    <a:srgbClr val="33CC33">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4" name="Freeform 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33CC33"/>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12" name="Text Box 10"/>
            <p:cNvSpPr txBox="1">
              <a:spLocks noChangeArrowheads="1"/>
            </p:cNvSpPr>
            <p:nvPr/>
          </p:nvSpPr>
          <p:spPr bwMode="gray">
            <a:xfrm>
              <a:off x="2570" y="1925"/>
              <a:ext cx="96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Ẩm</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thực</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a:off x="7189972" y="1979247"/>
            <a:ext cx="1089025" cy="990600"/>
            <a:chOff x="3922" y="1213"/>
            <a:chExt cx="686" cy="624"/>
          </a:xfrm>
        </p:grpSpPr>
        <p:grpSp>
          <p:nvGrpSpPr>
            <p:cNvPr id="16" name="Group 12"/>
            <p:cNvGrpSpPr>
              <a:grpSpLocks/>
            </p:cNvGrpSpPr>
            <p:nvPr/>
          </p:nvGrpSpPr>
          <p:grpSpPr bwMode="auto">
            <a:xfrm>
              <a:off x="3922" y="1213"/>
              <a:ext cx="624" cy="624"/>
              <a:chOff x="2883" y="2601"/>
              <a:chExt cx="1680" cy="1680"/>
            </a:xfrm>
          </p:grpSpPr>
          <p:sp>
            <p:nvSpPr>
              <p:cNvPr id="18" name="Oval 13"/>
              <p:cNvSpPr>
                <a:spLocks noChangeArrowheads="1"/>
              </p:cNvSpPr>
              <p:nvPr/>
            </p:nvSpPr>
            <p:spPr bwMode="gray">
              <a:xfrm>
                <a:off x="2883" y="2601"/>
                <a:ext cx="1680" cy="1680"/>
              </a:xfrm>
              <a:prstGeom prst="ellipse">
                <a:avLst/>
              </a:prstGeom>
              <a:gradFill rotWithShape="1">
                <a:gsLst>
                  <a:gs pos="0">
                    <a:schemeClr val="bg1"/>
                  </a:gs>
                  <a:gs pos="100000">
                    <a:schemeClr val="bg1">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19" name="Freeform 14"/>
              <p:cNvSpPr>
                <a:spLocks/>
              </p:cNvSpPr>
              <p:nvPr/>
            </p:nvSpPr>
            <p:spPr bwMode="gray">
              <a:xfrm>
                <a:off x="3075" y="2664"/>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bg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17" name="Text Box 15"/>
            <p:cNvSpPr txBox="1">
              <a:spLocks noChangeArrowheads="1"/>
            </p:cNvSpPr>
            <p:nvPr/>
          </p:nvSpPr>
          <p:spPr bwMode="gray">
            <a:xfrm>
              <a:off x="3933" y="1221"/>
              <a:ext cx="67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20" name="Group 16"/>
          <p:cNvGrpSpPr>
            <a:grpSpLocks/>
          </p:cNvGrpSpPr>
          <p:nvPr/>
        </p:nvGrpSpPr>
        <p:grpSpPr bwMode="auto">
          <a:xfrm>
            <a:off x="2590800" y="3048000"/>
            <a:ext cx="1981200" cy="2057400"/>
            <a:chOff x="624" y="1584"/>
            <a:chExt cx="1248" cy="1296"/>
          </a:xfrm>
        </p:grpSpPr>
        <p:grpSp>
          <p:nvGrpSpPr>
            <p:cNvPr id="21" name="Group 17"/>
            <p:cNvGrpSpPr>
              <a:grpSpLocks/>
            </p:cNvGrpSpPr>
            <p:nvPr/>
          </p:nvGrpSpPr>
          <p:grpSpPr bwMode="auto">
            <a:xfrm>
              <a:off x="624" y="1584"/>
              <a:ext cx="1248" cy="1296"/>
              <a:chOff x="2016" y="1920"/>
              <a:chExt cx="1680" cy="1680"/>
            </a:xfrm>
          </p:grpSpPr>
          <p:sp>
            <p:nvSpPr>
              <p:cNvPr id="23" name="Oval 18"/>
              <p:cNvSpPr>
                <a:spLocks noChangeArrowheads="1"/>
              </p:cNvSpPr>
              <p:nvPr/>
            </p:nvSpPr>
            <p:spPr bwMode="gray">
              <a:xfrm>
                <a:off x="2016" y="1920"/>
                <a:ext cx="1680" cy="1680"/>
              </a:xfrm>
              <a:prstGeom prst="ellipse">
                <a:avLst/>
              </a:prstGeom>
              <a:gradFill rotWithShape="1">
                <a:gsLst>
                  <a:gs pos="0">
                    <a:srgbClr val="A776F0"/>
                  </a:gs>
                  <a:gs pos="100000">
                    <a:srgbClr val="A776F0">
                      <a:gamma/>
                      <a:shade val="63529"/>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24" name="Freeform 19"/>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A776F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22" name="Text Box 20"/>
            <p:cNvSpPr txBox="1">
              <a:spLocks noChangeArrowheads="1"/>
            </p:cNvSpPr>
            <p:nvPr/>
          </p:nvSpPr>
          <p:spPr bwMode="gray">
            <a:xfrm>
              <a:off x="759" y="2095"/>
              <a:ext cx="103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grpSp>
        <p:nvGrpSpPr>
          <p:cNvPr id="25" name="Group 21"/>
          <p:cNvGrpSpPr>
            <a:grpSpLocks/>
          </p:cNvGrpSpPr>
          <p:nvPr/>
        </p:nvGrpSpPr>
        <p:grpSpPr bwMode="auto">
          <a:xfrm>
            <a:off x="6629400" y="4572000"/>
            <a:ext cx="2286000" cy="2286000"/>
            <a:chOff x="3360" y="2688"/>
            <a:chExt cx="1440" cy="1440"/>
          </a:xfrm>
        </p:grpSpPr>
        <p:grpSp>
          <p:nvGrpSpPr>
            <p:cNvPr id="26" name="Group 22"/>
            <p:cNvGrpSpPr>
              <a:grpSpLocks/>
            </p:cNvGrpSpPr>
            <p:nvPr/>
          </p:nvGrpSpPr>
          <p:grpSpPr bwMode="auto">
            <a:xfrm>
              <a:off x="3360" y="2688"/>
              <a:ext cx="1440" cy="1440"/>
              <a:chOff x="2016" y="1920"/>
              <a:chExt cx="1680" cy="1680"/>
            </a:xfrm>
          </p:grpSpPr>
          <p:sp>
            <p:nvSpPr>
              <p:cNvPr id="28" name="Oval 23"/>
              <p:cNvSpPr>
                <a:spLocks noChangeArrowheads="1"/>
              </p:cNvSpPr>
              <p:nvPr/>
            </p:nvSpPr>
            <p:spPr bwMode="gray">
              <a:xfrm>
                <a:off x="2016" y="1920"/>
                <a:ext cx="1680" cy="1680"/>
              </a:xfrm>
              <a:prstGeom prst="ellipse">
                <a:avLst/>
              </a:prstGeom>
              <a:gradFill rotWithShape="1">
                <a:gsLst>
                  <a:gs pos="0">
                    <a:srgbClr val="FA8228"/>
                  </a:gs>
                  <a:gs pos="100000">
                    <a:srgbClr val="FA8228">
                      <a:gamma/>
                      <a:shade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endParaRPr lang="en-US" sz="2800">
                  <a:latin typeface="Times New Roman" panose="02020603050405020304" pitchFamily="18" charset="0"/>
                  <a:cs typeface="Times New Roman" panose="02020603050405020304" pitchFamily="18" charset="0"/>
                </a:endParaRPr>
              </a:p>
            </p:txBody>
          </p:sp>
          <p:sp>
            <p:nvSpPr>
              <p:cNvPr id="29" name="Freeform 2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A8228">
                      <a:gamma/>
                      <a:tint val="0"/>
                      <a:invGamma/>
                    </a:srgbClr>
                  </a:gs>
                  <a:gs pos="100000">
                    <a:srgbClr val="FA8228"/>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27" name="Text Box 25"/>
            <p:cNvSpPr txBox="1">
              <a:spLocks noChangeArrowheads="1"/>
            </p:cNvSpPr>
            <p:nvPr/>
          </p:nvSpPr>
          <p:spPr bwMode="gray">
            <a:xfrm>
              <a:off x="3486" y="3279"/>
              <a:ext cx="127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Miền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Trung</a:t>
              </a:r>
              <a:endPar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4198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155322" cy="1325563"/>
          </a:xfrm>
        </p:spPr>
        <p:txBody>
          <a:bodyPr anchor="t"/>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0"/>
            <a:ext cx="5155324" cy="6858000"/>
          </a:xfrm>
        </p:spPr>
        <p:txBody>
          <a:bodyPr anchor="b">
            <a:normAutofit/>
          </a:bodyPr>
          <a:lstStyle/>
          <a:p>
            <a:pPr marL="0" indent="0" algn="just">
              <a:buNone/>
            </a:pPr>
            <a:r>
              <a:rPr lang="vi-VN" sz="3200" b="1" dirty="0" smtClean="0">
                <a:solidFill>
                  <a:schemeClr val="bg1"/>
                </a:solidFill>
                <a:effectLst>
                  <a:outerShdw blurRad="38100" dist="38100" dir="2700000" algn="tl">
                    <a:srgbClr val="000000">
                      <a:alpha val="43137"/>
                    </a:srgbClr>
                  </a:outerShdw>
                </a:effectLst>
                <a:latin typeface="+mj-lt"/>
              </a:rPr>
              <a:t>Bánh chưng: Bánh chưng là món ăn đầu tiên mà mỗi người dân miền đất Bắc nghĩ tới mỗi dịp Tết đến, xuân về. Được coi là “linh hồn” của ngày Tết Nguyên đán miền Bắc, những chiếc bánh trưng vuông vức với màu xanh mướt mắt được nấu từ gạo nếp thơm dẻo, đỗ xanh, thịt, hạt tiêu, mang đến hương vị đặc biệt và tinh tế.</a:t>
            </a:r>
            <a:endParaRPr lang="en-US" sz="3200" b="1" dirty="0">
              <a:solidFill>
                <a:schemeClr val="bg1"/>
              </a:solidFill>
              <a:effectLst>
                <a:outerShdw blurRad="38100" dist="38100" dir="2700000" algn="tl">
                  <a:srgbClr val="000000">
                    <a:alpha val="43137"/>
                  </a:srgbClr>
                </a:outerShdw>
              </a:effectLst>
              <a:latin typeface="+mj-lt"/>
            </a:endParaRPr>
          </a:p>
        </p:txBody>
      </p:sp>
      <p:pic>
        <p:nvPicPr>
          <p:cNvPr id="4" name="Picture 2" descr="Kết quả hình ảnh cho banh c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324" y="0"/>
            <a:ext cx="7036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3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5562"/>
            <a:ext cx="9758855" cy="5532437"/>
          </a:xfrm>
        </p:spPr>
        <p:txBody>
          <a:bodyPr anchor="ctr">
            <a:normAutofit/>
          </a:bodyPr>
          <a:lstStyle/>
          <a:p>
            <a:pPr marL="0" indent="0" algn="just">
              <a:buNone/>
            </a:pPr>
            <a:r>
              <a:rPr lang="vi-VN" b="1" dirty="0" smtClean="0">
                <a:effectLst>
                  <a:outerShdw blurRad="38100" dist="38100" dir="2700000" algn="tl">
                    <a:srgbClr val="000000">
                      <a:alpha val="43137"/>
                    </a:srgbClr>
                  </a:outerShdw>
                </a:effectLst>
                <a:latin typeface="+mj-lt"/>
              </a:rPr>
              <a:t>Thịt đông: Là một trong các món ăn ngon ngày Tết mang đặc trưng của người dân Bắc Bộ, thịt đông được làm từ thịt lợn ba chỉ hoặc thịt gà cộng thêm một mảng bì lợn. Nồi thịt sẽ đông sẽ mang lại cho thực khách cảm giác ngon miệng và hấp dẫn lạ kì khi thưởng thức giữa tiết trời se lạnh.</a:t>
            </a: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smtClean="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a:p>
            <a:pPr marL="0" indent="0" algn="just">
              <a:buNone/>
            </a:pPr>
            <a:endParaRPr lang="en-US" b="1" dirty="0">
              <a:effectLst>
                <a:outerShdw blurRad="38100" dist="38100" dir="2700000" algn="tl">
                  <a:srgbClr val="000000">
                    <a:alpha val="43137"/>
                  </a:srgbClr>
                </a:outerShdw>
              </a:effectLst>
              <a:latin typeface="+mj-lt"/>
            </a:endParaRPr>
          </a:p>
        </p:txBody>
      </p:sp>
      <p:sp>
        <p:nvSpPr>
          <p:cNvPr id="4" name="Title 1"/>
          <p:cNvSpPr>
            <a:spLocks noGrp="1"/>
          </p:cNvSpPr>
          <p:nvPr>
            <p:ph type="title"/>
          </p:nvPr>
        </p:nvSpPr>
        <p:spPr>
          <a:xfrm>
            <a:off x="0" y="0"/>
            <a:ext cx="12192000" cy="1325563"/>
          </a:xfrm>
        </p:spPr>
        <p:txBody>
          <a:bodyPr anchor="ctr"/>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descr="Kết quả hình ảnh cho thịt đ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547241"/>
            <a:ext cx="4762500" cy="331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3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plus(in)">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999890" cy="6857999"/>
          </a:xfrm>
        </p:spPr>
        <p:txBody>
          <a:bodyPr anchor="b">
            <a:noAutofit/>
          </a:bodyPr>
          <a:lstStyle/>
          <a:p>
            <a:pPr marL="0" indent="0" algn="just">
              <a:buNone/>
            </a:pPr>
            <a:r>
              <a:rPr lang="vi-VN"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Dưa hành: Với vị chua dịu, cay nhẹ, dưa hành ăn kèm với các món ăn ngày Tết giúp thực khách đỡ cảm thấy ngán và cơ thể dễ dàng tiêu hóa thức ăn hơn.</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0" y="0"/>
            <a:ext cx="6999890" cy="1325563"/>
          </a:xfrm>
        </p:spPr>
        <p:txBody>
          <a:bodyPr anchor="t"/>
          <a:lstStyle/>
          <a:p>
            <a:pPr algn="ct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4" name="Picture 4" descr="Kết quả hình ảnh cho dưa h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890" y="0"/>
            <a:ext cx="51921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2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wipe(down)">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5656" y="0"/>
            <a:ext cx="5176344" cy="6858000"/>
          </a:xfrm>
        </p:spPr>
        <p:txBody>
          <a:bodyPr anchor="t">
            <a:noAutofit/>
          </a:bodyPr>
          <a:lstStyle/>
          <a:p>
            <a:pPr marL="0" indent="0" algn="just">
              <a:buNone/>
            </a:pPr>
            <a:r>
              <a:rPr lang="vi-VN" sz="3600" b="1" dirty="0" smtClean="0">
                <a:effectLst>
                  <a:outerShdw blurRad="38100" dist="38100" dir="2700000" algn="tl">
                    <a:srgbClr val="000000">
                      <a:alpha val="43137"/>
                    </a:srgbClr>
                  </a:outerShdw>
                </a:effectLst>
                <a:latin typeface="+mj-lt"/>
              </a:rPr>
              <a:t>Giò heo: Nhắc đến các món ngon ngày Tết ở miền Bắc, sẽ là một thiếu sót lớn nếu không nhắc tới món giò nạc được làm bằng thịt lợn. Những khoanh giò với màu trắng mịn bắt mắt, vừa sang, vừa tiện lợi, lại cực kì dễ ăn đã trở thành món ăn không thể thiếu trong mâm cơm ngày Tết của người dân miền Bắc.</a:t>
            </a:r>
            <a:endParaRPr lang="en-US" sz="3600" b="1" dirty="0">
              <a:effectLst>
                <a:outerShdw blurRad="38100" dist="38100" dir="2700000" algn="tl">
                  <a:srgbClr val="000000">
                    <a:alpha val="43137"/>
                  </a:srgbClr>
                </a:outerShdw>
              </a:effectLst>
              <a:latin typeface="+mj-lt"/>
            </a:endParaRPr>
          </a:p>
        </p:txBody>
      </p:sp>
      <p:sp>
        <p:nvSpPr>
          <p:cNvPr id="4" name="Title 1"/>
          <p:cNvSpPr>
            <a:spLocks noGrp="1"/>
          </p:cNvSpPr>
          <p:nvPr>
            <p:ph type="title"/>
          </p:nvPr>
        </p:nvSpPr>
        <p:spPr>
          <a:xfrm>
            <a:off x="-1" y="0"/>
            <a:ext cx="6999890" cy="1325563"/>
          </a:xfrm>
          <a:noFill/>
        </p:spPr>
        <p:txBody>
          <a:bodyPr anchor="t"/>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descr="Kết quả hình ảnh cho giò heo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25564"/>
            <a:ext cx="7015657" cy="5532436"/>
          </a:xfrm>
          <a:prstGeom prst="rect">
            <a:avLst/>
          </a:prstGeom>
          <a:blipFill>
            <a:blip r:embed="rId4"/>
            <a:stretch>
              <a:fillRect/>
            </a:stretch>
          </a:blipFill>
        </p:spPr>
      </p:pic>
    </p:spTree>
    <p:extLst>
      <p:ext uri="{BB962C8B-B14F-4D97-AF65-F5344CB8AC3E}">
        <p14:creationId xmlns:p14="http://schemas.microsoft.com/office/powerpoint/2010/main" val="1646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021" y="0"/>
            <a:ext cx="6074977" cy="6858000"/>
          </a:xfrm>
        </p:spPr>
        <p:txBody>
          <a:bodyPr anchor="b">
            <a:noAutofit/>
          </a:bodyPr>
          <a:lstStyle/>
          <a:p>
            <a:pPr marL="0" indent="0" algn="just">
              <a:buNone/>
            </a:pPr>
            <a:r>
              <a:rPr lang="vi-VN" sz="4000" b="1" dirty="0" smtClean="0">
                <a:solidFill>
                  <a:schemeClr val="bg1"/>
                </a:solidFill>
                <a:effectLst>
                  <a:outerShdw blurRad="38100" dist="38100" dir="2700000" algn="tl">
                    <a:srgbClr val="000000">
                      <a:alpha val="43137"/>
                    </a:srgbClr>
                  </a:outerShdw>
                </a:effectLst>
                <a:latin typeface="+mj-lt"/>
              </a:rPr>
              <a:t>Chè kho: Là món ăn vừa mát, vừa mềm lại có mùi thơm của đỗ xanh cùng với hương hoa bưởi thoang thoảng, chè kho thường được người dân miền Bắc dâng cúng lên tổ tiên vào đêm giao thừa cũng như đãi khách trong những ngày Tết.</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Bắc</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170" name="Picture 2" descr="Kết quả hình ảnh cho chè k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62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heel(1)">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3200" b="1" dirty="0" smtClean="0">
                <a:solidFill>
                  <a:schemeClr val="bg1"/>
                </a:solidFill>
                <a:effectLst>
                  <a:outerShdw blurRad="38100" dist="38100" dir="2700000" algn="tl">
                    <a:srgbClr val="000000">
                      <a:alpha val="43137"/>
                    </a:srgbClr>
                  </a:outerShdw>
                </a:effectLst>
                <a:latin typeface="+mj-lt"/>
              </a:rPr>
              <a:t>Bánh tét: Nếu như bánh chưng là món nhất định phải có trong dịp Tết ở miền Bắc thì tại miền Trung, những chiếc bánh tét mềm dẻo mang hương vị đậm đà lại là món ngon không thể thiếu trong những ngày Tết. Bánh tét cũng được chế biến từ các nguyên liệu giống như bánh chưng nhưng được gói thành hình trụ dài thay vì hình vuông.</a:t>
            </a:r>
            <a:endParaRPr lang="en-US" sz="3200" b="1" dirty="0">
              <a:solidFill>
                <a:schemeClr val="bg1"/>
              </a:solidFill>
              <a:effectLst>
                <a:outerShdw blurRad="38100" dist="38100" dir="2700000" algn="tl">
                  <a:srgbClr val="000000">
                    <a:alpha val="43137"/>
                  </a:srgbClr>
                </a:outerShdw>
              </a:effectLst>
              <a:latin typeface="+mj-lt"/>
            </a:endParaRPr>
          </a:p>
        </p:txBody>
      </p:sp>
      <p:pic>
        <p:nvPicPr>
          <p:cNvPr id="8194" name="Picture 2" descr="Kết quả hình ảnh cho bánh té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6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randombar(horizontal)">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117021" y="0"/>
            <a:ext cx="6074978" cy="1325563"/>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Miền</a:t>
            </a:r>
            <a:r>
              <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u="sng"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endParaRPr lang="en-US"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6117021" y="0"/>
            <a:ext cx="6074977" cy="6858000"/>
          </a:xfrm>
        </p:spPr>
        <p:txBody>
          <a:bodyPr anchor="b">
            <a:noAutofit/>
          </a:bodyPr>
          <a:lstStyle/>
          <a:p>
            <a:pPr marL="0" indent="0" algn="just">
              <a:buNone/>
            </a:pPr>
            <a:r>
              <a:rPr lang="vi-VN" sz="3600" b="1" dirty="0" smtClean="0">
                <a:solidFill>
                  <a:schemeClr val="bg1"/>
                </a:solidFill>
                <a:effectLst>
                  <a:outerShdw blurRad="38100" dist="38100" dir="2700000" algn="tl">
                    <a:srgbClr val="000000">
                      <a:alpha val="43137"/>
                    </a:srgbClr>
                  </a:outerShdw>
                </a:effectLst>
                <a:latin typeface="+mj-lt"/>
              </a:rPr>
              <a:t>Thịt lợn ngâm nước mắm: Được chế biến từ thịt heo luộc chín cùng với nước mắm pha đường, thịt lợn ngâm nước mắm là một trong các món ăn ngày Tết không thể thiếu trên mâm cỗ của người dân miền Trung. Vị mặn, ngọt của món thịt khi kết hợp thêm với dưa món, củ kiệu chua ngọt và rau sống, rau thơm càng trở nên hấp dẫn.</a:t>
            </a:r>
            <a:endParaRPr lang="en-US" sz="3600" b="1" dirty="0">
              <a:solidFill>
                <a:schemeClr val="bg1"/>
              </a:solidFill>
              <a:effectLst>
                <a:outerShdw blurRad="38100" dist="38100" dir="2700000" algn="tl">
                  <a:srgbClr val="000000">
                    <a:alpha val="43137"/>
                  </a:srgbClr>
                </a:outerShdw>
              </a:effectLst>
              <a:latin typeface="+mj-lt"/>
            </a:endParaRPr>
          </a:p>
        </p:txBody>
      </p:sp>
      <p:pic>
        <p:nvPicPr>
          <p:cNvPr id="9218" name="Picture 2" descr="Kết quả hình ảnh cho Thịt lợn ngâm nước mắ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70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2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p:cTn id="23" dur="1000" fill="hold"/>
                                        <p:tgtEl>
                                          <p:spTgt spid="9218"/>
                                        </p:tgtEl>
                                        <p:attrNameLst>
                                          <p:attrName>ppt_w</p:attrName>
                                        </p:attrNameLst>
                                      </p:cBhvr>
                                      <p:tavLst>
                                        <p:tav tm="0">
                                          <p:val>
                                            <p:fltVal val="0"/>
                                          </p:val>
                                        </p:tav>
                                        <p:tav tm="100000">
                                          <p:val>
                                            <p:strVal val="#ppt_w"/>
                                          </p:val>
                                        </p:tav>
                                      </p:tavLst>
                                    </p:anim>
                                    <p:anim calcmode="lin" valueType="num">
                                      <p:cBhvr>
                                        <p:cTn id="24" dur="1000" fill="hold"/>
                                        <p:tgtEl>
                                          <p:spTgt spid="9218"/>
                                        </p:tgtEl>
                                        <p:attrNameLst>
                                          <p:attrName>ppt_h</p:attrName>
                                        </p:attrNameLst>
                                      </p:cBhvr>
                                      <p:tavLst>
                                        <p:tav tm="0">
                                          <p:val>
                                            <p:fltVal val="0"/>
                                          </p:val>
                                        </p:tav>
                                        <p:tav tm="100000">
                                          <p:val>
                                            <p:strVal val="#ppt_h"/>
                                          </p:val>
                                        </p:tav>
                                      </p:tavLst>
                                    </p:anim>
                                    <p:anim calcmode="lin" valueType="num">
                                      <p:cBhvr>
                                        <p:cTn id="25" dur="1000" fill="hold"/>
                                        <p:tgtEl>
                                          <p:spTgt spid="9218"/>
                                        </p:tgtEl>
                                        <p:attrNameLst>
                                          <p:attrName>style.rotation</p:attrName>
                                        </p:attrNameLst>
                                      </p:cBhvr>
                                      <p:tavLst>
                                        <p:tav tm="0">
                                          <p:val>
                                            <p:fltVal val="90"/>
                                          </p:val>
                                        </p:tav>
                                        <p:tav tm="100000">
                                          <p:val>
                                            <p:fltVal val="0"/>
                                          </p:val>
                                        </p:tav>
                                      </p:tavLst>
                                    </p:anim>
                                    <p:animEffect transition="in" filter="fade">
                                      <p:cBhvr>
                                        <p:cTn id="26"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946</Words>
  <Application>Microsoft Office PowerPoint</Application>
  <PresentationFormat>Widescreen</PresentationFormat>
  <Paragraphs>43</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Wingdings</vt:lpstr>
      <vt:lpstr>Office Theme</vt:lpstr>
      <vt:lpstr>Khám phá món ăn ngày tết</vt:lpstr>
      <vt:lpstr>Ẩm thực ngày Tết Nét đẹp văn hóa của 3 miền</vt:lpstr>
      <vt:lpstr>Miền Bắc</vt:lpstr>
      <vt:lpstr>Miền Bắc</vt:lpstr>
      <vt:lpstr>Miền Bắc</vt:lpstr>
      <vt:lpstr>Miền Bắc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Clip “Món ngon đặc trưng Tết 3 miền”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 POWERPOINT</dc:title>
  <dc:creator>dell</dc:creator>
  <cp:lastModifiedBy>Windows User</cp:lastModifiedBy>
  <cp:revision>23</cp:revision>
  <dcterms:created xsi:type="dcterms:W3CDTF">2016-11-04T14:22:17Z</dcterms:created>
  <dcterms:modified xsi:type="dcterms:W3CDTF">2024-03-01T03:31:51Z</dcterms:modified>
</cp:coreProperties>
</file>