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9" r:id="rId2"/>
    <p:sldId id="271" r:id="rId3"/>
    <p:sldId id="256" r:id="rId4"/>
    <p:sldId id="260" r:id="rId5"/>
    <p:sldId id="258" r:id="rId6"/>
    <p:sldId id="259" r:id="rId7"/>
    <p:sldId id="270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37767-0FE1-44AC-831D-4F4190FEED0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37694-A9DF-4F11-9331-9DFC7EA0E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1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7694-A9DF-4F11-9331-9DFC7EA0EA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2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19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52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5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6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56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4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9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8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5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6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1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F33FE-E1D7-4AA4-8AEA-EC5CD53D306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7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5.jp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5.jpg"/><Relationship Id="rId5" Type="http://schemas.openxmlformats.org/officeDocument/2006/relationships/audio" Target="../media/audio4.wav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png"/><Relationship Id="rId18" Type="http://schemas.openxmlformats.org/officeDocument/2006/relationships/image" Target="../media/image7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11" Type="http://schemas.openxmlformats.org/officeDocument/2006/relationships/image" Target="../media/image8.png"/><Relationship Id="rId5" Type="http://schemas.openxmlformats.org/officeDocument/2006/relationships/audio" Target="../media/audio8.wav"/><Relationship Id="rId15" Type="http://schemas.openxmlformats.org/officeDocument/2006/relationships/image" Target="../media/image5.jpg"/><Relationship Id="rId10" Type="http://schemas.openxmlformats.org/officeDocument/2006/relationships/image" Target="../media/image12.jpg"/><Relationship Id="rId4" Type="http://schemas.openxmlformats.org/officeDocument/2006/relationships/audio" Target="../media/audio7.wav"/><Relationship Id="rId9" Type="http://schemas.openxmlformats.org/officeDocument/2006/relationships/audio" Target="../media/audio11.wav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microsoft.com/office/2007/relationships/hdphoto" Target="../media/hdphoto4.wdp"/><Relationship Id="rId3" Type="http://schemas.openxmlformats.org/officeDocument/2006/relationships/audio" Target="../media/audio13.wav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17" Type="http://schemas.openxmlformats.org/officeDocument/2006/relationships/image" Target="../media/image7.png"/><Relationship Id="rId2" Type="http://schemas.openxmlformats.org/officeDocument/2006/relationships/audio" Target="../media/audio12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microsoft.com/office/2007/relationships/hdphoto" Target="../media/hdphoto3.wdp"/><Relationship Id="rId5" Type="http://schemas.openxmlformats.org/officeDocument/2006/relationships/audio" Target="../media/audio15.wav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audio" Target="../media/audio14.wav"/><Relationship Id="rId9" Type="http://schemas.openxmlformats.org/officeDocument/2006/relationships/image" Target="../media/image13.jpg"/><Relationship Id="rId1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4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905000"/>
            <a:ext cx="8915400" cy="2590800"/>
          </a:xfrm>
        </p:spPr>
        <p:txBody>
          <a:bodyPr>
            <a:noAutofit/>
          </a:bodyPr>
          <a:lstStyle/>
          <a:p>
            <a:pPr algn="l"/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20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552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2"/>
            <a:ext cx="9176532" cy="6846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71600"/>
            <a:ext cx="8229600" cy="3048000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rgbClr val="002060"/>
                </a:solidFill>
              </a:rPr>
              <a:t>Trò</a:t>
            </a:r>
            <a:r>
              <a:rPr lang="en-US" sz="6000" dirty="0">
                <a:solidFill>
                  <a:srgbClr val="002060"/>
                </a:solidFill>
              </a:rPr>
              <a:t> </a:t>
            </a:r>
            <a:r>
              <a:rPr lang="en-US" sz="6000" dirty="0" err="1">
                <a:solidFill>
                  <a:srgbClr val="002060"/>
                </a:solidFill>
              </a:rPr>
              <a:t>ch</a:t>
            </a:r>
            <a:r>
              <a:rPr lang="vi-VN" sz="6000" dirty="0">
                <a:solidFill>
                  <a:srgbClr val="002060"/>
                </a:solidFill>
              </a:rPr>
              <a:t>ơ</a:t>
            </a:r>
            <a:r>
              <a:rPr lang="en-US" sz="6000" dirty="0" err="1">
                <a:solidFill>
                  <a:srgbClr val="002060"/>
                </a:solidFill>
              </a:rPr>
              <a:t>i</a:t>
            </a:r>
            <a:r>
              <a:rPr lang="en-US" sz="6000" dirty="0">
                <a:solidFill>
                  <a:srgbClr val="002060"/>
                </a:solidFill>
              </a:rPr>
              <a:t> 1:</a:t>
            </a:r>
            <a:br>
              <a:rPr lang="en-US" sz="6000" dirty="0">
                <a:solidFill>
                  <a:srgbClr val="002060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NHÀ THÔNG THÁI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23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614090"/>
            <a:ext cx="8458199" cy="635493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rgbClr val="7030A0"/>
                </a:solidFill>
              </a:rPr>
              <a:t>Câu</a:t>
            </a:r>
            <a:r>
              <a:rPr lang="en-US" sz="2800" b="1" dirty="0">
                <a:solidFill>
                  <a:srgbClr val="7030A0"/>
                </a:solidFill>
              </a:rPr>
              <a:t> 1: </a:t>
            </a:r>
            <a:r>
              <a:rPr lang="en-US" sz="2800" b="1" dirty="0" err="1">
                <a:solidFill>
                  <a:srgbClr val="7030A0"/>
                </a:solidFill>
              </a:rPr>
              <a:t>Trong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các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khối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sau</a:t>
            </a:r>
            <a:r>
              <a:rPr lang="en-US" sz="2800" b="1" dirty="0">
                <a:solidFill>
                  <a:srgbClr val="7030A0"/>
                </a:solidFill>
              </a:rPr>
              <a:t>, </a:t>
            </a:r>
            <a:r>
              <a:rPr lang="en-US" sz="2800" b="1" dirty="0" err="1">
                <a:solidFill>
                  <a:srgbClr val="7030A0"/>
                </a:solidFill>
              </a:rPr>
              <a:t>khối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nào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là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khối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vuông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  <a:r>
              <a:rPr lang="en-US" sz="4000" b="1" dirty="0">
                <a:solidFill>
                  <a:srgbClr val="7030A0"/>
                </a:solidFill>
              </a:rPr>
              <a:t/>
            </a:r>
            <a:br>
              <a:rPr lang="en-US" sz="4000" b="1" dirty="0">
                <a:solidFill>
                  <a:srgbClr val="7030A0"/>
                </a:solidFill>
              </a:rPr>
            </a:br>
            <a:endParaRPr lang="en-US" sz="3600" b="1" dirty="0">
              <a:solidFill>
                <a:srgbClr val="00B05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62400" y="1434377"/>
            <a:ext cx="3385354" cy="2040217"/>
            <a:chOff x="5605924" y="1568213"/>
            <a:chExt cx="3385354" cy="2320655"/>
          </a:xfrm>
        </p:grpSpPr>
        <p:sp>
          <p:nvSpPr>
            <p:cNvPr id="14" name="Rectangle 13"/>
            <p:cNvSpPr/>
            <p:nvPr/>
          </p:nvSpPr>
          <p:spPr>
            <a:xfrm>
              <a:off x="6279666" y="1568213"/>
              <a:ext cx="2658721" cy="232065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5924" y="2362200"/>
              <a:ext cx="67374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srgbClr val="7030A0"/>
                  </a:solidFill>
                </a:rPr>
                <a:t>2.                      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600" b="86400" l="2600" r="95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01" r="5934" b="15636"/>
            <a:stretch/>
          </p:blipFill>
          <p:spPr>
            <a:xfrm>
              <a:off x="6195831" y="1657752"/>
              <a:ext cx="2795447" cy="214157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286000" y="4124465"/>
            <a:ext cx="2721027" cy="2123935"/>
            <a:chOff x="93601" y="1568213"/>
            <a:chExt cx="2801999" cy="2358756"/>
          </a:xfrm>
        </p:grpSpPr>
        <p:grpSp>
          <p:nvGrpSpPr>
            <p:cNvPr id="16" name="Group 15"/>
            <p:cNvGrpSpPr/>
            <p:nvPr/>
          </p:nvGrpSpPr>
          <p:grpSpPr>
            <a:xfrm>
              <a:off x="93601" y="1568213"/>
              <a:ext cx="2801999" cy="2358756"/>
              <a:chOff x="93601" y="1568213"/>
              <a:chExt cx="2801999" cy="235875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70880" y="1568213"/>
                <a:ext cx="2024720" cy="235875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3601" y="2272655"/>
                <a:ext cx="714698" cy="1226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>
                    <a:solidFill>
                      <a:srgbClr val="7030A0"/>
                    </a:solidFill>
                  </a:rPr>
                  <a:t>3. </a:t>
                </a:r>
                <a:r>
                  <a:rPr lang="en-US" b="1" dirty="0">
                    <a:solidFill>
                      <a:srgbClr val="7030A0"/>
                    </a:solidFill>
                  </a:rPr>
                  <a:t/>
                </a:r>
                <a:br>
                  <a:rPr lang="en-US" b="1" dirty="0">
                    <a:solidFill>
                      <a:srgbClr val="7030A0"/>
                    </a:solidFill>
                  </a:rPr>
                </a:br>
                <a:r>
                  <a:rPr lang="en-US" b="1" dirty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977838" y="1828784"/>
              <a:ext cx="1805796" cy="201728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9411" y="1434377"/>
            <a:ext cx="2720990" cy="2040217"/>
            <a:chOff x="2994833" y="4214261"/>
            <a:chExt cx="3061555" cy="2559837"/>
          </a:xfrm>
        </p:grpSpPr>
        <p:sp>
          <p:nvSpPr>
            <p:cNvPr id="10" name="Rectangle 9"/>
            <p:cNvSpPr/>
            <p:nvPr/>
          </p:nvSpPr>
          <p:spPr>
            <a:xfrm>
              <a:off x="2994833" y="5128905"/>
              <a:ext cx="842660" cy="85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7030A0"/>
                  </a:solidFill>
                </a:rPr>
                <a:t>1.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744800" y="4214261"/>
              <a:ext cx="2311588" cy="2559837"/>
              <a:chOff x="1875899" y="4279635"/>
              <a:chExt cx="2152274" cy="2362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875899" y="4279635"/>
                <a:ext cx="2152274" cy="2362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299" b="94249" l="24792" r="7593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09" t="1997" r="24383" b="5046"/>
              <a:stretch/>
            </p:blipFill>
            <p:spPr>
              <a:xfrm>
                <a:off x="2014962" y="4430064"/>
                <a:ext cx="1803857" cy="2119326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5791200" y="4089136"/>
            <a:ext cx="2947987" cy="2159264"/>
            <a:chOff x="5791200" y="4148735"/>
            <a:chExt cx="2947987" cy="2616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7030A0"/>
                  </a:solidFill>
                </a:rPr>
                <a:t>4.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̂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 tra loi dung roi! chuc mung 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" y="-14958"/>
            <a:ext cx="9135319" cy="6851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0731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                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2: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Khối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gì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dạng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tròn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bao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cong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tròn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lăn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nhiều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phía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?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804394" y="1395589"/>
            <a:ext cx="2963457" cy="1981200"/>
            <a:chOff x="152399" y="1679010"/>
            <a:chExt cx="2784935" cy="2283390"/>
          </a:xfrm>
        </p:grpSpPr>
        <p:sp>
          <p:nvSpPr>
            <p:cNvPr id="18" name="Rectangle 17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52399" y="2276648"/>
              <a:ext cx="6096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2.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17210" y="1432336"/>
            <a:ext cx="2939050" cy="1929218"/>
            <a:chOff x="5306860" y="1717632"/>
            <a:chExt cx="2682176" cy="2133600"/>
          </a:xfrm>
        </p:grpSpPr>
        <p:sp>
          <p:nvSpPr>
            <p:cNvPr id="22" name="Rectangle 21"/>
            <p:cNvSpPr/>
            <p:nvPr/>
          </p:nvSpPr>
          <p:spPr>
            <a:xfrm>
              <a:off x="5943600" y="1717632"/>
              <a:ext cx="2045436" cy="21336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6180835" y="1805444"/>
              <a:ext cx="1660430" cy="195797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306860" y="2162827"/>
              <a:ext cx="609600" cy="1103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1.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2727" y="3971669"/>
            <a:ext cx="2819400" cy="1900253"/>
            <a:chOff x="3125359" y="4405360"/>
            <a:chExt cx="2854881" cy="2362200"/>
          </a:xfrm>
        </p:grpSpPr>
        <p:sp>
          <p:nvSpPr>
            <p:cNvPr id="33" name="Rectangle 32"/>
            <p:cNvSpPr/>
            <p:nvPr/>
          </p:nvSpPr>
          <p:spPr>
            <a:xfrm>
              <a:off x="3827966" y="4405360"/>
              <a:ext cx="2152274" cy="23622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299" b="94249" l="24792" r="75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9" t="1997" r="24383" b="5046"/>
            <a:stretch/>
          </p:blipFill>
          <p:spPr>
            <a:xfrm>
              <a:off x="4002174" y="4526796"/>
              <a:ext cx="1803857" cy="2119326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3125359" y="4879098"/>
              <a:ext cx="876815" cy="1645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3.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841020" y="3946574"/>
            <a:ext cx="2947987" cy="1950439"/>
            <a:chOff x="5791200" y="4148735"/>
            <a:chExt cx="2947987" cy="2616200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00B050"/>
                  </a:solidFill>
                </a:rPr>
                <a:t>4. </a:t>
              </a:r>
              <a:endParaRPr lang="en-US" sz="44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18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̂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4"/>
            </p:par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 tra loi dung roi! chuc mung 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b="2225"/>
          <a:stretch/>
        </p:blipFill>
        <p:spPr>
          <a:xfrm>
            <a:off x="-14468" y="9348"/>
            <a:ext cx="9158468" cy="68486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916823" y="313328"/>
            <a:ext cx="2874335" cy="559016"/>
          </a:xfrm>
        </p:spPr>
        <p:txBody>
          <a:bodyPr>
            <a:noAutofit/>
          </a:bodyPr>
          <a:lstStyle/>
          <a:p>
            <a:r>
              <a:rPr lang="en-US" sz="2400" b="1" dirty="0" err="1">
                <a:solidFill>
                  <a:srgbClr val="00B050"/>
                </a:solidFill>
              </a:rPr>
              <a:t>Câu</a:t>
            </a:r>
            <a:r>
              <a:rPr lang="en-US" sz="2400" b="1" dirty="0">
                <a:solidFill>
                  <a:srgbClr val="00B050"/>
                </a:solidFill>
              </a:rPr>
              <a:t> 3: </a:t>
            </a:r>
            <a:r>
              <a:rPr lang="en-US" sz="2400" b="1" dirty="0" err="1">
                <a:solidFill>
                  <a:srgbClr val="00B050"/>
                </a:solidFill>
              </a:rPr>
              <a:t>Tôi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có</a:t>
            </a:r>
            <a:r>
              <a:rPr lang="en-US" sz="2400" b="1" dirty="0">
                <a:solidFill>
                  <a:srgbClr val="00B050"/>
                </a:solidFill>
              </a:rPr>
              <a:t> 6 </a:t>
            </a:r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r>
              <a:rPr lang="en-US" sz="4000" b="1" dirty="0">
                <a:solidFill>
                  <a:srgbClr val="00B050"/>
                </a:solidFill>
              </a:rPr>
              <a:t/>
            </a:r>
            <a:br>
              <a:rPr lang="en-US" sz="4000" b="1" dirty="0">
                <a:solidFill>
                  <a:srgbClr val="00B050"/>
                </a:solidFill>
              </a:rPr>
            </a:br>
            <a:r>
              <a:rPr lang="en-US" sz="4000" b="1" dirty="0">
                <a:solidFill>
                  <a:srgbClr val="00B050"/>
                </a:solidFill>
              </a:rPr>
              <a:t> </a:t>
            </a:r>
            <a:endParaRPr lang="en-US" sz="2800" dirty="0">
              <a:solidFill>
                <a:srgbClr val="00B05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4685" y="2545484"/>
            <a:ext cx="2281117" cy="1615929"/>
            <a:chOff x="-142978" y="1679010"/>
            <a:chExt cx="3080312" cy="2658044"/>
          </a:xfrm>
        </p:grpSpPr>
        <p:sp>
          <p:nvSpPr>
            <p:cNvPr id="28" name="Rectangle 27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-142978" y="2160127"/>
              <a:ext cx="1430913" cy="2176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1. 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11512" y="3477660"/>
            <a:ext cx="2210099" cy="1615160"/>
            <a:chOff x="5107790" y="1717632"/>
            <a:chExt cx="2881246" cy="2490334"/>
          </a:xfrm>
        </p:grpSpPr>
        <p:sp>
          <p:nvSpPr>
            <p:cNvPr id="16" name="Rectangle 15"/>
            <p:cNvSpPr/>
            <p:nvPr/>
          </p:nvSpPr>
          <p:spPr>
            <a:xfrm>
              <a:off x="5943600" y="1717632"/>
              <a:ext cx="2045436" cy="21336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6180835" y="1805444"/>
              <a:ext cx="1660430" cy="195797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107790" y="2154523"/>
              <a:ext cx="1463006" cy="2053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2.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436950" y="4605844"/>
            <a:ext cx="2192915" cy="1811382"/>
            <a:chOff x="2668197" y="4405360"/>
            <a:chExt cx="3312043" cy="3160254"/>
          </a:xfrm>
        </p:grpSpPr>
        <p:sp>
          <p:nvSpPr>
            <p:cNvPr id="27" name="Rectangle 26"/>
            <p:cNvSpPr/>
            <p:nvPr/>
          </p:nvSpPr>
          <p:spPr>
            <a:xfrm>
              <a:off x="3827966" y="4405360"/>
              <a:ext cx="2152274" cy="23622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299" b="94249" l="24792" r="75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9" t="1997" r="24383" b="5046"/>
            <a:stretch/>
          </p:blipFill>
          <p:spPr>
            <a:xfrm>
              <a:off x="4002174" y="4526796"/>
              <a:ext cx="1803857" cy="211932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2668197" y="4831542"/>
              <a:ext cx="1549198" cy="2734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3.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9865" y="5067300"/>
            <a:ext cx="2172567" cy="1409700"/>
            <a:chOff x="5791200" y="4148735"/>
            <a:chExt cx="2947987" cy="2616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00B050"/>
                  </a:solidFill>
                </a:rPr>
                <a:t>4. </a:t>
              </a:r>
              <a:endParaRPr lang="en-US" sz="4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4" name="Title 19"/>
          <p:cNvSpPr txBox="1">
            <a:spLocks/>
          </p:cNvSpPr>
          <p:nvPr/>
        </p:nvSpPr>
        <p:spPr>
          <a:xfrm>
            <a:off x="2813477" y="403592"/>
            <a:ext cx="2874335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Ngắn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dài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khác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nhau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5" name="Title 19"/>
          <p:cNvSpPr txBox="1">
            <a:spLocks/>
          </p:cNvSpPr>
          <p:nvPr/>
        </p:nvSpPr>
        <p:spPr>
          <a:xfrm>
            <a:off x="2784450" y="827935"/>
            <a:ext cx="2874335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</a:t>
            </a:r>
            <a:r>
              <a:rPr lang="vi-VN" sz="2400" b="1" dirty="0">
                <a:solidFill>
                  <a:srgbClr val="00B050"/>
                </a:solidFill>
              </a:rPr>
              <a:t>ước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sau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6" name="Title 19"/>
          <p:cNvSpPr txBox="1">
            <a:spLocks/>
          </p:cNvSpPr>
          <p:nvPr/>
        </p:nvSpPr>
        <p:spPr>
          <a:xfrm>
            <a:off x="2819400" y="1234976"/>
            <a:ext cx="2874335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Giống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nhau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đôi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một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3" name="Title 19"/>
          <p:cNvSpPr txBox="1">
            <a:spLocks/>
          </p:cNvSpPr>
          <p:nvPr/>
        </p:nvSpPr>
        <p:spPr>
          <a:xfrm>
            <a:off x="5261534" y="1861738"/>
            <a:ext cx="2874335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Chẳng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lăn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đi</a:t>
            </a:r>
            <a:r>
              <a:rPr lang="en-US" sz="2400" b="1" dirty="0">
                <a:solidFill>
                  <a:srgbClr val="00B050"/>
                </a:solidFill>
              </a:rPr>
              <a:t> đ</a:t>
            </a:r>
            <a:r>
              <a:rPr lang="vi-VN" sz="2400" b="1" dirty="0">
                <a:solidFill>
                  <a:srgbClr val="00B050"/>
                </a:solidFill>
              </a:rPr>
              <a:t>ược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5" name="Title 19"/>
          <p:cNvSpPr txBox="1">
            <a:spLocks/>
          </p:cNvSpPr>
          <p:nvPr/>
        </p:nvSpPr>
        <p:spPr>
          <a:xfrm>
            <a:off x="5191942" y="2265976"/>
            <a:ext cx="2874335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Chỉ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đứng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im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thôi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6" name="Title 19"/>
          <p:cNvSpPr txBox="1">
            <a:spLocks/>
          </p:cNvSpPr>
          <p:nvPr/>
        </p:nvSpPr>
        <p:spPr>
          <a:xfrm>
            <a:off x="5295818" y="2709577"/>
            <a:ext cx="2146511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Tên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tôi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gì</a:t>
            </a:r>
            <a:r>
              <a:rPr lang="en-US" sz="2400" b="1" dirty="0">
                <a:solidFill>
                  <a:srgbClr val="00B050"/>
                </a:solidFill>
              </a:rPr>
              <a:t>?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609600" y="5890195"/>
            <a:ext cx="762000" cy="739205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3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̂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2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3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1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6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3"/>
            </p:par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ap an 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  <p:bldP spid="26" grpId="0"/>
      <p:bldP spid="33" grpId="0"/>
      <p:bldP spid="35" grpId="0"/>
      <p:bldP spid="36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4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758950"/>
            <a:ext cx="7162800" cy="385351"/>
          </a:xfrm>
        </p:spPr>
        <p:txBody>
          <a:bodyPr>
            <a:no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</a:rPr>
              <a:t>Câu</a:t>
            </a:r>
            <a:r>
              <a:rPr lang="en-US" sz="2400" b="1" dirty="0">
                <a:solidFill>
                  <a:srgbClr val="FF0000"/>
                </a:solidFill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</a:rPr>
              <a:t>Tôi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2 </a:t>
            </a:r>
            <a:r>
              <a:rPr lang="en-US" sz="2400" b="1" dirty="0" err="1">
                <a:solidFill>
                  <a:srgbClr val="FF0000"/>
                </a:solidFill>
              </a:rPr>
              <a:t>mặt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tròn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endParaRPr lang="en-US" sz="5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4757121" y="2809827"/>
            <a:ext cx="2281117" cy="1615929"/>
            <a:chOff x="-142978" y="1679010"/>
            <a:chExt cx="3080312" cy="2658044"/>
          </a:xfrm>
        </p:grpSpPr>
        <p:sp>
          <p:nvSpPr>
            <p:cNvPr id="22" name="Rectangle 21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-142978" y="2160127"/>
              <a:ext cx="1430913" cy="2176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3. 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9679" y="4585100"/>
            <a:ext cx="2237208" cy="1622871"/>
            <a:chOff x="5072449" y="1717632"/>
            <a:chExt cx="2916587" cy="2502223"/>
          </a:xfrm>
        </p:grpSpPr>
        <p:sp>
          <p:nvSpPr>
            <p:cNvPr id="26" name="Rectangle 25"/>
            <p:cNvSpPr/>
            <p:nvPr/>
          </p:nvSpPr>
          <p:spPr>
            <a:xfrm>
              <a:off x="5943600" y="1717632"/>
              <a:ext cx="2045436" cy="21336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6180835" y="1805444"/>
              <a:ext cx="1660430" cy="1957975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5072449" y="2166412"/>
              <a:ext cx="1463006" cy="2053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1.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448862" y="3889608"/>
            <a:ext cx="2192915" cy="1567716"/>
            <a:chOff x="2668197" y="4405360"/>
            <a:chExt cx="3312043" cy="2735138"/>
          </a:xfrm>
        </p:grpSpPr>
        <p:sp>
          <p:nvSpPr>
            <p:cNvPr id="38" name="Rectangle 37"/>
            <p:cNvSpPr/>
            <p:nvPr/>
          </p:nvSpPr>
          <p:spPr>
            <a:xfrm>
              <a:off x="3827966" y="4405360"/>
              <a:ext cx="2152274" cy="23622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299" b="94249" l="24792" r="75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9" t="1997" r="24383" b="5046"/>
            <a:stretch/>
          </p:blipFill>
          <p:spPr>
            <a:xfrm>
              <a:off x="4002174" y="4526796"/>
              <a:ext cx="1803857" cy="2119326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2668197" y="4831541"/>
              <a:ext cx="1549198" cy="2308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2.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69927" y="1263032"/>
            <a:ext cx="2172567" cy="1409700"/>
            <a:chOff x="5791200" y="4148735"/>
            <a:chExt cx="2947987" cy="2616200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Rectangle 42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00B050"/>
                  </a:solidFill>
                </a:rPr>
                <a:t>4. </a:t>
              </a:r>
              <a:endParaRPr lang="en-US" sz="4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44" name="Title 3"/>
          <p:cNvSpPr txBox="1">
            <a:spLocks/>
          </p:cNvSpPr>
          <p:nvPr/>
        </p:nvSpPr>
        <p:spPr>
          <a:xfrm>
            <a:off x="1828478" y="1295503"/>
            <a:ext cx="7162800" cy="385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</a:rPr>
              <a:t>Cùng</a:t>
            </a:r>
            <a:r>
              <a:rPr lang="en-US" sz="2400" b="1" dirty="0">
                <a:solidFill>
                  <a:srgbClr val="FF0000"/>
                </a:solidFill>
              </a:rPr>
              <a:t> đ</a:t>
            </a:r>
            <a:r>
              <a:rPr lang="vi-VN" sz="2400" b="1" dirty="0">
                <a:solidFill>
                  <a:srgbClr val="FF0000"/>
                </a:solidFill>
              </a:rPr>
              <a:t>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bao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khép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kín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endParaRPr lang="en-US" sz="5400" dirty="0"/>
          </a:p>
        </p:txBody>
      </p:sp>
      <p:sp>
        <p:nvSpPr>
          <p:cNvPr id="45" name="Title 3"/>
          <p:cNvSpPr txBox="1">
            <a:spLocks/>
          </p:cNvSpPr>
          <p:nvPr/>
        </p:nvSpPr>
        <p:spPr>
          <a:xfrm>
            <a:off x="1828478" y="1662727"/>
            <a:ext cx="7162800" cy="385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</a:rPr>
              <a:t>Tôi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lăn</a:t>
            </a:r>
            <a:r>
              <a:rPr lang="en-US" sz="2400" b="1" dirty="0">
                <a:solidFill>
                  <a:srgbClr val="FF0000"/>
                </a:solidFill>
              </a:rPr>
              <a:t> đ</a:t>
            </a:r>
            <a:r>
              <a:rPr lang="vi-VN" sz="2400" b="1" dirty="0">
                <a:solidFill>
                  <a:srgbClr val="FF0000"/>
                </a:solidFill>
              </a:rPr>
              <a:t>ược</a:t>
            </a:r>
            <a:r>
              <a:rPr lang="en-US" sz="2400" b="1" dirty="0">
                <a:solidFill>
                  <a:srgbClr val="FF0000"/>
                </a:solidFill>
              </a:rPr>
              <a:t> 1 </a:t>
            </a:r>
            <a:r>
              <a:rPr lang="en-US" sz="2400" b="1" dirty="0" err="1">
                <a:solidFill>
                  <a:srgbClr val="FF0000"/>
                </a:solidFill>
              </a:rPr>
              <a:t>phía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endParaRPr lang="en-US" sz="5400" dirty="0"/>
          </a:p>
        </p:txBody>
      </p:sp>
      <p:sp>
        <p:nvSpPr>
          <p:cNvPr id="46" name="Title 3"/>
          <p:cNvSpPr txBox="1">
            <a:spLocks/>
          </p:cNvSpPr>
          <p:nvPr/>
        </p:nvSpPr>
        <p:spPr>
          <a:xfrm>
            <a:off x="1828478" y="2043339"/>
            <a:ext cx="7162800" cy="385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xếp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trồng</a:t>
            </a:r>
            <a:r>
              <a:rPr lang="en-US" sz="2400" b="1" dirty="0">
                <a:solidFill>
                  <a:srgbClr val="FF0000"/>
                </a:solidFill>
              </a:rPr>
              <a:t> đ</a:t>
            </a:r>
            <a:r>
              <a:rPr lang="vi-VN" sz="2400" b="1" dirty="0">
                <a:solidFill>
                  <a:srgbClr val="FF0000"/>
                </a:solidFill>
              </a:rPr>
              <a:t>ược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nhau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endParaRPr lang="en-US" sz="5400" dirty="0"/>
          </a:p>
        </p:txBody>
      </p:sp>
      <p:sp>
        <p:nvSpPr>
          <p:cNvPr id="47" name="Title 3"/>
          <p:cNvSpPr txBox="1">
            <a:spLocks/>
          </p:cNvSpPr>
          <p:nvPr/>
        </p:nvSpPr>
        <p:spPr>
          <a:xfrm>
            <a:off x="1772546" y="2777124"/>
            <a:ext cx="7162800" cy="385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Đố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biết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khối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gì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  <a:r>
              <a:rPr lang="en-US" sz="5400" b="1" dirty="0">
                <a:solidFill>
                  <a:srgbClr val="00B050"/>
                </a:solidFill>
              </a:rPr>
              <a:t/>
            </a:r>
            <a:br>
              <a:rPr lang="en-US" sz="5400" b="1" dirty="0">
                <a:solidFill>
                  <a:srgbClr val="00B05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/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/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endParaRPr lang="en-US" sz="5400" dirty="0"/>
          </a:p>
        </p:txBody>
      </p:sp>
      <p:sp>
        <p:nvSpPr>
          <p:cNvPr id="48" name="Smiley Face 47"/>
          <p:cNvSpPr/>
          <p:nvPr/>
        </p:nvSpPr>
        <p:spPr>
          <a:xfrm>
            <a:off x="7608036" y="5106211"/>
            <a:ext cx="762000" cy="702226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5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2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̂́i Vuô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ối Cầ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hoi C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̂́i Tru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51"/>
            </p:par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ap an c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45" grpId="0"/>
      <p:bldP spid="46" grpId="0"/>
      <p:bldP spid="47" grpId="0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4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NhacTapAerobic-V.A-317115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8612" y="3429000"/>
            <a:ext cx="738188" cy="738188"/>
          </a:xfrm>
        </p:spPr>
      </p:pic>
    </p:spTree>
    <p:extLst>
      <p:ext uri="{BB962C8B-B14F-4D97-AF65-F5344CB8AC3E}">
        <p14:creationId xmlns:p14="http://schemas.microsoft.com/office/powerpoint/2010/main" val="232661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604</TotalTime>
  <Words>163</Words>
  <Application>Microsoft Office PowerPoint</Application>
  <PresentationFormat>On-screen Show (4:3)</PresentationFormat>
  <Paragraphs>43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          Làm quen với toán                               Đề tài: Ôn khối cầu, khối trụ, khối vuông, khối chữ nhật                                    Lứa tuổi: Mẫu giáo lớn                                     Số lượng: 20 trẻ                                    Giáo viên: Lê Thị Ánh Ngọc </vt:lpstr>
      <vt:lpstr>Trò chơi 1: NHÀ THÔNG THÁI</vt:lpstr>
      <vt:lpstr>Câu 1: Trong các khối sau, khối nào là khối vuông? </vt:lpstr>
      <vt:lpstr>                 Câu 2: Khối gì có dạng tròn, có đường bao cong tròn và lăn được nhiều phía? </vt:lpstr>
      <vt:lpstr>Câu 3: Tôi có 6 mặt  </vt:lpstr>
      <vt:lpstr>Câu 4: Tôi có 2 mặt tròn,           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1: Ngày lễ Halowin là ngày nào trong năm? 1. 31/10  2.  20/10  3. 10/10</dc:title>
  <dc:creator>Welcome</dc:creator>
  <cp:lastModifiedBy>Admin</cp:lastModifiedBy>
  <cp:revision>59</cp:revision>
  <dcterms:created xsi:type="dcterms:W3CDTF">2017-10-18T09:55:45Z</dcterms:created>
  <dcterms:modified xsi:type="dcterms:W3CDTF">2024-03-11T13:39:43Z</dcterms:modified>
</cp:coreProperties>
</file>