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24" r:id="rId2"/>
    <p:sldId id="314" r:id="rId3"/>
    <p:sldId id="275" r:id="rId4"/>
    <p:sldId id="263" r:id="rId5"/>
    <p:sldId id="297" r:id="rId6"/>
    <p:sldId id="319" r:id="rId7"/>
    <p:sldId id="322" r:id="rId8"/>
    <p:sldId id="298" r:id="rId9"/>
    <p:sldId id="305" r:id="rId10"/>
    <p:sldId id="304" r:id="rId11"/>
    <p:sldId id="311" r:id="rId12"/>
    <p:sldId id="323" r:id="rId13"/>
  </p:sldIdLst>
  <p:sldSz cx="9144000" cy="5143500" type="screen16x9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96" y="19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9E299-6471-449C-A349-D9566522CD52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4FAA4-AE1D-4645-90B9-42A4E3776D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3994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A7FE2-3CA1-4569-91F9-4A8195B4BE82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6.jpeg"/><Relationship Id="rId5" Type="http://schemas.openxmlformats.org/officeDocument/2006/relationships/audio" Target="../media/audio2.wav"/><Relationship Id="rId10" Type="http://schemas.openxmlformats.org/officeDocument/2006/relationships/image" Target="../media/image25.jpg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7.jpe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18" Type="http://schemas.microsoft.com/office/2007/relationships/hdphoto" Target="../media/hdphoto7.wdp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microsoft.com/office/2007/relationships/hdphoto" Target="../media/hdphoto4.wdp"/><Relationship Id="rId17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1998" y="656137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1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HOA </a:t>
            </a:r>
            <a:r>
              <a:rPr lang="en-US" sz="1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endParaRPr lang="vi-VN" sz="1400" b="1" u="sng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1498" y="2670515"/>
            <a:ext cx="8001000" cy="346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br>
              <a:rPr lang="en-US" sz="20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 DỤC PHÁT TRIỂN NHẬN THỨC</a:t>
            </a:r>
            <a:r>
              <a:rPr lang="en-US" sz="20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b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500" y="3016902"/>
            <a:ext cx="76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LQVT: So </a:t>
            </a:r>
            <a:r>
              <a:rPr 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sp>
        <p:nvSpPr>
          <p:cNvPr id="8" name="Rectangle 7"/>
          <p:cNvSpPr/>
          <p:nvPr/>
        </p:nvSpPr>
        <p:spPr>
          <a:xfrm>
            <a:off x="3002498" y="3680405"/>
            <a:ext cx="3139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b="1" dirty="0">
                <a:latin typeface="+mj-lt"/>
              </a:rPr>
              <a:t>Giáo viên: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1600" b="1" dirty="0">
                <a:latin typeface="+mj-lt"/>
              </a:rPr>
              <a:t>Lứa tuổi: Mẫu giáo </a:t>
            </a:r>
            <a:r>
              <a:rPr lang="vi-VN" sz="1600" b="1" dirty="0" smtClean="0">
                <a:latin typeface="+mj-lt"/>
              </a:rPr>
              <a:t>bé (3 </a:t>
            </a:r>
            <a:r>
              <a:rPr lang="vi-VN" sz="1600" b="1" dirty="0">
                <a:latin typeface="+mj-lt"/>
              </a:rPr>
              <a:t>– 4 </a:t>
            </a:r>
            <a:r>
              <a:rPr lang="vi-VN" sz="1600" b="1" dirty="0" smtClean="0">
                <a:latin typeface="+mj-lt"/>
              </a:rPr>
              <a:t>tuổi)</a:t>
            </a:r>
          </a:p>
        </p:txBody>
      </p:sp>
    </p:spTree>
    <p:extLst>
      <p:ext uri="{BB962C8B-B14F-4D97-AF65-F5344CB8AC3E}">
        <p14:creationId xmlns:p14="http://schemas.microsoft.com/office/powerpoint/2010/main" val="227036102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35000">
              <a:schemeClr val="tx2">
                <a:lumMod val="20000"/>
                <a:lumOff val="8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1600200" y="0"/>
            <a:ext cx="67818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304800" y="171451"/>
            <a:ext cx="8458200" cy="1015663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000" b="1" dirty="0" smtClean="0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vi-VN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vị trí thứ mấy trong dãy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vi-VN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000" b="1" dirty="0" smtClean="0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 </a:t>
            </a:r>
            <a:endParaRPr lang="en-US" sz="3000" b="1" dirty="0">
              <a:solidFill>
                <a:srgbClr val="FFFF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72400" y="3907632"/>
            <a:ext cx="12192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72400" y="3907632"/>
            <a:ext cx="12192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24800" y="3886200"/>
            <a:ext cx="12192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1916738" y="2955580"/>
            <a:ext cx="2050561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 2</a:t>
            </a:r>
            <a:endParaRPr lang="vi-VN" sz="13000" dirty="0"/>
          </a:p>
        </p:txBody>
      </p:sp>
      <p:sp>
        <p:nvSpPr>
          <p:cNvPr id="39" name="Rectangle 38"/>
          <p:cNvSpPr/>
          <p:nvPr/>
        </p:nvSpPr>
        <p:spPr>
          <a:xfrm>
            <a:off x="3370531" y="2945189"/>
            <a:ext cx="2517036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 smtClean="0">
                <a:solidFill>
                  <a:srgbClr val="FF000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   3</a:t>
            </a:r>
            <a:endParaRPr lang="vi-VN" sz="13000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79592" y="2955580"/>
            <a:ext cx="1117614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  <a:endParaRPr lang="vi-VN" sz="13000" dirty="0"/>
          </a:p>
        </p:txBody>
      </p:sp>
      <p:sp>
        <p:nvSpPr>
          <p:cNvPr id="32" name="Rectangle 31"/>
          <p:cNvSpPr/>
          <p:nvPr/>
        </p:nvSpPr>
        <p:spPr>
          <a:xfrm>
            <a:off x="5402663" y="2945189"/>
            <a:ext cx="2517036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 smtClean="0">
                <a:solidFill>
                  <a:srgbClr val="FF000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   </a:t>
            </a:r>
            <a:r>
              <a:rPr lang="en-US" sz="13000" b="1" dirty="0" smtClean="0">
                <a:solidFill>
                  <a:schemeClr val="accent1">
                    <a:lumMod val="50000"/>
                  </a:schemeClr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4</a:t>
            </a:r>
            <a:endParaRPr lang="vi-VN" sz="13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Câu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29600" y="230505"/>
            <a:ext cx="609600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68" y="1085850"/>
            <a:ext cx="1587820" cy="2033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1" y="1056158"/>
            <a:ext cx="1542437" cy="202283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733" y="1079445"/>
            <a:ext cx="1542437" cy="202283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022" y="1066549"/>
            <a:ext cx="1542437" cy="202283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7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8" grpId="0"/>
      <p:bldP spid="39" grpId="0"/>
      <p:bldP spid="40" grpId="0"/>
      <p:bldP spid="32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Wave 39"/>
          <p:cNvSpPr/>
          <p:nvPr/>
        </p:nvSpPr>
        <p:spPr>
          <a:xfrm rot="6975169">
            <a:off x="4792731" y="2086460"/>
            <a:ext cx="4625523" cy="669648"/>
          </a:xfrm>
          <a:prstGeom prst="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Wave 38"/>
          <p:cNvSpPr/>
          <p:nvPr/>
        </p:nvSpPr>
        <p:spPr>
          <a:xfrm rot="6289525">
            <a:off x="723419" y="1862910"/>
            <a:ext cx="4106828" cy="669648"/>
          </a:xfrm>
          <a:prstGeom prst="wav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1600200" y="0"/>
            <a:ext cx="67818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304800" y="39469"/>
            <a:ext cx="8458200" cy="861774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Bé hãy tìm con đường thứ mấy giúp bạn thỏ về đến nhà?</a:t>
            </a:r>
            <a:endParaRPr lang="en-US" sz="25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2400" y="3907632"/>
            <a:ext cx="12192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2400" y="3907632"/>
            <a:ext cx="12192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4800" y="3886200"/>
            <a:ext cx="12192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Wave 32"/>
          <p:cNvSpPr/>
          <p:nvPr/>
        </p:nvSpPr>
        <p:spPr>
          <a:xfrm rot="7132810">
            <a:off x="3628924" y="2506837"/>
            <a:ext cx="3150123" cy="764974"/>
          </a:xfrm>
          <a:prstGeom prst="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038600" y="457200"/>
            <a:ext cx="2491596" cy="2228850"/>
            <a:chOff x="5562600" y="805178"/>
            <a:chExt cx="2491596" cy="2971800"/>
          </a:xfrm>
        </p:grpSpPr>
        <p:sp>
          <p:nvSpPr>
            <p:cNvPr id="34" name="Rectangle 33"/>
            <p:cNvSpPr/>
            <p:nvPr/>
          </p:nvSpPr>
          <p:spPr>
            <a:xfrm>
              <a:off x="5562600" y="1719578"/>
              <a:ext cx="2438400" cy="2057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/>
            <p:cNvSpPr/>
            <p:nvPr/>
          </p:nvSpPr>
          <p:spPr>
            <a:xfrm>
              <a:off x="5615796" y="805178"/>
              <a:ext cx="2438400" cy="9144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606396" y="2862578"/>
              <a:ext cx="533400" cy="914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920596" y="2288538"/>
              <a:ext cx="365760" cy="358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368396" y="2294888"/>
              <a:ext cx="381000" cy="358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4419600" y="4414704"/>
            <a:ext cx="14766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   3</a:t>
            </a:r>
            <a:endParaRPr lang="vi-VN" sz="7200" dirty="0"/>
          </a:p>
        </p:txBody>
      </p:sp>
      <p:sp>
        <p:nvSpPr>
          <p:cNvPr id="43" name="Rectangle 42"/>
          <p:cNvSpPr/>
          <p:nvPr/>
        </p:nvSpPr>
        <p:spPr>
          <a:xfrm>
            <a:off x="1600200" y="4139736"/>
            <a:ext cx="7024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  <a:endParaRPr lang="vi-VN" sz="7200" dirty="0"/>
          </a:p>
        </p:txBody>
      </p:sp>
      <p:pic>
        <p:nvPicPr>
          <p:cNvPr id="44" name="Picture 3" descr="C:\Users\Administrator\Desktop\Giang b1\tải xuống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6" b="98661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873" y="3654509"/>
            <a:ext cx="214312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Wave 44"/>
          <p:cNvSpPr/>
          <p:nvPr/>
        </p:nvSpPr>
        <p:spPr>
          <a:xfrm rot="7079616">
            <a:off x="6574584" y="2472403"/>
            <a:ext cx="3502511" cy="669648"/>
          </a:xfrm>
          <a:prstGeom prst="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914714" y="4286250"/>
            <a:ext cx="14766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   4</a:t>
            </a:r>
            <a:endParaRPr lang="vi-VN" sz="7200" dirty="0"/>
          </a:p>
        </p:txBody>
      </p:sp>
      <p:sp>
        <p:nvSpPr>
          <p:cNvPr id="47" name="Rectangle 46"/>
          <p:cNvSpPr/>
          <p:nvPr/>
        </p:nvSpPr>
        <p:spPr>
          <a:xfrm>
            <a:off x="2743200" y="4300404"/>
            <a:ext cx="14766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   </a:t>
            </a:r>
            <a:r>
              <a:rPr lang="en-US" sz="7200" b="1" dirty="0" smtClean="0">
                <a:solidFill>
                  <a:srgbClr val="00B0F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2</a:t>
            </a:r>
            <a:endParaRPr lang="vi-VN" sz="7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49865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500"/>
                            </p:stCondLst>
                            <p:childTnLst>
                              <p:par>
                                <p:cTn id="1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500"/>
                            </p:stCondLst>
                            <p:childTnLst>
                              <p:par>
                                <p:cTn id="13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0" grpId="0" animBg="1"/>
      <p:bldP spid="39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3" grpId="0" animBg="1"/>
      <p:bldP spid="42" grpId="0"/>
      <p:bldP spid="43" grpId="0"/>
      <p:bldP spid="45" grpId="0" animBg="1"/>
      <p:bldP spid="46" grpId="0"/>
      <p:bldP spid="47" grpId="0"/>
      <p:bldP spid="4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1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1809750"/>
            <a:ext cx="5731441" cy="584775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09563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àu Hoa - Nhạc Thiếu Nhi Có Lờ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00255705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600200" y="2890609"/>
            <a:ext cx="1110981" cy="14152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906641" y="2810605"/>
            <a:ext cx="1192805" cy="1511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267200" y="2810605"/>
            <a:ext cx="1196627" cy="14952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547663" y="2810605"/>
            <a:ext cx="1207398" cy="1504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đếm số lượng trong phạm vi 4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2" t="17336" r="9478"/>
          <a:stretch/>
        </p:blipFill>
        <p:spPr bwMode="auto">
          <a:xfrm>
            <a:off x="1786297" y="1095180"/>
            <a:ext cx="999130" cy="112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2" t="17336" r="9478"/>
          <a:stretch/>
        </p:blipFill>
        <p:spPr bwMode="auto">
          <a:xfrm>
            <a:off x="3123065" y="1096041"/>
            <a:ext cx="976381" cy="109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2" t="17336" r="9478"/>
          <a:stretch/>
        </p:blipFill>
        <p:spPr bwMode="auto">
          <a:xfrm>
            <a:off x="4372292" y="1107976"/>
            <a:ext cx="921789" cy="109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44328" y="772651"/>
            <a:ext cx="90416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89778" l="9778" r="100000">
                        <a14:foregroundMark x1="52444" y1="4000" x2="56889" y2="11111"/>
                        <a14:foregroundMark x1="60444" y1="16889" x2="66667" y2="23111"/>
                        <a14:foregroundMark x1="61778" y1="36444" x2="68000" y2="42222"/>
                        <a14:foregroundMark x1="65333" y1="24444" x2="69333" y2="18667"/>
                        <a14:foregroundMark x1="69333" y1="18667" x2="69333" y2="1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298" y="2962398"/>
            <a:ext cx="1108119" cy="1108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89778" l="9778" r="100000">
                        <a14:foregroundMark x1="52444" y1="4000" x2="56889" y2="11111"/>
                        <a14:foregroundMark x1="60444" y1="16889" x2="66667" y2="23111"/>
                        <a14:foregroundMark x1="61778" y1="36444" x2="68000" y2="42222"/>
                        <a14:foregroundMark x1="65333" y1="24444" x2="69333" y2="18667"/>
                        <a14:foregroundMark x1="69333" y1="18667" x2="69333" y2="1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718" y="2952750"/>
            <a:ext cx="1121882" cy="116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89778" l="9778" r="100000">
                        <a14:foregroundMark x1="52444" y1="4000" x2="56889" y2="11111"/>
                        <a14:foregroundMark x1="60444" y1="16889" x2="66667" y2="23111"/>
                        <a14:foregroundMark x1="61778" y1="36444" x2="68000" y2="42222"/>
                        <a14:foregroundMark x1="65333" y1="24444" x2="69333" y2="18667"/>
                        <a14:foregroundMark x1="69333" y1="18667" x2="69333" y2="1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62" y="2919975"/>
            <a:ext cx="1236638" cy="12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89778" l="9778" r="100000">
                        <a14:foregroundMark x1="52444" y1="4000" x2="56889" y2="11111"/>
                        <a14:foregroundMark x1="60444" y1="16889" x2="66667" y2="23111"/>
                        <a14:foregroundMark x1="61778" y1="36444" x2="68000" y2="42222"/>
                        <a14:foregroundMark x1="65333" y1="24444" x2="69333" y2="18667"/>
                        <a14:foregroundMark x1="69333" y1="18667" x2="69333" y2="1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846" y="2962398"/>
            <a:ext cx="1194215" cy="119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816324" y="2876031"/>
            <a:ext cx="990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en-US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116" y="-5987"/>
            <a:ext cx="3670300" cy="277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386720"/>
            <a:ext cx="1491397" cy="11185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185" y="2306016"/>
            <a:ext cx="1618207" cy="12136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89" y="2292427"/>
            <a:ext cx="1575779" cy="11818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63" y="2277818"/>
            <a:ext cx="1524000" cy="114300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33600" y="1809750"/>
            <a:ext cx="50898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sánh số lượng 2 nhóm</a:t>
            </a:r>
          </a:p>
          <a:p>
            <a:pPr algn="ctr"/>
            <a:r>
              <a:rPr lang="en-US" sz="36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 phạm vi 4</a:t>
            </a:r>
            <a:endParaRPr lang="en-US" sz="36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360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31" y="1657350"/>
            <a:ext cx="1638869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981" y="1731560"/>
            <a:ext cx="1719619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851" y="1757150"/>
            <a:ext cx="175715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80" y="1711823"/>
            <a:ext cx="1794681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10917"/>
            <a:ext cx="1752600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851" y="3299085"/>
            <a:ext cx="1785584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077" y="3210917"/>
            <a:ext cx="1768523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312" y="1904431"/>
            <a:ext cx="3216380" cy="261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27071" y="3717925"/>
            <a:ext cx="81464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58943"/>
            <a:ext cx="8952046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áo </a:t>
            </a:r>
            <a:r>
              <a:rPr lang="en-US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en-US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 quần có số lượng như thế nào với nhau? </a:t>
            </a:r>
            <a:r>
              <a:rPr lang="en-US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Có bằng nhau không?</a:t>
            </a:r>
          </a:p>
          <a:p>
            <a:pPr algn="ctr"/>
            <a:r>
              <a:rPr lang="en-US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Nhóm nào có số lượng nhiều </a:t>
            </a:r>
            <a:r>
              <a:rPr lang="en-US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Nhóm nào có số lượng ít </a:t>
            </a:r>
            <a:r>
              <a:rPr lang="en-US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hơn?</a:t>
            </a:r>
          </a:p>
          <a:p>
            <a:pPr algn="ctr"/>
            <a:r>
              <a:rPr lang="en-US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Muốn số áo và số quần bằng nhau phải làm như thế nào?</a:t>
            </a:r>
          </a:p>
          <a:p>
            <a:pPr algn="ctr"/>
            <a:endParaRPr lang="en-U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012" y="3395803"/>
            <a:ext cx="1785584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46656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31" y="1657350"/>
            <a:ext cx="1638869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981" y="1731560"/>
            <a:ext cx="1719619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851" y="1757150"/>
            <a:ext cx="175715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80" y="1711823"/>
            <a:ext cx="1794681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10917"/>
            <a:ext cx="1752600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851" y="3299085"/>
            <a:ext cx="1785584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077" y="3210917"/>
            <a:ext cx="1768523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312" y="1904431"/>
            <a:ext cx="3216380" cy="261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27071" y="3717925"/>
            <a:ext cx="8146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220" y="115845"/>
            <a:ext cx="894988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Muốn số áo và số quần bằng nhau phải làm như thế nào?</a:t>
            </a:r>
          </a:p>
          <a:p>
            <a:pPr algn="ctr"/>
            <a:endParaRPr lang="en-U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012" y="3395803"/>
            <a:ext cx="1785584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40448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J01885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216"/>
            <a:ext cx="9144000" cy="477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tre 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2847"/>
            <a:ext cx="6591300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752600" y="685800"/>
            <a:ext cx="5786438" cy="9715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Ai nhanh nhất?</a:t>
            </a:r>
            <a:endParaRPr lang="en-US" sz="3600" b="1" kern="10" dirty="0">
              <a:ln w="22225">
                <a:solidFill>
                  <a:schemeClr val="accent2"/>
                </a:solidFill>
                <a:prstDash val="solid"/>
              </a:ln>
              <a:solidFill>
                <a:srgbClr val="00CC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3276600" y="0"/>
            <a:ext cx="2343150" cy="8001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6085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1600200" y="0"/>
            <a:ext cx="67818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304800" y="29602"/>
            <a:ext cx="8458200" cy="646331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2400" y="3907632"/>
            <a:ext cx="12192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4800" y="3886200"/>
            <a:ext cx="12192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8382001" y="4479132"/>
            <a:ext cx="327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2400" y="3886200"/>
            <a:ext cx="12192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63" name="Group 23562"/>
          <p:cNvGrpSpPr/>
          <p:nvPr/>
        </p:nvGrpSpPr>
        <p:grpSpPr>
          <a:xfrm>
            <a:off x="339436" y="766678"/>
            <a:ext cx="2632364" cy="1579611"/>
            <a:chOff x="339436" y="1022237"/>
            <a:chExt cx="2632364" cy="2106148"/>
          </a:xfrm>
        </p:grpSpPr>
        <p:grpSp>
          <p:nvGrpSpPr>
            <p:cNvPr id="23559" name="Group 23558"/>
            <p:cNvGrpSpPr/>
            <p:nvPr/>
          </p:nvGrpSpPr>
          <p:grpSpPr>
            <a:xfrm>
              <a:off x="339436" y="1022237"/>
              <a:ext cx="2632364" cy="2106148"/>
              <a:chOff x="339436" y="941852"/>
              <a:chExt cx="2632364" cy="2106148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339436" y="942975"/>
                <a:ext cx="2632364" cy="2105025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23556" name="Picture 2355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273" b="92235" l="10000" r="90000">
                            <a14:foregroundMark x1="62667" y1="34091" x2="62667" y2="34091"/>
                            <a14:backgroundMark x1="61667" y1="90341" x2="61667" y2="9034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500" y="941852"/>
                <a:ext cx="2057400" cy="1810512"/>
              </a:xfrm>
              <a:prstGeom prst="rect">
                <a:avLst/>
              </a:prstGeom>
            </p:spPr>
          </p:pic>
        </p:grpSp>
        <p:sp>
          <p:nvSpPr>
            <p:cNvPr id="23561" name="Oval 23560"/>
            <p:cNvSpPr/>
            <p:nvPr/>
          </p:nvSpPr>
          <p:spPr>
            <a:xfrm>
              <a:off x="2211027" y="2391244"/>
              <a:ext cx="589323" cy="58932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</a:rPr>
                <a:t>1</a:t>
              </a:r>
              <a:endParaRPr lang="vi-VN" sz="4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23570" name="Group 23569"/>
          <p:cNvGrpSpPr/>
          <p:nvPr/>
        </p:nvGrpSpPr>
        <p:grpSpPr>
          <a:xfrm>
            <a:off x="3542349" y="774589"/>
            <a:ext cx="4730043" cy="2508134"/>
            <a:chOff x="3542348" y="1032785"/>
            <a:chExt cx="4730043" cy="3344179"/>
          </a:xfrm>
        </p:grpSpPr>
        <p:sp>
          <p:nvSpPr>
            <p:cNvPr id="23564" name="Trapezoid 23563"/>
            <p:cNvSpPr/>
            <p:nvPr/>
          </p:nvSpPr>
          <p:spPr>
            <a:xfrm>
              <a:off x="4843391" y="1054100"/>
              <a:ext cx="3429000" cy="2161149"/>
            </a:xfrm>
            <a:prstGeom prst="trapezoid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3569" name="Group 23568"/>
            <p:cNvGrpSpPr/>
            <p:nvPr/>
          </p:nvGrpSpPr>
          <p:grpSpPr>
            <a:xfrm>
              <a:off x="3542348" y="1032785"/>
              <a:ext cx="4468091" cy="3344179"/>
              <a:chOff x="3171125" y="837871"/>
              <a:chExt cx="5249135" cy="3842864"/>
            </a:xfrm>
          </p:grpSpPr>
          <p:pic>
            <p:nvPicPr>
              <p:cNvPr id="23568" name="Picture 2356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1125" y="1632735"/>
                <a:ext cx="3048000" cy="3048000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9981" y="837871"/>
                <a:ext cx="3048000" cy="3048000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72260" y="1533821"/>
                <a:ext cx="3048000" cy="3048000"/>
              </a:xfrm>
              <a:prstGeom prst="rect">
                <a:avLst/>
              </a:prstGeom>
            </p:spPr>
          </p:pic>
        </p:grpSp>
      </p:grpSp>
      <p:sp>
        <p:nvSpPr>
          <p:cNvPr id="60" name="Oval 59"/>
          <p:cNvSpPr/>
          <p:nvPr/>
        </p:nvSpPr>
        <p:spPr>
          <a:xfrm>
            <a:off x="6241899" y="1876892"/>
            <a:ext cx="589323" cy="44199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2</a:t>
            </a:r>
            <a:endParaRPr lang="vi-VN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23574" name="Group 23573"/>
          <p:cNvGrpSpPr/>
          <p:nvPr/>
        </p:nvGrpSpPr>
        <p:grpSpPr>
          <a:xfrm>
            <a:off x="3989388" y="2624138"/>
            <a:ext cx="3429000" cy="2343150"/>
            <a:chOff x="3989388" y="3498850"/>
            <a:chExt cx="3429000" cy="3124200"/>
          </a:xfrm>
        </p:grpSpPr>
        <p:grpSp>
          <p:nvGrpSpPr>
            <p:cNvPr id="12" name="Group 11"/>
            <p:cNvGrpSpPr/>
            <p:nvPr/>
          </p:nvGrpSpPr>
          <p:grpSpPr>
            <a:xfrm>
              <a:off x="3989388" y="3498850"/>
              <a:ext cx="3429000" cy="3124200"/>
              <a:chOff x="27709" y="977900"/>
              <a:chExt cx="3429000" cy="3124200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27709" y="977900"/>
                <a:ext cx="3429000" cy="312420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27709" y="1131887"/>
                <a:ext cx="3429000" cy="2742478"/>
                <a:chOff x="27709" y="1131887"/>
                <a:chExt cx="3429000" cy="2742478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24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2400" y="1131887"/>
                  <a:ext cx="1991360" cy="1422400"/>
                </a:xfrm>
                <a:prstGeom prst="rect">
                  <a:avLst/>
                </a:prstGeom>
              </p:spPr>
            </p:pic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24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5349" y="1194593"/>
                  <a:ext cx="1991360" cy="1422400"/>
                </a:xfrm>
                <a:prstGeom prst="rect">
                  <a:avLst/>
                </a:prstGeom>
              </p:spPr>
            </p:pic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24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9" y="2297978"/>
                  <a:ext cx="1991360" cy="1422400"/>
                </a:xfrm>
                <a:prstGeom prst="rect">
                  <a:avLst/>
                </a:prstGeom>
              </p:spPr>
            </p:pic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24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40658" y="2451965"/>
                  <a:ext cx="1991360" cy="1422400"/>
                </a:xfrm>
                <a:prstGeom prst="rect">
                  <a:avLst/>
                </a:prstGeom>
              </p:spPr>
            </p:pic>
          </p:grpSp>
        </p:grpSp>
        <p:sp>
          <p:nvSpPr>
            <p:cNvPr id="61" name="Oval 60"/>
            <p:cNvSpPr/>
            <p:nvPr/>
          </p:nvSpPr>
          <p:spPr>
            <a:xfrm>
              <a:off x="6766719" y="4832221"/>
              <a:ext cx="589323" cy="58932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</a:rPr>
                <a:t>4</a:t>
              </a:r>
              <a:endParaRPr lang="vi-VN" sz="4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23573" name="Group 23572"/>
          <p:cNvGrpSpPr/>
          <p:nvPr/>
        </p:nvGrpSpPr>
        <p:grpSpPr>
          <a:xfrm>
            <a:off x="160954" y="2518603"/>
            <a:ext cx="4169274" cy="2630132"/>
            <a:chOff x="160954" y="3358138"/>
            <a:chExt cx="4169274" cy="3506842"/>
          </a:xfrm>
        </p:grpSpPr>
        <p:sp>
          <p:nvSpPr>
            <p:cNvPr id="23571" name="Regular Pentagon 23570"/>
            <p:cNvSpPr/>
            <p:nvPr/>
          </p:nvSpPr>
          <p:spPr>
            <a:xfrm>
              <a:off x="160954" y="3425102"/>
              <a:ext cx="3303588" cy="2970213"/>
            </a:xfrm>
            <a:prstGeom prst="pen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3572" name="Picture 23571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2442" b="81628" l="1512" r="502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216" y="3358138"/>
              <a:ext cx="2361731" cy="2361731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2442" b="81628" l="1512" r="502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8497" y="3746932"/>
              <a:ext cx="2361731" cy="2361731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2442" b="81628" l="1512" r="502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256" y="4503249"/>
              <a:ext cx="2361731" cy="2361731"/>
            </a:xfrm>
            <a:prstGeom prst="rect">
              <a:avLst/>
            </a:prstGeom>
          </p:spPr>
        </p:pic>
      </p:grpSp>
      <p:sp>
        <p:nvSpPr>
          <p:cNvPr id="67" name="Oval 66"/>
          <p:cNvSpPr/>
          <p:nvPr/>
        </p:nvSpPr>
        <p:spPr>
          <a:xfrm>
            <a:off x="1812749" y="2900159"/>
            <a:ext cx="589323" cy="44199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</a:rPr>
              <a:t>3</a:t>
            </a:r>
            <a:endParaRPr lang="vi-VN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35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3374</TotalTime>
  <Words>236</Words>
  <Application>Microsoft Office PowerPoint</Application>
  <PresentationFormat>On-screen Show (16:9)</PresentationFormat>
  <Paragraphs>71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Ôn đếm số lượng trong phạm vi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nhận thức  Bộ môn: Làm quen với toán  Đề tài   : Đếm đến 3. Nhận biết các                  nhóm có 3 đối tượng.  Lứa tuổi: Mẫu giáo nhỡ 4-5 tuổi  Thời gian: 25 – 30 phút  Giáo viên: Nguyễn Thị Tiếp</dc:title>
  <dc:creator>Admin</dc:creator>
  <cp:lastModifiedBy>Dgh</cp:lastModifiedBy>
  <cp:revision>226</cp:revision>
  <dcterms:created xsi:type="dcterms:W3CDTF">2016-10-17T08:30:31Z</dcterms:created>
  <dcterms:modified xsi:type="dcterms:W3CDTF">2024-02-19T04:38:55Z</dcterms:modified>
</cp:coreProperties>
</file>