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674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AC1FC-8178-4CEE-9586-00373F2E85A5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7B4EE-8AFC-49C4-A76C-4F01684F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136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AC1FC-8178-4CEE-9586-00373F2E85A5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7B4EE-8AFC-49C4-A76C-4F01684F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622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AC1FC-8178-4CEE-9586-00373F2E85A5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7B4EE-8AFC-49C4-A76C-4F01684F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640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AC1FC-8178-4CEE-9586-00373F2E85A5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7B4EE-8AFC-49C4-A76C-4F01684F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29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AC1FC-8178-4CEE-9586-00373F2E85A5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7B4EE-8AFC-49C4-A76C-4F01684F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201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AC1FC-8178-4CEE-9586-00373F2E85A5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7B4EE-8AFC-49C4-A76C-4F01684F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45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AC1FC-8178-4CEE-9586-00373F2E85A5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7B4EE-8AFC-49C4-A76C-4F01684F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802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AC1FC-8178-4CEE-9586-00373F2E85A5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7B4EE-8AFC-49C4-A76C-4F01684F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950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AC1FC-8178-4CEE-9586-00373F2E85A5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7B4EE-8AFC-49C4-A76C-4F01684F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105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AC1FC-8178-4CEE-9586-00373F2E85A5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7B4EE-8AFC-49C4-A76C-4F01684F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678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AC1FC-8178-4CEE-9586-00373F2E85A5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7B4EE-8AFC-49C4-A76C-4F01684F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195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8AC1FC-8178-4CEE-9586-00373F2E85A5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67B4EE-8AFC-49C4-A76C-4F01684F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55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4.png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5587" y="900752"/>
            <a:ext cx="11099409" cy="2461426"/>
          </a:xfrm>
        </p:spPr>
        <p:txBody>
          <a:bodyPr>
            <a:normAutofit/>
          </a:bodyPr>
          <a:lstStyle/>
          <a:p>
            <a:r>
              <a:rPr lang="en-US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.VnAvant" panose="020B7200000000000000" pitchFamily="34" charset="0"/>
              </a:rPr>
              <a:t/>
            </a:r>
            <a:br>
              <a:rPr lang="en-US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.VnAvant" panose="020B7200000000000000" pitchFamily="34" charset="0"/>
              </a:rPr>
            </a:br>
            <a:r>
              <a:rPr lang="en-US" sz="4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.VnAvant" panose="020B7200000000000000" pitchFamily="34" charset="0"/>
              </a:rPr>
              <a:t>Khám</a:t>
            </a:r>
            <a:r>
              <a:rPr 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sz="4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.VnAvant" panose="020B7200000000000000" pitchFamily="34" charset="0"/>
              </a:rPr>
              <a:t>phá</a:t>
            </a:r>
            <a:r>
              <a:rPr 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.VnAvant" panose="020B7200000000000000" pitchFamily="34" charset="0"/>
              </a:rPr>
              <a:t>: </a:t>
            </a:r>
            <a:r>
              <a:rPr lang="en-US" sz="4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.VnAvant" panose="020B7200000000000000" pitchFamily="34" charset="0"/>
              </a:rPr>
              <a:t>Tìm</a:t>
            </a:r>
            <a:r>
              <a:rPr 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sz="4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.VnAvant" panose="020B7200000000000000" pitchFamily="34" charset="0"/>
              </a:rPr>
              <a:t>hiểu</a:t>
            </a:r>
            <a:r>
              <a:rPr 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sz="4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.VnAvant" panose="020B7200000000000000" pitchFamily="34" charset="0"/>
              </a:rPr>
              <a:t>về</a:t>
            </a:r>
            <a:r>
              <a:rPr 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.VnAvant" panose="020B7200000000000000" pitchFamily="34" charset="0"/>
              </a:rPr>
              <a:t> 1 </a:t>
            </a:r>
            <a:r>
              <a:rPr lang="en-US" sz="4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.VnAvant" panose="020B7200000000000000" pitchFamily="34" charset="0"/>
              </a:rPr>
              <a:t>số</a:t>
            </a:r>
            <a:r>
              <a:rPr 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sz="4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.VnAvant" panose="020B7200000000000000" pitchFamily="34" charset="0"/>
              </a:rPr>
              <a:t>loại</a:t>
            </a:r>
            <a:r>
              <a:rPr 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sz="4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.VnAvant" panose="020B7200000000000000" pitchFamily="34" charset="0"/>
              </a:rPr>
              <a:t>rau</a:t>
            </a:r>
            <a:r>
              <a:rPr 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.VnAvant" panose="020B7200000000000000" pitchFamily="34" charset="0"/>
              </a:rPr>
              <a:t> – </a:t>
            </a:r>
            <a:r>
              <a:rPr lang="en-US" sz="4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.VnAvant" panose="020B7200000000000000" pitchFamily="34" charset="0"/>
              </a:rPr>
              <a:t>củ</a:t>
            </a:r>
            <a:endParaRPr lang="en-US" sz="4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.VnAvant" panose="020B7200000000000000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0352" y="4052415"/>
            <a:ext cx="9144000" cy="1655762"/>
          </a:xfrm>
        </p:spPr>
        <p:txBody>
          <a:bodyPr/>
          <a:lstStyle/>
          <a:p>
            <a:r>
              <a:rPr lang="en-US" b="1" dirty="0" err="1" smtClean="0">
                <a:solidFill>
                  <a:srgbClr val="7030A0"/>
                </a:solidFill>
                <a:latin typeface=".VnAvant" panose="020B7200000000000000" pitchFamily="34" charset="0"/>
              </a:rPr>
              <a:t>Lứa</a:t>
            </a:r>
            <a:r>
              <a:rPr lang="en-US" b="1" dirty="0" smtClean="0">
                <a:solidFill>
                  <a:srgbClr val="7030A0"/>
                </a:solidFill>
                <a:latin typeface=".VnAvant" panose="020B7200000000000000" pitchFamily="34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.VnAvant" panose="020B7200000000000000" pitchFamily="34" charset="0"/>
              </a:rPr>
              <a:t>tuổi</a:t>
            </a:r>
            <a:r>
              <a:rPr lang="en-US" b="1" dirty="0" smtClean="0">
                <a:solidFill>
                  <a:srgbClr val="7030A0"/>
                </a:solidFill>
                <a:latin typeface=".VnAvant" panose="020B7200000000000000" pitchFamily="34" charset="0"/>
              </a:rPr>
              <a:t>: 4-5 </a:t>
            </a:r>
            <a:r>
              <a:rPr lang="en-US" b="1" dirty="0" err="1" smtClean="0">
                <a:solidFill>
                  <a:srgbClr val="7030A0"/>
                </a:solidFill>
                <a:latin typeface=".VnAvant" panose="020B7200000000000000" pitchFamily="34" charset="0"/>
              </a:rPr>
              <a:t>tuổi</a:t>
            </a:r>
            <a:endParaRPr lang="en-US" b="1" dirty="0" smtClean="0">
              <a:solidFill>
                <a:srgbClr val="7030A0"/>
              </a:solidFill>
              <a:latin typeface=".VnAvant" panose="020B7200000000000000" pitchFamily="34" charset="0"/>
            </a:endParaRPr>
          </a:p>
          <a:p>
            <a:r>
              <a:rPr lang="en-US" b="1" dirty="0" err="1" smtClean="0">
                <a:solidFill>
                  <a:srgbClr val="7030A0"/>
                </a:solidFill>
                <a:latin typeface=".VnAvant" panose="020B7200000000000000" pitchFamily="34" charset="0"/>
              </a:rPr>
              <a:t>Thời</a:t>
            </a:r>
            <a:r>
              <a:rPr lang="en-US" b="1" dirty="0" smtClean="0">
                <a:solidFill>
                  <a:srgbClr val="7030A0"/>
                </a:solidFill>
                <a:latin typeface=".VnAvant" panose="020B7200000000000000" pitchFamily="34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.VnAvant" panose="020B7200000000000000" pitchFamily="34" charset="0"/>
              </a:rPr>
              <a:t>gian</a:t>
            </a:r>
            <a:r>
              <a:rPr lang="en-US" b="1" dirty="0" smtClean="0">
                <a:solidFill>
                  <a:srgbClr val="7030A0"/>
                </a:solidFill>
                <a:latin typeface=".VnAvant" panose="020B7200000000000000" pitchFamily="34" charset="0"/>
              </a:rPr>
              <a:t>: 25- 30 p</a:t>
            </a:r>
            <a:endParaRPr lang="en-US" b="1" dirty="0" smtClean="0">
              <a:solidFill>
                <a:srgbClr val="7030A0"/>
              </a:solidFill>
              <a:latin typeface=".VnAvant" panose="020B7200000000000000" pitchFamily="34" charset="0"/>
            </a:endParaRPr>
          </a:p>
          <a:p>
            <a:endParaRPr lang="en-US" dirty="0">
              <a:latin typeface=".VnAristote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1794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57" y="2152982"/>
            <a:ext cx="10748749" cy="2337131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6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6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7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7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7200" b="1" dirty="0" smtClean="0">
                <a:solidFill>
                  <a:srgbClr val="C00000"/>
                </a:solidFill>
                <a:latin typeface=".VnAvant" panose="020B7200000000000000" pitchFamily="34" charset="0"/>
              </a:rPr>
              <a:t>“</a:t>
            </a:r>
            <a:r>
              <a:rPr lang="en-US" sz="7200" b="1" dirty="0" err="1" smtClean="0">
                <a:solidFill>
                  <a:srgbClr val="C00000"/>
                </a:solidFill>
                <a:latin typeface=".VnAvant" panose="020B7200000000000000" pitchFamily="34" charset="0"/>
              </a:rPr>
              <a:t>Tìm</a:t>
            </a:r>
            <a:r>
              <a:rPr lang="en-US" sz="7200" b="1" dirty="0" smtClean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7200" b="1" dirty="0" err="1" smtClean="0">
                <a:solidFill>
                  <a:srgbClr val="C00000"/>
                </a:solidFill>
                <a:latin typeface=".VnAvant" panose="020B7200000000000000" pitchFamily="34" charset="0"/>
              </a:rPr>
              <a:t>hiểu</a:t>
            </a:r>
            <a:r>
              <a:rPr lang="en-US" sz="7200" b="1" dirty="0" smtClean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7200" b="1" dirty="0" err="1" smtClean="0">
                <a:solidFill>
                  <a:srgbClr val="C00000"/>
                </a:solidFill>
                <a:latin typeface=".VnAvant" panose="020B7200000000000000" pitchFamily="34" charset="0"/>
              </a:rPr>
              <a:t>rau</a:t>
            </a:r>
            <a:r>
              <a:rPr lang="en-US" sz="7200" b="1" dirty="0" smtClean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7200" b="1" dirty="0" err="1" smtClean="0">
                <a:solidFill>
                  <a:srgbClr val="C00000"/>
                </a:solidFill>
                <a:latin typeface=".VnAvant" panose="020B7200000000000000" pitchFamily="34" charset="0"/>
              </a:rPr>
              <a:t>xanh</a:t>
            </a:r>
            <a:r>
              <a:rPr lang="en-US" sz="7200" b="1" dirty="0" smtClean="0">
                <a:solidFill>
                  <a:srgbClr val="C00000"/>
                </a:solidFill>
                <a:latin typeface=".VnAvant" panose="020B7200000000000000" pitchFamily="34" charset="0"/>
              </a:rPr>
              <a:t>”</a:t>
            </a:r>
            <a:endParaRPr lang="en-US" sz="7200" b="1" dirty="0">
              <a:solidFill>
                <a:srgbClr val="C0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585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86" y="108845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Thö</a:t>
            </a:r>
            <a:r>
              <a:rPr lang="en-US" sz="6600" b="1" dirty="0" smtClean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6600" b="1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tµi</a:t>
            </a:r>
            <a:r>
              <a:rPr lang="en-US" sz="6600" b="1" dirty="0" smtClean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6600" b="1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cña</a:t>
            </a:r>
            <a:r>
              <a:rPr lang="en-US" sz="6600" b="1" dirty="0" smtClean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6600" b="1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bÐ</a:t>
            </a:r>
            <a:r>
              <a:rPr lang="en-US" sz="6600" b="1" dirty="0" smtClean="0">
                <a:solidFill>
                  <a:srgbClr val="0070C0"/>
                </a:solidFill>
                <a:latin typeface=".VnAvant" panose="020B7200000000000000" pitchFamily="34" charset="0"/>
              </a:rPr>
              <a:t>:</a:t>
            </a:r>
            <a:endParaRPr lang="en-US" sz="6600" b="1" dirty="0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  <p:pic>
        <p:nvPicPr>
          <p:cNvPr id="4" name="vè rau củ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722125" y="3124199"/>
            <a:ext cx="1678675" cy="167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857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25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8696" y="133114"/>
            <a:ext cx="4006755" cy="849526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00B050"/>
                </a:solidFill>
                <a:latin typeface=".VnAvant" panose="020B7200000000000000" pitchFamily="34" charset="0"/>
              </a:rPr>
              <a:t>Rau ¨n l¸:</a:t>
            </a:r>
            <a:endParaRPr lang="en-US" b="1" dirty="0">
              <a:solidFill>
                <a:srgbClr val="00B050"/>
              </a:solidFill>
              <a:latin typeface=".VnAvant" panose="020B7200000000000000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7" r="8925" b="2294"/>
          <a:stretch/>
        </p:blipFill>
        <p:spPr>
          <a:xfrm>
            <a:off x="1433016" y="777924"/>
            <a:ext cx="4585648" cy="28205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6261" y="777924"/>
            <a:ext cx="4397762" cy="29225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084" y="3717413"/>
            <a:ext cx="3157512" cy="31575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506" y="3948244"/>
            <a:ext cx="3599100" cy="2695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153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944203" y="103260"/>
            <a:ext cx="4585648" cy="56434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FFC000"/>
                </a:solidFill>
                <a:latin typeface=".VnAvant" panose="020B7200000000000000" pitchFamily="34" charset="0"/>
              </a:rPr>
              <a:t>Rau ¨n </a:t>
            </a:r>
            <a:r>
              <a:rPr lang="en-US" b="1" dirty="0" err="1" smtClean="0">
                <a:solidFill>
                  <a:srgbClr val="FFC000"/>
                </a:solidFill>
                <a:latin typeface=".VnAvant" panose="020B7200000000000000" pitchFamily="34" charset="0"/>
              </a:rPr>
              <a:t>cñ</a:t>
            </a:r>
            <a:r>
              <a:rPr lang="en-US" b="1" dirty="0" smtClean="0">
                <a:solidFill>
                  <a:srgbClr val="FFC000"/>
                </a:solidFill>
                <a:latin typeface=".VnAvant" panose="020B7200000000000000" pitchFamily="34" charset="0"/>
              </a:rPr>
              <a:t>:</a:t>
            </a:r>
            <a:endParaRPr lang="en-US" b="1" dirty="0">
              <a:solidFill>
                <a:srgbClr val="FFC000"/>
              </a:solidFill>
              <a:latin typeface=".VnAvant" panose="020B7200000000000000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324" y="596852"/>
            <a:ext cx="2791915" cy="27919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209" y="667605"/>
            <a:ext cx="4344537" cy="32584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077" y="3926008"/>
            <a:ext cx="2902424" cy="29024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826" y="3628032"/>
            <a:ext cx="333375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905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899" y="3668973"/>
            <a:ext cx="3189027" cy="31890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8955" y="133114"/>
            <a:ext cx="4822209" cy="3616657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608696" y="133114"/>
            <a:ext cx="4006755" cy="849526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Rau ¨n </a:t>
            </a:r>
            <a:r>
              <a:rPr lang="en-US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qu</a:t>
            </a:r>
            <a:r>
              <a:rPr lang="en-US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¶:</a:t>
            </a:r>
            <a:endParaRPr lang="en-US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903" y="133114"/>
            <a:ext cx="3321793" cy="332981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2254" y="3668973"/>
            <a:ext cx="3201679" cy="3048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299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2791" y="226216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7200" b="1" dirty="0" err="1" smtClean="0">
                <a:solidFill>
                  <a:schemeClr val="accent1"/>
                </a:solidFill>
                <a:latin typeface=".VnAvant" panose="020B7200000000000000" pitchFamily="34" charset="0"/>
              </a:rPr>
              <a:t>Cùng</a:t>
            </a:r>
            <a:r>
              <a:rPr lang="en-US" sz="7200" b="1" dirty="0" smtClean="0">
                <a:solidFill>
                  <a:schemeClr val="accent1"/>
                </a:solidFill>
                <a:latin typeface=".VnAvant" panose="020B7200000000000000" pitchFamily="34" charset="0"/>
              </a:rPr>
              <a:t> </a:t>
            </a:r>
            <a:r>
              <a:rPr lang="en-US" sz="7200" b="1" dirty="0" err="1" smtClean="0">
                <a:solidFill>
                  <a:schemeClr val="accent1"/>
                </a:solidFill>
                <a:latin typeface=".VnAvant" panose="020B7200000000000000" pitchFamily="34" charset="0"/>
              </a:rPr>
              <a:t>chung</a:t>
            </a:r>
            <a:r>
              <a:rPr lang="en-US" sz="7200" b="1" dirty="0" smtClean="0">
                <a:solidFill>
                  <a:schemeClr val="accent1"/>
                </a:solidFill>
                <a:latin typeface=".VnAvant" panose="020B7200000000000000" pitchFamily="34" charset="0"/>
              </a:rPr>
              <a:t> </a:t>
            </a:r>
            <a:r>
              <a:rPr lang="en-US" sz="7200" b="1" dirty="0" err="1" smtClean="0">
                <a:solidFill>
                  <a:schemeClr val="accent1"/>
                </a:solidFill>
                <a:latin typeface=".VnAvant" panose="020B7200000000000000" pitchFamily="34" charset="0"/>
              </a:rPr>
              <a:t>sức</a:t>
            </a:r>
            <a:r>
              <a:rPr lang="en-US" sz="7200" b="1" dirty="0" smtClean="0">
                <a:solidFill>
                  <a:schemeClr val="accent1"/>
                </a:solidFill>
                <a:latin typeface=".VnAvant" panose="020B7200000000000000" pitchFamily="34" charset="0"/>
              </a:rPr>
              <a:t>:</a:t>
            </a:r>
            <a:endParaRPr lang="en-US" sz="7200" b="1" dirty="0">
              <a:solidFill>
                <a:schemeClr val="accent1"/>
              </a:solidFill>
              <a:latin typeface=".VnAvant" panose="020B7200000000000000" pitchFamily="34" charset="0"/>
            </a:endParaRPr>
          </a:p>
        </p:txBody>
      </p:sp>
      <p:pic>
        <p:nvPicPr>
          <p:cNvPr id="4" name="ChickenDance-Dangcapnhat_n86k (mp3cut.net) 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012957" y="3755266"/>
            <a:ext cx="1052992" cy="1052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031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341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1524000" y="1148486"/>
            <a:ext cx="9694460" cy="4679108"/>
          </a:xfrm>
          <a:prstGeom prst="rect">
            <a:avLst/>
          </a:prstGeom>
        </p:spPr>
        <p:txBody>
          <a:bodyPr spcFirstLastPara="1" vert="horz" lIns="91440" tIns="45720" rIns="91440" bIns="45720" numCol="1" rtlCol="0" anchor="ctr">
            <a:prstTxWarp prst="textArchUp">
              <a:avLst/>
            </a:prstTxWarp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0" b="1" dirty="0" err="1" smtClean="0">
                <a:ln/>
                <a:solidFill>
                  <a:srgbClr val="FF0000"/>
                </a:solidFill>
                <a:latin typeface=".VnAvant" panose="020B7200000000000000" pitchFamily="34" charset="0"/>
              </a:rPr>
              <a:t>C¶m</a:t>
            </a:r>
            <a:r>
              <a:rPr lang="en-US" sz="10000" b="1" dirty="0" smtClean="0">
                <a:ln/>
                <a:solidFill>
                  <a:srgbClr val="FF0000"/>
                </a:solidFill>
                <a:latin typeface=".VnAvant" panose="020B7200000000000000" pitchFamily="34" charset="0"/>
              </a:rPr>
              <a:t> ¬n </a:t>
            </a:r>
            <a:r>
              <a:rPr lang="en-US" sz="10000" b="1" dirty="0" err="1" smtClean="0">
                <a:ln/>
                <a:solidFill>
                  <a:srgbClr val="FF0000"/>
                </a:solidFill>
                <a:latin typeface=".VnAvant" panose="020B7200000000000000" pitchFamily="34" charset="0"/>
              </a:rPr>
              <a:t>c¸c</a:t>
            </a:r>
            <a:r>
              <a:rPr lang="en-US" sz="10000" b="1" dirty="0" smtClean="0">
                <a:ln/>
                <a:solidFill>
                  <a:srgbClr val="FF0000"/>
                </a:solidFill>
                <a:latin typeface=".VnAvant" panose="020B7200000000000000" pitchFamily="34" charset="0"/>
              </a:rPr>
              <a:t> c« ®· </a:t>
            </a:r>
            <a:r>
              <a:rPr lang="en-US" sz="10000" b="1" dirty="0" err="1" smtClean="0">
                <a:ln/>
                <a:solidFill>
                  <a:srgbClr val="FF0000"/>
                </a:solidFill>
                <a:latin typeface=".VnAvant" panose="020B7200000000000000" pitchFamily="34" charset="0"/>
              </a:rPr>
              <a:t>vÒ</a:t>
            </a:r>
            <a:r>
              <a:rPr lang="en-US" sz="10000" b="1" dirty="0" smtClean="0">
                <a:ln/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10000" b="1" dirty="0" err="1" smtClean="0">
                <a:ln/>
                <a:solidFill>
                  <a:srgbClr val="FF0000"/>
                </a:solidFill>
                <a:latin typeface=".VnAvant" panose="020B7200000000000000" pitchFamily="34" charset="0"/>
              </a:rPr>
              <a:t>dù</a:t>
            </a:r>
            <a:r>
              <a:rPr lang="en-US" sz="10000" b="1" dirty="0" smtClean="0">
                <a:ln/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10000" b="1" dirty="0" err="1" smtClean="0">
                <a:ln/>
                <a:solidFill>
                  <a:srgbClr val="FF0000"/>
                </a:solidFill>
                <a:latin typeface=".VnAvant" panose="020B7200000000000000" pitchFamily="34" charset="0"/>
              </a:rPr>
              <a:t>gi</a:t>
            </a:r>
            <a:r>
              <a:rPr lang="en-US" sz="10000" b="1" dirty="0" err="1">
                <a:ln/>
                <a:solidFill>
                  <a:srgbClr val="FF0000"/>
                </a:solidFill>
                <a:latin typeface=".VnAvant" panose="020B7200000000000000" pitchFamily="34" charset="0"/>
              </a:rPr>
              <a:t>ê</a:t>
            </a:r>
            <a:endParaRPr lang="en-US" sz="10000" b="1" dirty="0">
              <a:ln/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6801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8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1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2" presetID="23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1783</TotalTime>
  <Words>48</Words>
  <Application>Microsoft Office PowerPoint</Application>
  <PresentationFormat>Widescreen</PresentationFormat>
  <Paragraphs>10</Paragraphs>
  <Slides>8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.VnAristote</vt:lpstr>
      <vt:lpstr>.VnAvant</vt:lpstr>
      <vt:lpstr>Arial</vt:lpstr>
      <vt:lpstr>Calibri</vt:lpstr>
      <vt:lpstr>Calibri Light</vt:lpstr>
      <vt:lpstr>Times New Roman</vt:lpstr>
      <vt:lpstr>Office Theme</vt:lpstr>
      <vt:lpstr> Khám phá: Tìm hiểu về 1 số loại rau – củ</vt:lpstr>
      <vt:lpstr>Chương trình: “Tìm hiểu rau xanh”</vt:lpstr>
      <vt:lpstr>Thö tµi cña bÐ:</vt:lpstr>
      <vt:lpstr>Rau ¨n l¸:</vt:lpstr>
      <vt:lpstr>Rau ¨n cñ:</vt:lpstr>
      <vt:lpstr>Rau ¨n qu¶:</vt:lpstr>
      <vt:lpstr>Cùng chung sức: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lÜnh vùc: ph¸t triÓn nhËn thøc ®Ò tµi: t×m hiÓu vÒ mét sè lo¹i rau- cñ- qu¶</dc:title>
  <dc:creator>Administrator</dc:creator>
  <cp:lastModifiedBy>fjd</cp:lastModifiedBy>
  <cp:revision>19</cp:revision>
  <dcterms:created xsi:type="dcterms:W3CDTF">2023-02-06T03:24:16Z</dcterms:created>
  <dcterms:modified xsi:type="dcterms:W3CDTF">2024-03-11T03:03:31Z</dcterms:modified>
</cp:coreProperties>
</file>